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presProps.xml" ContentType="application/vnd.openxmlformats-officedocument.presentationml.presProps+xml"/>
  <Override PartName="/ppt/media/image57.png" ContentType="image/png"/>
  <Override PartName="/ppt/media/image1.png" ContentType="image/png"/>
  <Override PartName="/ppt/media/image58.png" ContentType="image/png"/>
  <Override PartName="/ppt/media/image2.png" ContentType="image/png"/>
  <Override PartName="/ppt/media/image59.png" ContentType="image/png"/>
  <Override PartName="/ppt/media/image3.png" ContentType="image/png"/>
  <Override PartName="/ppt/media/image4.png" ContentType="image/png"/>
  <Override PartName="/ppt/media/image70.png" ContentType="image/png"/>
  <Override PartName="/ppt/media/image71.png" ContentType="image/png"/>
  <Override PartName="/ppt/media/image5.png" ContentType="image/png"/>
  <Override PartName="/ppt/media/image72.png" ContentType="image/png"/>
  <Override PartName="/ppt/media/image6.png" ContentType="image/png"/>
  <Override PartName="/ppt/media/image73.png" ContentType="image/png"/>
  <Override PartName="/ppt/media/image7.png" ContentType="image/png"/>
  <Override PartName="/ppt/media/image74.png" ContentType="image/png"/>
  <Override PartName="/ppt/media/image8.png" ContentType="image/png"/>
  <Override PartName="/ppt/media/image75.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jpeg" ContentType="image/jpeg"/>
  <Override PartName="/ppt/media/image68.png" ContentType="image/png"/>
  <Override PartName="/ppt/media/image69.png" ContentType="image/png"/>
  <Override PartName="/ppt/media/image76.png" ContentType="image/png"/>
  <Override PartName="/ppt/media/image77.png" ContentType="image/png"/>
  <Override PartName="/ppt/media/image78.png" ContentType="image/png"/>
  <Override PartName="/ppt/media/image79.png" ContentType="image/png"/>
  <Override PartName="/ppt/media/image80.png" ContentType="image/png"/>
  <Override PartName="/ppt/media/image81.png" ContentType="image/png"/>
  <Override PartName="/ppt/media/image82.png" ContentType="image/png"/>
  <Override PartName="/ppt/media/image83.png" ContentType="image/png"/>
  <Override PartName="/ppt/media/image84.png" ContentType="image/png"/>
  <Override PartName="/ppt/media/image85.png" ContentType="image/png"/>
  <Override PartName="/ppt/media/image86.png" ContentType="image/png"/>
  <Override PartName="/ppt/media/image87.png" ContentType="image/png"/>
  <Override PartName="/ppt/media/image88.png" ContentType="image/png"/>
  <Override PartName="/ppt/media/image89.png" ContentType="image/png"/>
  <Override PartName="/ppt/media/image90.png" ContentType="image/png"/>
  <Override PartName="/ppt/media/image91.png" ContentType="image/png"/>
  <Override PartName="/ppt/media/image92.png" ContentType="image/png"/>
  <Override PartName="/ppt/media/image93.png" ContentType="image/png"/>
  <Override PartName="/ppt/media/image94.png" ContentType="image/png"/>
  <Override PartName="/ppt/media/image95.png" ContentType="image/png"/>
  <Override PartName="/ppt/media/image96.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7556500" cy="106934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65282EA3-A064-4281-87A8-4E337866FBAE}" type="slidenum">
              <a:t>&lt;#&gt;</a:t>
            </a:fld>
          </a:p>
        </p:txBody>
      </p:sp>
      <p:sp>
        <p:nvSpPr>
          <p:cNvPr id="4" name="PlaceHolder 3"/>
          <p:cNvSpPr>
            <a:spLocks noGrp="1"/>
          </p:cNvSpPr>
          <p:nvPr>
            <p:ph type="dt" idx="3"/>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27" name="PlaceHolder 2"/>
          <p:cNvSpPr>
            <a:spLocks noGrp="1"/>
          </p:cNvSpPr>
          <p:nvPr>
            <p:ph/>
          </p:nvPr>
        </p:nvSpPr>
        <p:spPr>
          <a:xfrm>
            <a:off x="377640" y="2502000"/>
            <a:ext cx="680040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8" name="PlaceHolder 3"/>
          <p:cNvSpPr>
            <a:spLocks noGrp="1"/>
          </p:cNvSpPr>
          <p:nvPr>
            <p:ph/>
          </p:nvPr>
        </p:nvSpPr>
        <p:spPr>
          <a:xfrm>
            <a:off x="377640" y="5741640"/>
            <a:ext cx="680040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A031F7AD-52EE-419E-88BA-095C2E56713F}" type="slidenum">
              <a:t>&lt;#&gt;</a:t>
            </a:fld>
          </a:p>
        </p:txBody>
      </p:sp>
      <p:sp>
        <p:nvSpPr>
          <p:cNvPr id="7" name="PlaceHolder 6"/>
          <p:cNvSpPr>
            <a:spLocks noGrp="1"/>
          </p:cNvSpPr>
          <p:nvPr>
            <p:ph type="dt" idx="3"/>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30" name="PlaceHolder 2"/>
          <p:cNvSpPr>
            <a:spLocks noGrp="1"/>
          </p:cNvSpPr>
          <p:nvPr>
            <p:ph/>
          </p:nvPr>
        </p:nvSpPr>
        <p:spPr>
          <a:xfrm>
            <a:off x="377640" y="250200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1" name="PlaceHolder 3"/>
          <p:cNvSpPr>
            <a:spLocks noGrp="1"/>
          </p:cNvSpPr>
          <p:nvPr>
            <p:ph/>
          </p:nvPr>
        </p:nvSpPr>
        <p:spPr>
          <a:xfrm>
            <a:off x="3862440" y="250200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2" name="PlaceHolder 4"/>
          <p:cNvSpPr>
            <a:spLocks noGrp="1"/>
          </p:cNvSpPr>
          <p:nvPr>
            <p:ph/>
          </p:nvPr>
        </p:nvSpPr>
        <p:spPr>
          <a:xfrm>
            <a:off x="377640" y="574164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3" name="PlaceHolder 5"/>
          <p:cNvSpPr>
            <a:spLocks noGrp="1"/>
          </p:cNvSpPr>
          <p:nvPr>
            <p:ph/>
          </p:nvPr>
        </p:nvSpPr>
        <p:spPr>
          <a:xfrm>
            <a:off x="3862440" y="574164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EF466139-7612-49FB-8C3B-66634B802189}" type="slidenum">
              <a:t>&lt;#&gt;</a:t>
            </a:fld>
          </a:p>
        </p:txBody>
      </p:sp>
      <p:sp>
        <p:nvSpPr>
          <p:cNvPr id="9" name="PlaceHolder 8"/>
          <p:cNvSpPr>
            <a:spLocks noGrp="1"/>
          </p:cNvSpPr>
          <p:nvPr>
            <p:ph type="dt" idx="3"/>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35" name="PlaceHolder 2"/>
          <p:cNvSpPr>
            <a:spLocks noGrp="1"/>
          </p:cNvSpPr>
          <p:nvPr>
            <p:ph/>
          </p:nvPr>
        </p:nvSpPr>
        <p:spPr>
          <a:xfrm>
            <a:off x="377640" y="2502000"/>
            <a:ext cx="218952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6" name="PlaceHolder 3"/>
          <p:cNvSpPr>
            <a:spLocks noGrp="1"/>
          </p:cNvSpPr>
          <p:nvPr>
            <p:ph/>
          </p:nvPr>
        </p:nvSpPr>
        <p:spPr>
          <a:xfrm>
            <a:off x="2676960" y="2502000"/>
            <a:ext cx="218952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7" name="PlaceHolder 4"/>
          <p:cNvSpPr>
            <a:spLocks noGrp="1"/>
          </p:cNvSpPr>
          <p:nvPr>
            <p:ph/>
          </p:nvPr>
        </p:nvSpPr>
        <p:spPr>
          <a:xfrm>
            <a:off x="4976280" y="2502000"/>
            <a:ext cx="218952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8" name="PlaceHolder 5"/>
          <p:cNvSpPr>
            <a:spLocks noGrp="1"/>
          </p:cNvSpPr>
          <p:nvPr>
            <p:ph/>
          </p:nvPr>
        </p:nvSpPr>
        <p:spPr>
          <a:xfrm>
            <a:off x="377640" y="5741640"/>
            <a:ext cx="218952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39" name="PlaceHolder 6"/>
          <p:cNvSpPr>
            <a:spLocks noGrp="1"/>
          </p:cNvSpPr>
          <p:nvPr>
            <p:ph/>
          </p:nvPr>
        </p:nvSpPr>
        <p:spPr>
          <a:xfrm>
            <a:off x="2676960" y="5741640"/>
            <a:ext cx="218952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40" name="PlaceHolder 7"/>
          <p:cNvSpPr>
            <a:spLocks noGrp="1"/>
          </p:cNvSpPr>
          <p:nvPr>
            <p:ph/>
          </p:nvPr>
        </p:nvSpPr>
        <p:spPr>
          <a:xfrm>
            <a:off x="4976280" y="5741640"/>
            <a:ext cx="218952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C97AF681-42CD-4930-84B5-FD26C22636BA}" type="slidenum">
              <a:t>&lt;#&gt;</a:t>
            </a:fld>
          </a:p>
        </p:txBody>
      </p:sp>
      <p:sp>
        <p:nvSpPr>
          <p:cNvPr id="11" name="PlaceHolder 10"/>
          <p:cNvSpPr>
            <a:spLocks noGrp="1"/>
          </p:cNvSpPr>
          <p:nvPr>
            <p:ph type="dt" idx="3"/>
          </p:nvPr>
        </p:nvSpPr>
        <p:spPr/>
        <p:txBody>
          <a:bodyPr/>
          <a:p>
            <a:r>
              <a:rPr lang="fr-FR"/>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6" name="PlaceHolder 2"/>
          <p:cNvSpPr>
            <a:spLocks noGrp="1"/>
          </p:cNvSpPr>
          <p:nvPr>
            <p:ph type="subTitle"/>
          </p:nvPr>
        </p:nvSpPr>
        <p:spPr>
          <a:xfrm>
            <a:off x="377640" y="2502000"/>
            <a:ext cx="6800400" cy="620172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4EE5E2A-9A8F-4631-AEC0-CB13DEFFFC11}" type="slidenum">
              <a:t>&lt;#&gt;</a:t>
            </a:fld>
          </a:p>
        </p:txBody>
      </p:sp>
      <p:sp>
        <p:nvSpPr>
          <p:cNvPr id="6" name="PlaceHolder 5"/>
          <p:cNvSpPr>
            <a:spLocks noGrp="1"/>
          </p:cNvSpPr>
          <p:nvPr>
            <p:ph type="dt" idx="3"/>
          </p:nvPr>
        </p:nvSpPr>
        <p:spPr/>
        <p:txBody>
          <a:bodyPr/>
          <a:p>
            <a:r>
              <a:rPr lang="fr-FR"/>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8" name="PlaceHolder 2"/>
          <p:cNvSpPr>
            <a:spLocks noGrp="1"/>
          </p:cNvSpPr>
          <p:nvPr>
            <p:ph/>
          </p:nvPr>
        </p:nvSpPr>
        <p:spPr>
          <a:xfrm>
            <a:off x="377640" y="2502000"/>
            <a:ext cx="6800400" cy="62017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074883E1-D435-45E1-83FC-E0F7F49F4BD1}" type="slidenum">
              <a:t>&lt;#&gt;</a:t>
            </a:fld>
          </a:p>
        </p:txBody>
      </p:sp>
      <p:sp>
        <p:nvSpPr>
          <p:cNvPr id="6" name="PlaceHolder 5"/>
          <p:cNvSpPr>
            <a:spLocks noGrp="1"/>
          </p:cNvSpPr>
          <p:nvPr>
            <p:ph type="dt" idx="3"/>
          </p:nvPr>
        </p:nvSpPr>
        <p:spPr/>
        <p:txBody>
          <a:bodyPr/>
          <a:p>
            <a:r>
              <a:rPr lang="fr-FR"/>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10" name="PlaceHolder 2"/>
          <p:cNvSpPr>
            <a:spLocks noGrp="1"/>
          </p:cNvSpPr>
          <p:nvPr>
            <p:ph/>
          </p:nvPr>
        </p:nvSpPr>
        <p:spPr>
          <a:xfrm>
            <a:off x="377640" y="2502000"/>
            <a:ext cx="3318480" cy="62017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1" name="PlaceHolder 3"/>
          <p:cNvSpPr>
            <a:spLocks noGrp="1"/>
          </p:cNvSpPr>
          <p:nvPr>
            <p:ph/>
          </p:nvPr>
        </p:nvSpPr>
        <p:spPr>
          <a:xfrm>
            <a:off x="3862440" y="2502000"/>
            <a:ext cx="3318480" cy="62017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33982666-74D9-4021-A50A-1B18B06522A0}" type="slidenum">
              <a:t>&lt;#&gt;</a:t>
            </a:fld>
          </a:p>
        </p:txBody>
      </p:sp>
      <p:sp>
        <p:nvSpPr>
          <p:cNvPr id="7" name="PlaceHolder 6"/>
          <p:cNvSpPr>
            <a:spLocks noGrp="1"/>
          </p:cNvSpPr>
          <p:nvPr>
            <p:ph type="dt" idx="3"/>
          </p:nvPr>
        </p:nvSpPr>
        <p:spPr/>
        <p:txBody>
          <a:bodyPr/>
          <a:p>
            <a:r>
              <a:rPr lang="fr-FR"/>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FE0D7D0A-FB91-4C9A-AC59-B9189D3F9102}" type="slidenum">
              <a:t>&lt;#&gt;</a:t>
            </a:fld>
          </a:p>
        </p:txBody>
      </p:sp>
      <p:sp>
        <p:nvSpPr>
          <p:cNvPr id="5" name="PlaceHolder 4"/>
          <p:cNvSpPr>
            <a:spLocks noGrp="1"/>
          </p:cNvSpPr>
          <p:nvPr>
            <p:ph type="dt" idx="3"/>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77640" y="426600"/>
            <a:ext cx="6800400" cy="8276760"/>
          </a:xfrm>
          <a:prstGeom prst="rect">
            <a:avLst/>
          </a:prstGeom>
          <a:noFill/>
          <a:ln w="0">
            <a:noFill/>
          </a:ln>
        </p:spPr>
        <p:txBody>
          <a:bodyPr lIns="0" rIns="0" tIns="0" bIns="0" anchor="ctr">
            <a:noAutofit/>
          </a:bodyPr>
          <a:p>
            <a:pPr algn="ctr">
              <a:buNone/>
            </a:pPr>
            <a:endParaRPr b="0" lang="fr-FR"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84A99D63-7523-4390-A61D-145FF8400BA5}" type="slidenum">
              <a:t>&lt;#&gt;</a:t>
            </a:fld>
          </a:p>
        </p:txBody>
      </p:sp>
      <p:sp>
        <p:nvSpPr>
          <p:cNvPr id="5" name="PlaceHolder 4"/>
          <p:cNvSpPr>
            <a:spLocks noGrp="1"/>
          </p:cNvSpPr>
          <p:nvPr>
            <p:ph type="dt" idx="3"/>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15" name="PlaceHolder 2"/>
          <p:cNvSpPr>
            <a:spLocks noGrp="1"/>
          </p:cNvSpPr>
          <p:nvPr>
            <p:ph/>
          </p:nvPr>
        </p:nvSpPr>
        <p:spPr>
          <a:xfrm>
            <a:off x="377640" y="250200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6" name="PlaceHolder 3"/>
          <p:cNvSpPr>
            <a:spLocks noGrp="1"/>
          </p:cNvSpPr>
          <p:nvPr>
            <p:ph/>
          </p:nvPr>
        </p:nvSpPr>
        <p:spPr>
          <a:xfrm>
            <a:off x="3862440" y="2502000"/>
            <a:ext cx="3318480" cy="62017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17" name="PlaceHolder 4"/>
          <p:cNvSpPr>
            <a:spLocks noGrp="1"/>
          </p:cNvSpPr>
          <p:nvPr>
            <p:ph/>
          </p:nvPr>
        </p:nvSpPr>
        <p:spPr>
          <a:xfrm>
            <a:off x="377640" y="574164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981FF3E3-3253-485F-98E1-47BCE02522D6}" type="slidenum">
              <a:t>&lt;#&gt;</a:t>
            </a:fld>
          </a:p>
        </p:txBody>
      </p:sp>
      <p:sp>
        <p:nvSpPr>
          <p:cNvPr id="8" name="PlaceHolder 7"/>
          <p:cNvSpPr>
            <a:spLocks noGrp="1"/>
          </p:cNvSpPr>
          <p:nvPr>
            <p:ph type="dt" idx="3"/>
          </p:nvPr>
        </p:nvSpPr>
        <p:spPr/>
        <p:txBody>
          <a:bodyPr/>
          <a:p>
            <a:r>
              <a:rPr lang="fr-F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19" name="PlaceHolder 2"/>
          <p:cNvSpPr>
            <a:spLocks noGrp="1"/>
          </p:cNvSpPr>
          <p:nvPr>
            <p:ph/>
          </p:nvPr>
        </p:nvSpPr>
        <p:spPr>
          <a:xfrm>
            <a:off x="377640" y="2502000"/>
            <a:ext cx="3318480" cy="62017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0" name="PlaceHolder 3"/>
          <p:cNvSpPr>
            <a:spLocks noGrp="1"/>
          </p:cNvSpPr>
          <p:nvPr>
            <p:ph/>
          </p:nvPr>
        </p:nvSpPr>
        <p:spPr>
          <a:xfrm>
            <a:off x="3862440" y="250200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1" name="PlaceHolder 4"/>
          <p:cNvSpPr>
            <a:spLocks noGrp="1"/>
          </p:cNvSpPr>
          <p:nvPr>
            <p:ph/>
          </p:nvPr>
        </p:nvSpPr>
        <p:spPr>
          <a:xfrm>
            <a:off x="3862440" y="574164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D715971-CB2F-4A1E-84CB-C5A9F2D73D31}" type="slidenum">
              <a:t>&lt;#&gt;</a:t>
            </a:fld>
          </a:p>
        </p:txBody>
      </p:sp>
      <p:sp>
        <p:nvSpPr>
          <p:cNvPr id="8" name="PlaceHolder 7"/>
          <p:cNvSpPr>
            <a:spLocks noGrp="1"/>
          </p:cNvSpPr>
          <p:nvPr>
            <p:ph type="dt" idx="3"/>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77640" y="426600"/>
            <a:ext cx="6800400" cy="1785240"/>
          </a:xfrm>
          <a:prstGeom prst="rect">
            <a:avLst/>
          </a:prstGeom>
          <a:noFill/>
          <a:ln w="0">
            <a:noFill/>
          </a:ln>
        </p:spPr>
        <p:txBody>
          <a:bodyPr lIns="0" rIns="0" tIns="0" bIns="0" anchor="ctr">
            <a:noAutofit/>
          </a:bodyPr>
          <a:p>
            <a:endParaRPr b="0" lang="fr-FR" sz="1800" spc="-1" strike="noStrike">
              <a:solidFill>
                <a:srgbClr val="000000"/>
              </a:solidFill>
              <a:latin typeface="Arial"/>
            </a:endParaRPr>
          </a:p>
        </p:txBody>
      </p:sp>
      <p:sp>
        <p:nvSpPr>
          <p:cNvPr id="23" name="PlaceHolder 2"/>
          <p:cNvSpPr>
            <a:spLocks noGrp="1"/>
          </p:cNvSpPr>
          <p:nvPr>
            <p:ph/>
          </p:nvPr>
        </p:nvSpPr>
        <p:spPr>
          <a:xfrm>
            <a:off x="377640" y="250200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4" name="PlaceHolder 3"/>
          <p:cNvSpPr>
            <a:spLocks noGrp="1"/>
          </p:cNvSpPr>
          <p:nvPr>
            <p:ph/>
          </p:nvPr>
        </p:nvSpPr>
        <p:spPr>
          <a:xfrm>
            <a:off x="3862440" y="2502000"/>
            <a:ext cx="331848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25" name="PlaceHolder 4"/>
          <p:cNvSpPr>
            <a:spLocks noGrp="1"/>
          </p:cNvSpPr>
          <p:nvPr>
            <p:ph/>
          </p:nvPr>
        </p:nvSpPr>
        <p:spPr>
          <a:xfrm>
            <a:off x="377640" y="5741640"/>
            <a:ext cx="6800400" cy="2958120"/>
          </a:xfrm>
          <a:prstGeom prst="rect">
            <a:avLst/>
          </a:prstGeom>
          <a:noFill/>
          <a:ln w="0">
            <a:noFill/>
          </a:ln>
        </p:spPr>
        <p:txBody>
          <a:bodyPr lIns="0" rIns="0" tIns="0" bIns="0" anchor="t">
            <a:normAutofit/>
          </a:bodyPr>
          <a:p>
            <a:pPr>
              <a:lnSpc>
                <a:spcPct val="90000"/>
              </a:lnSpc>
              <a:spcBef>
                <a:spcPts val="1417"/>
              </a:spcBef>
              <a:buNone/>
            </a:pPr>
            <a:endParaRPr b="0" lang="fr-FR" sz="28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2ABC5CBC-E5D7-46B0-8F31-8278D621ADA2}" type="slidenum">
              <a:t>&lt;#&gt;</a:t>
            </a:fld>
          </a:p>
        </p:txBody>
      </p:sp>
      <p:sp>
        <p:nvSpPr>
          <p:cNvPr id="8" name="PlaceHolder 7"/>
          <p:cNvSpPr>
            <a:spLocks noGrp="1"/>
          </p:cNvSpPr>
          <p:nvPr>
            <p:ph type="dt" idx="3"/>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3124080" y="6356520"/>
            <a:ext cx="2894400" cy="363960"/>
          </a:xfrm>
          <a:prstGeom prst="rect">
            <a:avLst/>
          </a:prstGeom>
          <a:noFill/>
          <a:ln w="0">
            <a:noFill/>
          </a:ln>
        </p:spPr>
        <p:txBody>
          <a:bodyPr lIns="90000" rIns="90000" tIns="45000" bIns="45000" anchor="ctr">
            <a:noAutofit/>
          </a:bodyPr>
          <a:lstStyle>
            <a:lvl1pPr algn="ctr">
              <a:lnSpc>
                <a:spcPct val="100000"/>
              </a:lnSpc>
              <a:buNone/>
              <a:defRPr b="0" lang="fr-FR" sz="1400" spc="-1" strike="noStrike">
                <a:solidFill>
                  <a:srgbClr val="000000"/>
                </a:solidFill>
                <a:latin typeface="Times New Roman"/>
                <a:ea typeface="DejaVu Sans"/>
              </a:defRPr>
            </a:lvl1pPr>
          </a:lstStyle>
          <a:p>
            <a:pPr algn="ctr">
              <a:lnSpc>
                <a:spcPct val="100000"/>
              </a:lnSpc>
              <a:buNone/>
            </a:pPr>
            <a:r>
              <a:rPr b="0" lang="fr-FR" sz="1400" spc="-1" strike="noStrike">
                <a:solidFill>
                  <a:srgbClr val="000000"/>
                </a:solidFill>
                <a:latin typeface="Times New Roman"/>
                <a:ea typeface="DejaVu Sans"/>
              </a:rPr>
              <a:t>&lt;pied de page&gt;</a:t>
            </a:r>
            <a:endParaRPr b="0" lang="fr-FR" sz="1400" spc="-1" strike="noStrike">
              <a:latin typeface="Times New Roman"/>
            </a:endParaRPr>
          </a:p>
        </p:txBody>
      </p:sp>
      <p:sp>
        <p:nvSpPr>
          <p:cNvPr id="1" name="PlaceHolder 2"/>
          <p:cNvSpPr>
            <a:spLocks noGrp="1"/>
          </p:cNvSpPr>
          <p:nvPr>
            <p:ph type="sldNum" idx="2"/>
          </p:nvPr>
        </p:nvSpPr>
        <p:spPr>
          <a:xfrm>
            <a:off x="6553080" y="6356520"/>
            <a:ext cx="2132640" cy="36396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8b8b8b"/>
                </a:solidFill>
                <a:latin typeface="Calibri"/>
                <a:ea typeface="DejaVu Sans"/>
              </a:defRPr>
            </a:lvl1pPr>
          </a:lstStyle>
          <a:p>
            <a:pPr algn="r">
              <a:lnSpc>
                <a:spcPct val="100000"/>
              </a:lnSpc>
              <a:buNone/>
            </a:pPr>
            <a:fld id="{3D1B67A5-7ED0-4D0F-88C7-A0DB930C589E}" type="slidenum">
              <a:rPr b="0" lang="en-US" sz="1200" spc="-1" strike="noStrike">
                <a:solidFill>
                  <a:srgbClr val="8b8b8b"/>
                </a:solidFill>
                <a:latin typeface="Calibri"/>
                <a:ea typeface="DejaVu Sans"/>
              </a:rPr>
              <a:t>&lt;numéro&gt;</a:t>
            </a:fld>
            <a:endParaRPr b="0" lang="fr-FR" sz="1200" spc="-1" strike="noStrike">
              <a:latin typeface="Times New Roman"/>
            </a:endParaRPr>
          </a:p>
        </p:txBody>
      </p:sp>
      <p:sp>
        <p:nvSpPr>
          <p:cNvPr id="2" name="PlaceHolder 3"/>
          <p:cNvSpPr>
            <a:spLocks noGrp="1"/>
          </p:cNvSpPr>
          <p:nvPr>
            <p:ph type="dt" idx="3"/>
          </p:nvPr>
        </p:nvSpPr>
        <p:spPr>
          <a:xfrm>
            <a:off x="457200" y="6356520"/>
            <a:ext cx="2132640" cy="363960"/>
          </a:xfrm>
          <a:prstGeom prst="rect">
            <a:avLst/>
          </a:prstGeom>
          <a:noFill/>
          <a:ln w="0">
            <a:noFill/>
          </a:ln>
        </p:spPr>
        <p:txBody>
          <a:bodyPr lIns="90000" rIns="90000" tIns="45000" bIns="45000" anchor="ctr">
            <a:noAutofit/>
          </a:bodyPr>
          <a:lstStyle>
            <a:lvl1pPr>
              <a:defRPr b="0" lang="fr-FR" sz="1400" spc="-1" strike="noStrike">
                <a:latin typeface="Times New Roman"/>
              </a:defRPr>
            </a:lvl1pPr>
          </a:lstStyle>
          <a:p>
            <a:r>
              <a:rPr b="0" lang="fr-FR" sz="1400" spc="-1" strike="noStrike">
                <a:latin typeface="Times New Roman"/>
              </a:rPr>
              <a:t>&lt;date/heure&gt;</a:t>
            </a:r>
            <a:endParaRPr b="0" lang="fr-FR" sz="1400" spc="-1" strike="noStrike">
              <a:latin typeface="Times New Roman"/>
            </a:endParaRPr>
          </a:p>
        </p:txBody>
      </p:sp>
      <p:sp>
        <p:nvSpPr>
          <p:cNvPr id="3" name="PlaceHolder 4"/>
          <p:cNvSpPr>
            <a:spLocks noGrp="1"/>
          </p:cNvSpPr>
          <p:nvPr>
            <p:ph type="title"/>
          </p:nvPr>
        </p:nvSpPr>
        <p:spPr>
          <a:xfrm>
            <a:off x="377640" y="426600"/>
            <a:ext cx="6800400" cy="1785240"/>
          </a:xfrm>
          <a:prstGeom prst="rect">
            <a:avLst/>
          </a:prstGeom>
          <a:noFill/>
          <a:ln w="0">
            <a:noFill/>
          </a:ln>
        </p:spPr>
        <p:txBody>
          <a:bodyPr lIns="0" rIns="0" tIns="0" bIns="0" anchor="ctr">
            <a:noAutofit/>
          </a:bodyPr>
          <a:p>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4" name="PlaceHolder 5"/>
          <p:cNvSpPr>
            <a:spLocks noGrp="1"/>
          </p:cNvSpPr>
          <p:nvPr>
            <p:ph type="body"/>
          </p:nvPr>
        </p:nvSpPr>
        <p:spPr>
          <a:xfrm>
            <a:off x="377640" y="2502000"/>
            <a:ext cx="6800400" cy="620172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fr-FR" sz="2800" spc="-1" strike="noStrike">
                <a:solidFill>
                  <a:srgbClr val="000000"/>
                </a:solidFill>
                <a:latin typeface="Arial"/>
              </a:rPr>
              <a:t>Cliquez pour éditer le format du plan de texte</a:t>
            </a:r>
            <a:endParaRPr b="0" lang="fr-FR"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fr-FR" sz="2000" spc="-1" strike="noStrike">
                <a:solidFill>
                  <a:srgbClr val="000000"/>
                </a:solidFill>
                <a:latin typeface="Arial"/>
              </a:rPr>
              <a:t>Second niveau de plan</a:t>
            </a:r>
            <a:endParaRPr b="0" lang="fr-FR"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fr-FR" sz="1800" spc="-1" strike="noStrike">
                <a:solidFill>
                  <a:srgbClr val="000000"/>
                </a:solidFill>
                <a:latin typeface="Arial"/>
              </a:rPr>
              <a:t>Troisième niveau de plan</a:t>
            </a:r>
            <a:endParaRPr b="0" lang="fr-FR"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fr-FR" sz="1800" spc="-1" strike="noStrike">
                <a:solidFill>
                  <a:srgbClr val="000000"/>
                </a:solidFill>
                <a:latin typeface="Arial"/>
              </a:rPr>
              <a:t>Quatrième niveau de plan</a:t>
            </a:r>
            <a:endParaRPr b="0" lang="fr-FR"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image" Target="../media/image94.png"/><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5"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3.png"/><Relationship Id="rId15"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jpe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 Id="rId11"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png"/><Relationship Id="rId11" Type="http://schemas.openxmlformats.org/officeDocument/2006/relationships/image" Target="../media/image86.png"/><Relationship Id="rId12" Type="http://schemas.openxmlformats.org/officeDocument/2006/relationships/image" Target="../media/image87.png"/><Relationship Id="rId13"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1" name="Group 2"/>
          <p:cNvGrpSpPr/>
          <p:nvPr/>
        </p:nvGrpSpPr>
        <p:grpSpPr>
          <a:xfrm>
            <a:off x="-592920" y="-668160"/>
            <a:ext cx="8616960" cy="9030240"/>
            <a:chOff x="-592920" y="-668160"/>
            <a:chExt cx="8616960" cy="9030240"/>
          </a:xfrm>
        </p:grpSpPr>
        <p:sp>
          <p:nvSpPr>
            <p:cNvPr id="42" name="Freeform 3"/>
            <p:cNvSpPr/>
            <p:nvPr/>
          </p:nvSpPr>
          <p:spPr>
            <a:xfrm>
              <a:off x="-592920" y="-584280"/>
              <a:ext cx="8616960" cy="8946360"/>
            </a:xfrm>
            <a:custGeom>
              <a:avLst/>
              <a:gdLst/>
              <a:ahLst/>
              <a:rect l="l" t="t" r="r" b="b"/>
              <a:pathLst>
                <a:path w="2933457" h="3045524">
                  <a:moveTo>
                    <a:pt x="0" y="0"/>
                  </a:moveTo>
                  <a:lnTo>
                    <a:pt x="2933457" y="0"/>
                  </a:lnTo>
                  <a:lnTo>
                    <a:pt x="2933457" y="3045524"/>
                  </a:lnTo>
                  <a:lnTo>
                    <a:pt x="0" y="3045524"/>
                  </a:lnTo>
                  <a:close/>
                </a:path>
              </a:pathLst>
            </a:custGeom>
            <a:solidFill>
              <a:srgbClr val="262674">
                <a:alpha val="13000"/>
              </a:srgbClr>
            </a:solidFill>
            <a:ln w="0">
              <a:noFill/>
            </a:ln>
          </p:spPr>
          <p:style>
            <a:lnRef idx="0"/>
            <a:fillRef idx="0"/>
            <a:effectRef idx="0"/>
            <a:fontRef idx="minor"/>
          </p:style>
        </p:sp>
        <p:sp>
          <p:nvSpPr>
            <p:cNvPr id="43" name="TextBox 4"/>
            <p:cNvSpPr/>
            <p:nvPr/>
          </p:nvSpPr>
          <p:spPr>
            <a:xfrm>
              <a:off x="-592920" y="-668160"/>
              <a:ext cx="8616960" cy="9030240"/>
            </a:xfrm>
            <a:prstGeom prst="rect">
              <a:avLst/>
            </a:prstGeom>
            <a:noFill/>
            <a:ln w="0">
              <a:noFill/>
            </a:ln>
          </p:spPr>
          <p:style>
            <a:lnRef idx="0"/>
            <a:fillRef idx="0"/>
            <a:effectRef idx="0"/>
            <a:fontRef idx="minor"/>
          </p:style>
        </p:sp>
      </p:grpSp>
      <p:grpSp>
        <p:nvGrpSpPr>
          <p:cNvPr id="44" name="Group 5"/>
          <p:cNvGrpSpPr/>
          <p:nvPr/>
        </p:nvGrpSpPr>
        <p:grpSpPr>
          <a:xfrm>
            <a:off x="596160" y="5536440"/>
            <a:ext cx="6366600" cy="4831560"/>
            <a:chOff x="596160" y="5536440"/>
            <a:chExt cx="6366600" cy="4831560"/>
          </a:xfrm>
        </p:grpSpPr>
        <p:sp>
          <p:nvSpPr>
            <p:cNvPr id="45" name="Freeform 6"/>
            <p:cNvSpPr/>
            <p:nvPr/>
          </p:nvSpPr>
          <p:spPr>
            <a:xfrm>
              <a:off x="596160" y="5536440"/>
              <a:ext cx="6366600" cy="4831560"/>
            </a:xfrm>
            <a:custGeom>
              <a:avLst/>
              <a:gdLst/>
              <a:ahLst/>
              <a:rect l="l" t="t" r="r" b="b"/>
              <a:pathLst>
                <a:path w="35507597" h="26947729">
                  <a:moveTo>
                    <a:pt x="0" y="0"/>
                  </a:moveTo>
                  <a:lnTo>
                    <a:pt x="0" y="26947729"/>
                  </a:lnTo>
                  <a:lnTo>
                    <a:pt x="35507597" y="26947729"/>
                  </a:lnTo>
                  <a:lnTo>
                    <a:pt x="35507597" y="0"/>
                  </a:lnTo>
                  <a:lnTo>
                    <a:pt x="0" y="0"/>
                  </a:lnTo>
                  <a:close/>
                  <a:moveTo>
                    <a:pt x="35446636" y="26886768"/>
                  </a:moveTo>
                  <a:lnTo>
                    <a:pt x="59690" y="26886768"/>
                  </a:lnTo>
                  <a:lnTo>
                    <a:pt x="59690" y="59690"/>
                  </a:lnTo>
                  <a:lnTo>
                    <a:pt x="35446636" y="59690"/>
                  </a:lnTo>
                  <a:lnTo>
                    <a:pt x="35446636" y="26886768"/>
                  </a:lnTo>
                  <a:close/>
                </a:path>
              </a:pathLst>
            </a:custGeom>
            <a:solidFill>
              <a:srgbClr val="262674"/>
            </a:solidFill>
            <a:ln w="0">
              <a:noFill/>
            </a:ln>
          </p:spPr>
          <p:style>
            <a:lnRef idx="0"/>
            <a:fillRef idx="0"/>
            <a:effectRef idx="0"/>
            <a:fontRef idx="minor"/>
          </p:style>
        </p:sp>
      </p:grpSp>
      <p:grpSp>
        <p:nvGrpSpPr>
          <p:cNvPr id="46" name="Group 7"/>
          <p:cNvGrpSpPr/>
          <p:nvPr/>
        </p:nvGrpSpPr>
        <p:grpSpPr>
          <a:xfrm>
            <a:off x="1039680" y="6678000"/>
            <a:ext cx="5479560" cy="3368880"/>
            <a:chOff x="1039680" y="6678000"/>
            <a:chExt cx="5479560" cy="3368880"/>
          </a:xfrm>
        </p:grpSpPr>
        <p:sp>
          <p:nvSpPr>
            <p:cNvPr id="47" name="AutoShape 8"/>
            <p:cNvSpPr/>
            <p:nvPr/>
          </p:nvSpPr>
          <p:spPr>
            <a:xfrm>
              <a:off x="1039680" y="6678000"/>
              <a:ext cx="5479560" cy="3368880"/>
            </a:xfrm>
            <a:prstGeom prst="rect">
              <a:avLst/>
            </a:prstGeom>
            <a:solidFill>
              <a:srgbClr val="262674"/>
            </a:solidFill>
            <a:ln w="0">
              <a:noFill/>
            </a:ln>
          </p:spPr>
          <p:style>
            <a:lnRef idx="0"/>
            <a:fillRef idx="0"/>
            <a:effectRef idx="0"/>
            <a:fontRef idx="minor"/>
          </p:style>
        </p:sp>
      </p:grpSp>
      <p:sp>
        <p:nvSpPr>
          <p:cNvPr id="48" name="AutoShape 9"/>
          <p:cNvSpPr/>
          <p:nvPr/>
        </p:nvSpPr>
        <p:spPr>
          <a:xfrm>
            <a:off x="2498040" y="9011880"/>
            <a:ext cx="2547000" cy="360"/>
          </a:xfrm>
          <a:prstGeom prst="line">
            <a:avLst/>
          </a:prstGeom>
          <a:ln cap="rnd" w="9525">
            <a:solidFill>
              <a:srgbClr val="ffffff"/>
            </a:solidFill>
            <a:round/>
          </a:ln>
        </p:spPr>
        <p:style>
          <a:lnRef idx="0"/>
          <a:fillRef idx="0"/>
          <a:effectRef idx="0"/>
          <a:fontRef idx="minor"/>
        </p:style>
      </p:sp>
      <p:sp>
        <p:nvSpPr>
          <p:cNvPr id="49" name="Freeform 10"/>
          <p:cNvSpPr/>
          <p:nvPr/>
        </p:nvSpPr>
        <p:spPr>
          <a:xfrm>
            <a:off x="3047040" y="889560"/>
            <a:ext cx="999000" cy="900720"/>
          </a:xfrm>
          <a:custGeom>
            <a:avLst/>
            <a:gdLst/>
            <a:ahLst/>
            <a:rect l="l" t="t" r="r" b="b"/>
            <a:pathLst>
              <a:path w="1000003" h="901642">
                <a:moveTo>
                  <a:pt x="0" y="0"/>
                </a:moveTo>
                <a:lnTo>
                  <a:pt x="1000004" y="0"/>
                </a:lnTo>
                <a:lnTo>
                  <a:pt x="1000004" y="901642"/>
                </a:lnTo>
                <a:lnTo>
                  <a:pt x="0" y="901642"/>
                </a:lnTo>
                <a:lnTo>
                  <a:pt x="0" y="0"/>
                </a:lnTo>
                <a:close/>
              </a:path>
            </a:pathLst>
          </a:custGeom>
          <a:blipFill rotWithShape="0">
            <a:blip r:embed="rId1"/>
            <a:srcRect/>
            <a:stretch/>
          </a:blipFill>
          <a:ln w="0">
            <a:noFill/>
          </a:ln>
        </p:spPr>
        <p:style>
          <a:lnRef idx="0"/>
          <a:fillRef idx="0"/>
          <a:effectRef idx="0"/>
          <a:fontRef idx="minor"/>
        </p:style>
      </p:sp>
      <p:sp>
        <p:nvSpPr>
          <p:cNvPr id="50" name="Freeform 11"/>
          <p:cNvSpPr/>
          <p:nvPr/>
        </p:nvSpPr>
        <p:spPr>
          <a:xfrm>
            <a:off x="1991160" y="946080"/>
            <a:ext cx="659520" cy="856800"/>
          </a:xfrm>
          <a:custGeom>
            <a:avLst/>
            <a:gdLst/>
            <a:ahLst/>
            <a:rect l="l" t="t" r="r" b="b"/>
            <a:pathLst>
              <a:path w="660656" h="857995">
                <a:moveTo>
                  <a:pt x="0" y="0"/>
                </a:moveTo>
                <a:lnTo>
                  <a:pt x="660656" y="0"/>
                </a:lnTo>
                <a:lnTo>
                  <a:pt x="660656" y="857995"/>
                </a:lnTo>
                <a:lnTo>
                  <a:pt x="0" y="857995"/>
                </a:lnTo>
                <a:lnTo>
                  <a:pt x="0" y="0"/>
                </a:lnTo>
                <a:close/>
              </a:path>
            </a:pathLst>
          </a:custGeom>
          <a:blipFill rotWithShape="0">
            <a:blip r:embed="rId2"/>
            <a:srcRect/>
            <a:stretch/>
          </a:blipFill>
          <a:ln w="0">
            <a:noFill/>
          </a:ln>
        </p:spPr>
        <p:style>
          <a:lnRef idx="0"/>
          <a:fillRef idx="0"/>
          <a:effectRef idx="0"/>
          <a:fontRef idx="minor"/>
        </p:style>
      </p:sp>
      <p:sp>
        <p:nvSpPr>
          <p:cNvPr id="51" name="Freeform 12"/>
          <p:cNvSpPr/>
          <p:nvPr/>
        </p:nvSpPr>
        <p:spPr>
          <a:xfrm>
            <a:off x="0" y="1924920"/>
            <a:ext cx="7558920" cy="3980520"/>
          </a:xfrm>
          <a:custGeom>
            <a:avLst/>
            <a:gdLst/>
            <a:ahLst/>
            <a:rect l="l" t="t" r="r" b="b"/>
            <a:pathLst>
              <a:path w="7560000" h="3981748">
                <a:moveTo>
                  <a:pt x="0" y="0"/>
                </a:moveTo>
                <a:lnTo>
                  <a:pt x="7560000" y="0"/>
                </a:lnTo>
                <a:lnTo>
                  <a:pt x="7560000" y="3981748"/>
                </a:lnTo>
                <a:lnTo>
                  <a:pt x="0" y="3981748"/>
                </a:lnTo>
                <a:lnTo>
                  <a:pt x="0" y="0"/>
                </a:lnTo>
                <a:close/>
              </a:path>
            </a:pathLst>
          </a:custGeom>
          <a:blipFill rotWithShape="0">
            <a:blip r:embed="rId3"/>
            <a:srcRect/>
            <a:stretch/>
          </a:blipFill>
          <a:ln w="0">
            <a:noFill/>
          </a:ln>
        </p:spPr>
        <p:style>
          <a:lnRef idx="0"/>
          <a:fillRef idx="0"/>
          <a:effectRef idx="0"/>
          <a:fontRef idx="minor"/>
        </p:style>
      </p:sp>
      <p:sp>
        <p:nvSpPr>
          <p:cNvPr id="52" name="TextBox 13"/>
          <p:cNvSpPr/>
          <p:nvPr/>
        </p:nvSpPr>
        <p:spPr>
          <a:xfrm>
            <a:off x="1220400" y="7294320"/>
            <a:ext cx="5118120" cy="2128320"/>
          </a:xfrm>
          <a:prstGeom prst="rect">
            <a:avLst/>
          </a:prstGeom>
          <a:noFill/>
          <a:ln w="0">
            <a:noFill/>
          </a:ln>
        </p:spPr>
        <p:style>
          <a:lnRef idx="0"/>
          <a:fillRef idx="0"/>
          <a:effectRef idx="0"/>
          <a:fontRef idx="minor"/>
        </p:style>
        <p:txBody>
          <a:bodyPr lIns="0" rIns="0" tIns="0" bIns="0" anchor="t">
            <a:spAutoFit/>
          </a:bodyPr>
          <a:p>
            <a:pPr algn="ctr">
              <a:lnSpc>
                <a:spcPts val="5587"/>
              </a:lnSpc>
              <a:buNone/>
            </a:pPr>
            <a:r>
              <a:rPr b="1" lang="en-US" sz="4990" spc="117" strike="noStrike">
                <a:solidFill>
                  <a:srgbClr val="ffffff"/>
                </a:solidFill>
                <a:latin typeface="Cardo Bold"/>
                <a:ea typeface="Cardo Bold"/>
              </a:rPr>
              <a:t>Livret d’accueil</a:t>
            </a:r>
            <a:endParaRPr b="0" lang="fr-FR" sz="4990" spc="-1" strike="noStrike">
              <a:latin typeface="Arial"/>
            </a:endParaRPr>
          </a:p>
          <a:p>
            <a:pPr algn="ctr">
              <a:lnSpc>
                <a:spcPts val="5587"/>
              </a:lnSpc>
              <a:buNone/>
            </a:pPr>
            <a:r>
              <a:rPr b="1" lang="en-US" sz="4990" spc="117" strike="noStrike">
                <a:solidFill>
                  <a:srgbClr val="ffffff"/>
                </a:solidFill>
                <a:latin typeface="Cardo Bold"/>
                <a:ea typeface="Cardo Bold"/>
              </a:rPr>
              <a:t>du licencié</a:t>
            </a:r>
            <a:endParaRPr b="0" lang="fr-FR" sz="4990" spc="-1" strike="noStrike">
              <a:latin typeface="Arial"/>
            </a:endParaRPr>
          </a:p>
        </p:txBody>
      </p:sp>
      <p:sp>
        <p:nvSpPr>
          <p:cNvPr id="53" name="TextBox 14"/>
          <p:cNvSpPr/>
          <p:nvPr/>
        </p:nvSpPr>
        <p:spPr>
          <a:xfrm>
            <a:off x="1220400" y="9200520"/>
            <a:ext cx="5118120" cy="467640"/>
          </a:xfrm>
          <a:prstGeom prst="rect">
            <a:avLst/>
          </a:prstGeom>
          <a:noFill/>
          <a:ln w="0">
            <a:noFill/>
          </a:ln>
        </p:spPr>
        <p:style>
          <a:lnRef idx="0"/>
          <a:fillRef idx="0"/>
          <a:effectRef idx="0"/>
          <a:fontRef idx="minor"/>
        </p:style>
        <p:txBody>
          <a:bodyPr lIns="0" rIns="0" tIns="0" bIns="0" anchor="t">
            <a:spAutoFit/>
          </a:bodyPr>
          <a:p>
            <a:pPr algn="ctr">
              <a:lnSpc>
                <a:spcPts val="3685"/>
              </a:lnSpc>
              <a:buNone/>
            </a:pPr>
            <a:r>
              <a:rPr b="0" lang="en-US" sz="2630" spc="58" strike="noStrike">
                <a:solidFill>
                  <a:srgbClr val="ffffff"/>
                </a:solidFill>
                <a:latin typeface="Inter"/>
                <a:ea typeface="Inter"/>
              </a:rPr>
              <a:t>saison 2025-2026</a:t>
            </a:r>
            <a:endParaRPr b="0" lang="fr-FR" sz="2630" spc="-1" strike="noStrike">
              <a:latin typeface="Arial"/>
            </a:endParaRPr>
          </a:p>
        </p:txBody>
      </p:sp>
      <p:sp>
        <p:nvSpPr>
          <p:cNvPr id="54" name="Freeform 15"/>
          <p:cNvSpPr/>
          <p:nvPr/>
        </p:nvSpPr>
        <p:spPr>
          <a:xfrm>
            <a:off x="4281480" y="1095120"/>
            <a:ext cx="1654200" cy="559080"/>
          </a:xfrm>
          <a:custGeom>
            <a:avLst/>
            <a:gdLst/>
            <a:ahLst/>
            <a:rect l="l" t="t" r="r" b="b"/>
            <a:pathLst>
              <a:path w="1655190" h="560218">
                <a:moveTo>
                  <a:pt x="0" y="0"/>
                </a:moveTo>
                <a:lnTo>
                  <a:pt x="1655190" y="0"/>
                </a:lnTo>
                <a:lnTo>
                  <a:pt x="1655190" y="560218"/>
                </a:lnTo>
                <a:lnTo>
                  <a:pt x="0" y="560218"/>
                </a:lnTo>
                <a:lnTo>
                  <a:pt x="0" y="0"/>
                </a:lnTo>
                <a:close/>
              </a:path>
            </a:pathLst>
          </a:custGeom>
          <a:blipFill rotWithShape="0">
            <a:blip r:embed="rId4"/>
            <a:srcRect/>
            <a:stretch/>
          </a:blipFill>
          <a:ln cap="sq" w="38100">
            <a:solidFill>
              <a:srgbClr val="000000"/>
            </a:solidFill>
            <a:miter/>
          </a:ln>
        </p:spPr>
        <p:style>
          <a:lnRef idx="0"/>
          <a:fillRef idx="0"/>
          <a:effectRef idx="0"/>
          <a:fontRef idx="minor"/>
        </p:style>
      </p:sp>
      <p:sp>
        <p:nvSpPr>
          <p:cNvPr id="55" name="Freeform 16"/>
          <p:cNvSpPr/>
          <p:nvPr/>
        </p:nvSpPr>
        <p:spPr>
          <a:xfrm>
            <a:off x="3047040" y="276480"/>
            <a:ext cx="1714680" cy="478440"/>
          </a:xfrm>
          <a:custGeom>
            <a:avLst/>
            <a:gdLst/>
            <a:ahLst/>
            <a:rect l="l" t="t" r="r" b="b"/>
            <a:pathLst>
              <a:path w="1715674" h="479536">
                <a:moveTo>
                  <a:pt x="0" y="0"/>
                </a:moveTo>
                <a:lnTo>
                  <a:pt x="1715674" y="0"/>
                </a:lnTo>
                <a:lnTo>
                  <a:pt x="1715674" y="479536"/>
                </a:lnTo>
                <a:lnTo>
                  <a:pt x="0" y="479536"/>
                </a:lnTo>
                <a:lnTo>
                  <a:pt x="0" y="0"/>
                </a:lnTo>
                <a:close/>
              </a:path>
            </a:pathLst>
          </a:custGeom>
          <a:blipFill rotWithShape="0">
            <a:blip r:embed="rId5"/>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24" name="Group 2"/>
          <p:cNvGrpSpPr/>
          <p:nvPr/>
        </p:nvGrpSpPr>
        <p:grpSpPr>
          <a:xfrm>
            <a:off x="0" y="-79560"/>
            <a:ext cx="7558920" cy="10770480"/>
            <a:chOff x="0" y="-79560"/>
            <a:chExt cx="7558920" cy="10770480"/>
          </a:xfrm>
        </p:grpSpPr>
        <p:sp>
          <p:nvSpPr>
            <p:cNvPr id="425" name="Freeform 3"/>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noFill/>
            <a:ln cap="sq" w="285750">
              <a:solidFill>
                <a:srgbClr val="e3e3ed"/>
              </a:solidFill>
              <a:miter/>
            </a:ln>
          </p:spPr>
          <p:style>
            <a:lnRef idx="0"/>
            <a:fillRef idx="0"/>
            <a:effectRef idx="0"/>
            <a:fontRef idx="minor"/>
          </p:style>
        </p:sp>
        <p:sp>
          <p:nvSpPr>
            <p:cNvPr id="426" name="TextBox 4"/>
            <p:cNvSpPr/>
            <p:nvPr/>
          </p:nvSpPr>
          <p:spPr>
            <a:xfrm>
              <a:off x="0" y="-79560"/>
              <a:ext cx="7558920" cy="10770480"/>
            </a:xfrm>
            <a:prstGeom prst="rect">
              <a:avLst/>
            </a:prstGeom>
            <a:noFill/>
            <a:ln w="0">
              <a:noFill/>
            </a:ln>
          </p:spPr>
          <p:style>
            <a:lnRef idx="0"/>
            <a:fillRef idx="0"/>
            <a:effectRef idx="0"/>
            <a:fontRef idx="minor"/>
          </p:style>
        </p:sp>
      </p:grpSp>
      <p:grpSp>
        <p:nvGrpSpPr>
          <p:cNvPr id="427" name="Group 5"/>
          <p:cNvGrpSpPr/>
          <p:nvPr/>
        </p:nvGrpSpPr>
        <p:grpSpPr>
          <a:xfrm>
            <a:off x="1320840" y="9678240"/>
            <a:ext cx="4917240" cy="1012680"/>
            <a:chOff x="1320840" y="9678240"/>
            <a:chExt cx="4917240" cy="1012680"/>
          </a:xfrm>
        </p:grpSpPr>
        <p:sp>
          <p:nvSpPr>
            <p:cNvPr id="428" name="AutoShape 6"/>
            <p:cNvSpPr/>
            <p:nvPr/>
          </p:nvSpPr>
          <p:spPr>
            <a:xfrm>
              <a:off x="1320840" y="9678240"/>
              <a:ext cx="4917240" cy="1012680"/>
            </a:xfrm>
            <a:prstGeom prst="rect">
              <a:avLst/>
            </a:prstGeom>
            <a:solidFill>
              <a:srgbClr val="6d6d87"/>
            </a:solidFill>
            <a:ln w="0">
              <a:noFill/>
            </a:ln>
          </p:spPr>
          <p:style>
            <a:lnRef idx="0"/>
            <a:fillRef idx="0"/>
            <a:effectRef idx="0"/>
            <a:fontRef idx="minor"/>
          </p:style>
        </p:sp>
      </p:grpSp>
      <p:sp>
        <p:nvSpPr>
          <p:cNvPr id="429" name="Freeform 7"/>
          <p:cNvSpPr/>
          <p:nvPr/>
        </p:nvSpPr>
        <p:spPr>
          <a:xfrm>
            <a:off x="489240" y="424080"/>
            <a:ext cx="1714680" cy="478440"/>
          </a:xfrm>
          <a:custGeom>
            <a:avLst/>
            <a:gdLst/>
            <a:ahLst/>
            <a:rect l="l" t="t" r="r" b="b"/>
            <a:pathLst>
              <a:path w="1715674" h="479536">
                <a:moveTo>
                  <a:pt x="0" y="0"/>
                </a:moveTo>
                <a:lnTo>
                  <a:pt x="1715674" y="0"/>
                </a:lnTo>
                <a:lnTo>
                  <a:pt x="1715674" y="479536"/>
                </a:lnTo>
                <a:lnTo>
                  <a:pt x="0" y="479536"/>
                </a:lnTo>
                <a:lnTo>
                  <a:pt x="0" y="0"/>
                </a:lnTo>
                <a:close/>
              </a:path>
            </a:pathLst>
          </a:custGeom>
          <a:blipFill rotWithShape="0">
            <a:blip r:embed="rId1"/>
            <a:srcRect/>
            <a:stretch/>
          </a:blipFill>
          <a:ln w="0">
            <a:noFill/>
          </a:ln>
        </p:spPr>
        <p:style>
          <a:lnRef idx="0"/>
          <a:fillRef idx="0"/>
          <a:effectRef idx="0"/>
          <a:fontRef idx="minor"/>
        </p:style>
      </p:sp>
      <p:sp>
        <p:nvSpPr>
          <p:cNvPr id="430" name="TextBox 8"/>
          <p:cNvSpPr/>
          <p:nvPr/>
        </p:nvSpPr>
        <p:spPr>
          <a:xfrm>
            <a:off x="2167920" y="9447120"/>
            <a:ext cx="103464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31" name="TextBox 9"/>
          <p:cNvSpPr/>
          <p:nvPr/>
        </p:nvSpPr>
        <p:spPr>
          <a:xfrm>
            <a:off x="3377520" y="9455040"/>
            <a:ext cx="82116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32" name="TextBox 10"/>
          <p:cNvSpPr/>
          <p:nvPr/>
        </p:nvSpPr>
        <p:spPr>
          <a:xfrm>
            <a:off x="4371480" y="9447120"/>
            <a:ext cx="96660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33" name="TextBox 11"/>
          <p:cNvSpPr/>
          <p:nvPr/>
        </p:nvSpPr>
        <p:spPr>
          <a:xfrm>
            <a:off x="5273280" y="9447120"/>
            <a:ext cx="964080" cy="91800"/>
          </a:xfrm>
          <a:prstGeom prst="rect">
            <a:avLst/>
          </a:prstGeom>
          <a:noFill/>
          <a:ln w="0">
            <a:noFill/>
          </a:ln>
        </p:spPr>
        <p:style>
          <a:lnRef idx="0"/>
          <a:fillRef idx="0"/>
          <a:effectRef idx="0"/>
          <a:fontRef idx="minor"/>
        </p:style>
        <p:txBody>
          <a:bodyPr lIns="0" rIns="0" tIns="0" bIns="0" anchor="t">
            <a:spAutoFit/>
          </a:bodyPr>
          <a:p>
            <a:pPr algn="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34" name="TextBox 12"/>
          <p:cNvSpPr/>
          <p:nvPr/>
        </p:nvSpPr>
        <p:spPr>
          <a:xfrm>
            <a:off x="-919080" y="126108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6d6d87"/>
                </a:solidFill>
                <a:latin typeface="Cardo Bold"/>
                <a:ea typeface="Cardo Bold"/>
              </a:rPr>
              <a:t>S’inscrire à un tournoi</a:t>
            </a:r>
            <a:endParaRPr b="0" lang="fr-FR" sz="2130" spc="-1" strike="noStrike">
              <a:latin typeface="Arial"/>
            </a:endParaRPr>
          </a:p>
        </p:txBody>
      </p:sp>
      <p:sp>
        <p:nvSpPr>
          <p:cNvPr id="435" name="TextBox 13"/>
          <p:cNvSpPr/>
          <p:nvPr/>
        </p:nvSpPr>
        <p:spPr>
          <a:xfrm>
            <a:off x="1072080" y="10046520"/>
            <a:ext cx="5414760" cy="279720"/>
          </a:xfrm>
          <a:prstGeom prst="rect">
            <a:avLst/>
          </a:prstGeom>
          <a:noFill/>
          <a:ln w="0">
            <a:noFill/>
          </a:ln>
        </p:spPr>
        <p:style>
          <a:lnRef idx="0"/>
          <a:fillRef idx="0"/>
          <a:effectRef idx="0"/>
          <a:fontRef idx="minor"/>
        </p:style>
        <p:txBody>
          <a:bodyPr lIns="0" rIns="0" tIns="0" bIns="0" anchor="t">
            <a:spAutoFit/>
          </a:bodyPr>
          <a:p>
            <a:pPr algn="ctr">
              <a:lnSpc>
                <a:spcPts val="2205"/>
              </a:lnSpc>
              <a:buNone/>
            </a:pPr>
            <a:r>
              <a:rPr b="1" lang="en-US" sz="1970" spc="41" strike="noStrike">
                <a:solidFill>
                  <a:srgbClr val="ffffff"/>
                </a:solidFill>
                <a:latin typeface="Cardo Bold"/>
                <a:ea typeface="Cardo Bold"/>
              </a:rPr>
              <a:t>CLUB</a:t>
            </a:r>
            <a:endParaRPr b="0" lang="fr-FR" sz="1970" spc="-1" strike="noStrike">
              <a:latin typeface="Arial"/>
            </a:endParaRPr>
          </a:p>
        </p:txBody>
      </p:sp>
      <p:sp>
        <p:nvSpPr>
          <p:cNvPr id="436" name="TextBox 14"/>
          <p:cNvSpPr/>
          <p:nvPr/>
        </p:nvSpPr>
        <p:spPr>
          <a:xfrm>
            <a:off x="-1056960" y="310860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6d6d87"/>
                </a:solidFill>
                <a:latin typeface="Cardo Bold"/>
                <a:ea typeface="Cardo Bold"/>
              </a:rPr>
              <a:t>Jouer en Interclubs</a:t>
            </a:r>
            <a:endParaRPr b="0" lang="fr-FR" sz="2130" spc="-1" strike="noStrike">
              <a:latin typeface="Arial"/>
            </a:endParaRPr>
          </a:p>
        </p:txBody>
      </p:sp>
      <p:sp>
        <p:nvSpPr>
          <p:cNvPr id="437" name="TextBox 15"/>
          <p:cNvSpPr/>
          <p:nvPr/>
        </p:nvSpPr>
        <p:spPr>
          <a:xfrm>
            <a:off x="489240" y="1850400"/>
            <a:ext cx="2964600" cy="586080"/>
          </a:xfrm>
          <a:prstGeom prst="rect">
            <a:avLst/>
          </a:prstGeom>
          <a:noFill/>
          <a:ln w="0">
            <a:noFill/>
          </a:ln>
        </p:spPr>
        <p:style>
          <a:lnRef idx="0"/>
          <a:fillRef idx="0"/>
          <a:effectRef idx="0"/>
          <a:fontRef idx="minor"/>
        </p:style>
        <p:txBody>
          <a:bodyPr lIns="0" rIns="0" tIns="0" bIns="0" anchor="t">
            <a:spAutoFit/>
          </a:bodyPr>
          <a:p>
            <a:pPr>
              <a:lnSpc>
                <a:spcPts val="1539"/>
              </a:lnSpc>
              <a:buNone/>
            </a:pPr>
            <a:r>
              <a:rPr b="0" lang="en-US" sz="1100" spc="21" strike="noStrike">
                <a:solidFill>
                  <a:srgbClr val="454f93"/>
                </a:solidFill>
                <a:latin typeface="Inter"/>
                <a:ea typeface="Inter"/>
              </a:rPr>
              <a:t>Lien vers Badnet ?</a:t>
            </a:r>
            <a:endParaRPr b="0" lang="fr-FR" sz="1100" spc="-1" strike="noStrike">
              <a:latin typeface="Arial"/>
            </a:endParaRPr>
          </a:p>
          <a:p>
            <a:pPr>
              <a:lnSpc>
                <a:spcPts val="1539"/>
              </a:lnSpc>
              <a:buNone/>
            </a:pPr>
            <a:r>
              <a:rPr b="0" lang="en-US" sz="1100" spc="21" strike="noStrike">
                <a:solidFill>
                  <a:srgbClr val="454f93"/>
                </a:solidFill>
                <a:latin typeface="Inter"/>
                <a:ea typeface="Inter"/>
              </a:rPr>
              <a:t>Référent inscriptions ?</a:t>
            </a:r>
            <a:endParaRPr b="0" lang="fr-FR" sz="1100" spc="-1" strike="noStrike">
              <a:latin typeface="Arial"/>
            </a:endParaRPr>
          </a:p>
          <a:p>
            <a:pPr>
              <a:lnSpc>
                <a:spcPts val="1539"/>
              </a:lnSpc>
              <a:buNone/>
            </a:pPr>
            <a:r>
              <a:rPr b="0" lang="en-US" sz="1100" spc="21" strike="noStrike">
                <a:solidFill>
                  <a:srgbClr val="454f93"/>
                </a:solidFill>
                <a:latin typeface="Inter"/>
                <a:ea typeface="Inter"/>
              </a:rPr>
              <a:t>Calendrier ?</a:t>
            </a:r>
            <a:endParaRPr b="0" lang="fr-FR" sz="1100" spc="-1" strike="noStrike">
              <a:latin typeface="Arial"/>
            </a:endParaRPr>
          </a:p>
        </p:txBody>
      </p:sp>
      <p:sp>
        <p:nvSpPr>
          <p:cNvPr id="438" name="TextBox 16"/>
          <p:cNvSpPr/>
          <p:nvPr/>
        </p:nvSpPr>
        <p:spPr>
          <a:xfrm>
            <a:off x="489240" y="3578040"/>
            <a:ext cx="2964600" cy="781560"/>
          </a:xfrm>
          <a:prstGeom prst="rect">
            <a:avLst/>
          </a:prstGeom>
          <a:noFill/>
          <a:ln w="0">
            <a:noFill/>
          </a:ln>
        </p:spPr>
        <p:style>
          <a:lnRef idx="0"/>
          <a:fillRef idx="0"/>
          <a:effectRef idx="0"/>
          <a:fontRef idx="minor"/>
        </p:style>
        <p:txBody>
          <a:bodyPr lIns="0" rIns="0" tIns="0" bIns="0" anchor="t">
            <a:spAutoFit/>
          </a:bodyPr>
          <a:p>
            <a:pPr>
              <a:lnSpc>
                <a:spcPts val="1539"/>
              </a:lnSpc>
              <a:buNone/>
            </a:pPr>
            <a:r>
              <a:rPr b="0" lang="en-US" sz="1100" spc="21" strike="noStrike">
                <a:solidFill>
                  <a:srgbClr val="454f93"/>
                </a:solidFill>
                <a:latin typeface="Inter"/>
                <a:ea typeface="Inter"/>
              </a:rPr>
              <a:t>Equipes</a:t>
            </a:r>
            <a:endParaRPr b="0" lang="fr-FR" sz="1100" spc="-1" strike="noStrike">
              <a:latin typeface="Arial"/>
            </a:endParaRPr>
          </a:p>
          <a:p>
            <a:pPr>
              <a:lnSpc>
                <a:spcPts val="1539"/>
              </a:lnSpc>
              <a:buNone/>
            </a:pPr>
            <a:r>
              <a:rPr b="0" lang="en-US" sz="1100" spc="21" strike="noStrike">
                <a:solidFill>
                  <a:srgbClr val="454f93"/>
                </a:solidFill>
                <a:latin typeface="Inter"/>
                <a:ea typeface="Inter"/>
              </a:rPr>
              <a:t>Niveaux</a:t>
            </a:r>
            <a:endParaRPr b="0" lang="fr-FR" sz="1100" spc="-1" strike="noStrike">
              <a:latin typeface="Arial"/>
            </a:endParaRPr>
          </a:p>
          <a:p>
            <a:pPr>
              <a:lnSpc>
                <a:spcPts val="1539"/>
              </a:lnSpc>
              <a:buNone/>
            </a:pPr>
            <a:r>
              <a:rPr b="0" lang="en-US" sz="1100" spc="21" strike="noStrike">
                <a:solidFill>
                  <a:srgbClr val="454f93"/>
                </a:solidFill>
                <a:latin typeface="Inter"/>
                <a:ea typeface="Inter"/>
              </a:rPr>
              <a:t>Engagements</a:t>
            </a:r>
            <a:endParaRPr b="0" lang="fr-FR" sz="1100" spc="-1" strike="noStrike">
              <a:latin typeface="Arial"/>
            </a:endParaRPr>
          </a:p>
          <a:p>
            <a:pPr>
              <a:lnSpc>
                <a:spcPts val="1539"/>
              </a:lnSpc>
              <a:buNone/>
            </a:pPr>
            <a:r>
              <a:rPr b="0" lang="en-US" sz="1100" spc="21" strike="noStrike">
                <a:solidFill>
                  <a:srgbClr val="454f93"/>
                </a:solidFill>
                <a:latin typeface="Inter"/>
                <a:ea typeface="Inter"/>
              </a:rPr>
              <a:t>Etc. </a:t>
            </a:r>
            <a:endParaRPr b="0" lang="fr-FR" sz="1100" spc="-1" strike="noStrike">
              <a:latin typeface="Arial"/>
            </a:endParaRPr>
          </a:p>
        </p:txBody>
      </p:sp>
      <p:sp>
        <p:nvSpPr>
          <p:cNvPr id="439" name="TextBox 17"/>
          <p:cNvSpPr/>
          <p:nvPr/>
        </p:nvSpPr>
        <p:spPr>
          <a:xfrm>
            <a:off x="-984960" y="502668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6d6d87"/>
                </a:solidFill>
                <a:latin typeface="Cardo Bold"/>
                <a:ea typeface="Cardo Bold"/>
              </a:rPr>
              <a:t>Acheter son matériel</a:t>
            </a:r>
            <a:endParaRPr b="0" lang="fr-FR" sz="2130" spc="-1" strike="noStrike">
              <a:latin typeface="Arial"/>
            </a:endParaRPr>
          </a:p>
        </p:txBody>
      </p:sp>
      <p:sp>
        <p:nvSpPr>
          <p:cNvPr id="440" name="TextBox 18"/>
          <p:cNvSpPr/>
          <p:nvPr/>
        </p:nvSpPr>
        <p:spPr>
          <a:xfrm>
            <a:off x="489240" y="5496480"/>
            <a:ext cx="2964600" cy="586080"/>
          </a:xfrm>
          <a:prstGeom prst="rect">
            <a:avLst/>
          </a:prstGeom>
          <a:noFill/>
          <a:ln w="0">
            <a:noFill/>
          </a:ln>
        </p:spPr>
        <p:style>
          <a:lnRef idx="0"/>
          <a:fillRef idx="0"/>
          <a:effectRef idx="0"/>
          <a:fontRef idx="minor"/>
        </p:style>
        <p:txBody>
          <a:bodyPr lIns="0" rIns="0" tIns="0" bIns="0" anchor="t">
            <a:spAutoFit/>
          </a:bodyPr>
          <a:p>
            <a:pPr>
              <a:lnSpc>
                <a:spcPts val="1539"/>
              </a:lnSpc>
              <a:buNone/>
            </a:pPr>
            <a:r>
              <a:rPr b="0" lang="en-US" sz="1100" spc="21" strike="noStrike">
                <a:solidFill>
                  <a:srgbClr val="454f93"/>
                </a:solidFill>
                <a:latin typeface="Inter"/>
                <a:ea typeface="Inter"/>
              </a:rPr>
              <a:t>Textile, raquette, volants Magasin partenaire ? Référent au club ? Prix et moyen d’achat ? Comment payer ?</a:t>
            </a:r>
            <a:endParaRPr b="0" lang="fr-FR" sz="11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41" name="Group 2"/>
          <p:cNvGrpSpPr/>
          <p:nvPr/>
        </p:nvGrpSpPr>
        <p:grpSpPr>
          <a:xfrm>
            <a:off x="0" y="-79560"/>
            <a:ext cx="7558920" cy="10770480"/>
            <a:chOff x="0" y="-79560"/>
            <a:chExt cx="7558920" cy="10770480"/>
          </a:xfrm>
        </p:grpSpPr>
        <p:sp>
          <p:nvSpPr>
            <p:cNvPr id="442" name="Freeform 3"/>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noFill/>
            <a:ln cap="sq" w="285750">
              <a:solidFill>
                <a:srgbClr val="e3e3ed"/>
              </a:solidFill>
              <a:miter/>
            </a:ln>
          </p:spPr>
          <p:style>
            <a:lnRef idx="0"/>
            <a:fillRef idx="0"/>
            <a:effectRef idx="0"/>
            <a:fontRef idx="minor"/>
          </p:style>
        </p:sp>
        <p:sp>
          <p:nvSpPr>
            <p:cNvPr id="443" name="TextBox 4"/>
            <p:cNvSpPr/>
            <p:nvPr/>
          </p:nvSpPr>
          <p:spPr>
            <a:xfrm>
              <a:off x="0" y="-79560"/>
              <a:ext cx="7558920" cy="10770480"/>
            </a:xfrm>
            <a:prstGeom prst="rect">
              <a:avLst/>
            </a:prstGeom>
            <a:noFill/>
            <a:ln w="0">
              <a:noFill/>
            </a:ln>
          </p:spPr>
          <p:style>
            <a:lnRef idx="0"/>
            <a:fillRef idx="0"/>
            <a:effectRef idx="0"/>
            <a:fontRef idx="minor"/>
          </p:style>
        </p:sp>
      </p:grpSp>
      <p:grpSp>
        <p:nvGrpSpPr>
          <p:cNvPr id="444" name="Group 5"/>
          <p:cNvGrpSpPr/>
          <p:nvPr/>
        </p:nvGrpSpPr>
        <p:grpSpPr>
          <a:xfrm>
            <a:off x="1320840" y="9678240"/>
            <a:ext cx="4917240" cy="1012680"/>
            <a:chOff x="1320840" y="9678240"/>
            <a:chExt cx="4917240" cy="1012680"/>
          </a:xfrm>
        </p:grpSpPr>
        <p:sp>
          <p:nvSpPr>
            <p:cNvPr id="445" name="AutoShape 6"/>
            <p:cNvSpPr/>
            <p:nvPr/>
          </p:nvSpPr>
          <p:spPr>
            <a:xfrm>
              <a:off x="1320840" y="9678240"/>
              <a:ext cx="4917240" cy="1012680"/>
            </a:xfrm>
            <a:prstGeom prst="rect">
              <a:avLst/>
            </a:prstGeom>
            <a:solidFill>
              <a:srgbClr val="6d6d87"/>
            </a:solidFill>
            <a:ln w="0">
              <a:noFill/>
            </a:ln>
          </p:spPr>
          <p:style>
            <a:lnRef idx="0"/>
            <a:fillRef idx="0"/>
            <a:effectRef idx="0"/>
            <a:fontRef idx="minor"/>
          </p:style>
        </p:sp>
      </p:grpSp>
      <p:sp>
        <p:nvSpPr>
          <p:cNvPr id="446" name="Freeform 7"/>
          <p:cNvSpPr/>
          <p:nvPr/>
        </p:nvSpPr>
        <p:spPr>
          <a:xfrm>
            <a:off x="489240" y="424080"/>
            <a:ext cx="1714680" cy="478440"/>
          </a:xfrm>
          <a:custGeom>
            <a:avLst/>
            <a:gdLst/>
            <a:ahLst/>
            <a:rect l="l" t="t" r="r" b="b"/>
            <a:pathLst>
              <a:path w="1715674" h="479536">
                <a:moveTo>
                  <a:pt x="0" y="0"/>
                </a:moveTo>
                <a:lnTo>
                  <a:pt x="1715674" y="0"/>
                </a:lnTo>
                <a:lnTo>
                  <a:pt x="1715674" y="479536"/>
                </a:lnTo>
                <a:lnTo>
                  <a:pt x="0" y="479536"/>
                </a:lnTo>
                <a:lnTo>
                  <a:pt x="0" y="0"/>
                </a:lnTo>
                <a:close/>
              </a:path>
            </a:pathLst>
          </a:custGeom>
          <a:blipFill rotWithShape="0">
            <a:blip r:embed="rId1"/>
            <a:srcRect/>
            <a:stretch/>
          </a:blipFill>
          <a:ln w="0">
            <a:noFill/>
          </a:ln>
        </p:spPr>
        <p:style>
          <a:lnRef idx="0"/>
          <a:fillRef idx="0"/>
          <a:effectRef idx="0"/>
          <a:fontRef idx="minor"/>
        </p:style>
      </p:sp>
      <p:sp>
        <p:nvSpPr>
          <p:cNvPr id="447" name="TextBox 8"/>
          <p:cNvSpPr/>
          <p:nvPr/>
        </p:nvSpPr>
        <p:spPr>
          <a:xfrm>
            <a:off x="2167920" y="9447120"/>
            <a:ext cx="103464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48" name="TextBox 9"/>
          <p:cNvSpPr/>
          <p:nvPr/>
        </p:nvSpPr>
        <p:spPr>
          <a:xfrm>
            <a:off x="3377520" y="9455040"/>
            <a:ext cx="82116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49" name="TextBox 10"/>
          <p:cNvSpPr/>
          <p:nvPr/>
        </p:nvSpPr>
        <p:spPr>
          <a:xfrm>
            <a:off x="4371480" y="9447120"/>
            <a:ext cx="96660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50" name="TextBox 11"/>
          <p:cNvSpPr/>
          <p:nvPr/>
        </p:nvSpPr>
        <p:spPr>
          <a:xfrm>
            <a:off x="5273280" y="9447120"/>
            <a:ext cx="964080" cy="91800"/>
          </a:xfrm>
          <a:prstGeom prst="rect">
            <a:avLst/>
          </a:prstGeom>
          <a:noFill/>
          <a:ln w="0">
            <a:noFill/>
          </a:ln>
        </p:spPr>
        <p:style>
          <a:lnRef idx="0"/>
          <a:fillRef idx="0"/>
          <a:effectRef idx="0"/>
          <a:fontRef idx="minor"/>
        </p:style>
        <p:txBody>
          <a:bodyPr lIns="0" rIns="0" tIns="0" bIns="0" anchor="t">
            <a:spAutoFit/>
          </a:bodyPr>
          <a:p>
            <a:pPr algn="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51" name="TextBox 12"/>
          <p:cNvSpPr/>
          <p:nvPr/>
        </p:nvSpPr>
        <p:spPr>
          <a:xfrm>
            <a:off x="-1447200" y="126108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6d6d87"/>
                </a:solidFill>
                <a:latin typeface="Cardo Bold"/>
                <a:ea typeface="Cardo Bold"/>
              </a:rPr>
              <a:t>Tutos utiles </a:t>
            </a:r>
            <a:endParaRPr b="0" lang="fr-FR" sz="2130" spc="-1" strike="noStrike">
              <a:latin typeface="Arial"/>
            </a:endParaRPr>
          </a:p>
        </p:txBody>
      </p:sp>
      <p:sp>
        <p:nvSpPr>
          <p:cNvPr id="452" name="TextBox 13"/>
          <p:cNvSpPr/>
          <p:nvPr/>
        </p:nvSpPr>
        <p:spPr>
          <a:xfrm>
            <a:off x="1072080" y="10046520"/>
            <a:ext cx="5414760" cy="279720"/>
          </a:xfrm>
          <a:prstGeom prst="rect">
            <a:avLst/>
          </a:prstGeom>
          <a:noFill/>
          <a:ln w="0">
            <a:noFill/>
          </a:ln>
        </p:spPr>
        <p:style>
          <a:lnRef idx="0"/>
          <a:fillRef idx="0"/>
          <a:effectRef idx="0"/>
          <a:fontRef idx="minor"/>
        </p:style>
        <p:txBody>
          <a:bodyPr lIns="0" rIns="0" tIns="0" bIns="0" anchor="t">
            <a:spAutoFit/>
          </a:bodyPr>
          <a:p>
            <a:pPr algn="ctr">
              <a:lnSpc>
                <a:spcPts val="2205"/>
              </a:lnSpc>
              <a:buNone/>
            </a:pPr>
            <a:r>
              <a:rPr b="1" lang="en-US" sz="1970" spc="41" strike="noStrike">
                <a:solidFill>
                  <a:srgbClr val="ffffff"/>
                </a:solidFill>
                <a:latin typeface="Cardo Bold"/>
                <a:ea typeface="Cardo Bold"/>
              </a:rPr>
              <a:t>CLUB</a:t>
            </a:r>
            <a:endParaRPr b="0" lang="fr-FR" sz="1970" spc="-1" strike="noStrike">
              <a:latin typeface="Arial"/>
            </a:endParaRPr>
          </a:p>
        </p:txBody>
      </p:sp>
      <p:sp>
        <p:nvSpPr>
          <p:cNvPr id="453" name="TextBox 14"/>
          <p:cNvSpPr/>
          <p:nvPr/>
        </p:nvSpPr>
        <p:spPr>
          <a:xfrm>
            <a:off x="-1056960" y="310860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6d6d87"/>
                </a:solidFill>
                <a:latin typeface="Cardo Bold"/>
                <a:ea typeface="Cardo Bold"/>
              </a:rPr>
              <a:t>              </a:t>
            </a:r>
            <a:r>
              <a:rPr b="1" lang="en-US" sz="2130" spc="-145" strike="noStrike">
                <a:solidFill>
                  <a:srgbClr val="6d6d87"/>
                </a:solidFill>
                <a:latin typeface="Cardo Bold"/>
                <a:ea typeface="Cardo Bold"/>
              </a:rPr>
              <a:t>Nos bons plans partenaires</a:t>
            </a:r>
            <a:endParaRPr b="0" lang="fr-FR" sz="2130" spc="-1" strike="noStrike">
              <a:latin typeface="Arial"/>
            </a:endParaRPr>
          </a:p>
        </p:txBody>
      </p:sp>
      <p:sp>
        <p:nvSpPr>
          <p:cNvPr id="454" name="TextBox 15"/>
          <p:cNvSpPr/>
          <p:nvPr/>
        </p:nvSpPr>
        <p:spPr>
          <a:xfrm>
            <a:off x="489240" y="1850400"/>
            <a:ext cx="3181680" cy="390600"/>
          </a:xfrm>
          <a:prstGeom prst="rect">
            <a:avLst/>
          </a:prstGeom>
          <a:noFill/>
          <a:ln w="0">
            <a:noFill/>
          </a:ln>
        </p:spPr>
        <p:style>
          <a:lnRef idx="0"/>
          <a:fillRef idx="0"/>
          <a:effectRef idx="0"/>
          <a:fontRef idx="minor"/>
        </p:style>
        <p:txBody>
          <a:bodyPr lIns="0" rIns="0" tIns="0" bIns="0" anchor="t">
            <a:spAutoFit/>
          </a:bodyPr>
          <a:p>
            <a:pPr>
              <a:lnSpc>
                <a:spcPts val="1539"/>
              </a:lnSpc>
              <a:buNone/>
            </a:pPr>
            <a:r>
              <a:rPr b="0" lang="en-US" sz="1100" spc="21" strike="noStrike">
                <a:solidFill>
                  <a:srgbClr val="454f93"/>
                </a:solidFill>
                <a:latin typeface="Inter"/>
                <a:ea typeface="Inter"/>
              </a:rPr>
              <a:t>➢ </a:t>
            </a:r>
            <a:r>
              <a:rPr b="0" lang="en-US" sz="1100" spc="21" strike="noStrike">
                <a:solidFill>
                  <a:srgbClr val="454f93"/>
                </a:solidFill>
                <a:latin typeface="Inter"/>
                <a:ea typeface="Inter"/>
              </a:rPr>
              <a:t>Faire son sac de badminton ➢ Monter un terrain ➢ 10 Règles d’Or du badiste ➢ ….</a:t>
            </a:r>
            <a:endParaRPr b="0" lang="fr-FR" sz="1100" spc="-1" strike="noStrike">
              <a:latin typeface="Arial"/>
            </a:endParaRPr>
          </a:p>
        </p:txBody>
      </p:sp>
      <p:sp>
        <p:nvSpPr>
          <p:cNvPr id="455" name="TextBox 16"/>
          <p:cNvSpPr/>
          <p:nvPr/>
        </p:nvSpPr>
        <p:spPr>
          <a:xfrm>
            <a:off x="489240" y="3578040"/>
            <a:ext cx="2964600" cy="390600"/>
          </a:xfrm>
          <a:prstGeom prst="rect">
            <a:avLst/>
          </a:prstGeom>
          <a:noFill/>
          <a:ln w="0">
            <a:noFill/>
          </a:ln>
        </p:spPr>
        <p:style>
          <a:lnRef idx="0"/>
          <a:fillRef idx="0"/>
          <a:effectRef idx="0"/>
          <a:fontRef idx="minor"/>
        </p:style>
        <p:txBody>
          <a:bodyPr lIns="0" rIns="0" tIns="0" bIns="0" anchor="t">
            <a:spAutoFit/>
          </a:bodyPr>
          <a:p>
            <a:pPr>
              <a:lnSpc>
                <a:spcPts val="1539"/>
              </a:lnSpc>
              <a:buNone/>
            </a:pPr>
            <a:r>
              <a:rPr b="0" lang="en-US" sz="1100" spc="21" strike="noStrike">
                <a:solidFill>
                  <a:srgbClr val="454f93"/>
                </a:solidFill>
                <a:latin typeface="Inter"/>
                <a:ea typeface="Inter"/>
              </a:rPr>
              <a:t>Les bons plans et ou le logo des partenaires du club </a:t>
            </a:r>
            <a:endParaRPr b="0" lang="fr-FR" sz="1100" spc="-1" strike="noStrike">
              <a:latin typeface="Arial"/>
            </a:endParaRPr>
          </a:p>
        </p:txBody>
      </p:sp>
      <p:sp>
        <p:nvSpPr>
          <p:cNvPr id="456" name="TextBox 17"/>
          <p:cNvSpPr/>
          <p:nvPr/>
        </p:nvSpPr>
        <p:spPr>
          <a:xfrm>
            <a:off x="-1164960" y="502668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6d6d87"/>
                </a:solidFill>
                <a:latin typeface="Cardo Bold"/>
                <a:ea typeface="Cardo Bold"/>
              </a:rPr>
              <a:t>S’investir au club</a:t>
            </a:r>
            <a:endParaRPr b="0" lang="fr-FR" sz="2130" spc="-1" strike="noStrike">
              <a:latin typeface="Arial"/>
            </a:endParaRPr>
          </a:p>
        </p:txBody>
      </p:sp>
      <p:sp>
        <p:nvSpPr>
          <p:cNvPr id="457" name="TextBox 18"/>
          <p:cNvSpPr/>
          <p:nvPr/>
        </p:nvSpPr>
        <p:spPr>
          <a:xfrm>
            <a:off x="489240" y="5496480"/>
            <a:ext cx="2964600" cy="390600"/>
          </a:xfrm>
          <a:prstGeom prst="rect">
            <a:avLst/>
          </a:prstGeom>
          <a:noFill/>
          <a:ln w="0">
            <a:noFill/>
          </a:ln>
        </p:spPr>
        <p:style>
          <a:lnRef idx="0"/>
          <a:fillRef idx="0"/>
          <a:effectRef idx="0"/>
          <a:fontRef idx="minor"/>
        </p:style>
        <p:txBody>
          <a:bodyPr lIns="0" rIns="0" tIns="0" bIns="0" anchor="t">
            <a:spAutoFit/>
          </a:bodyPr>
          <a:p>
            <a:pPr>
              <a:lnSpc>
                <a:spcPts val="1539"/>
              </a:lnSpc>
              <a:buNone/>
            </a:pPr>
            <a:r>
              <a:rPr b="0" lang="en-US" sz="1100" spc="21" strike="noStrike">
                <a:solidFill>
                  <a:srgbClr val="454f93"/>
                </a:solidFill>
                <a:latin typeface="Inter"/>
                <a:ea typeface="Inter"/>
              </a:rPr>
              <a:t>Devenir bénévole, intégrer le CA, avantages, besoins, fiches de postes etc…</a:t>
            </a:r>
            <a:endParaRPr b="0" lang="fr-FR" sz="1100" spc="-1" strike="noStrike">
              <a:latin typeface="Arial"/>
            </a:endParaRPr>
          </a:p>
        </p:txBody>
      </p:sp>
      <p:pic>
        <p:nvPicPr>
          <p:cNvPr id="458" name="Picture 19" descr=""/>
          <p:cNvPicPr/>
          <p:nvPr/>
        </p:nvPicPr>
        <p:blipFill>
          <a:blip r:embed="rId2"/>
          <a:stretch/>
        </p:blipFill>
        <p:spPr>
          <a:xfrm>
            <a:off x="5446080" y="1086120"/>
            <a:ext cx="1585440" cy="15854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59" name="Group 2"/>
          <p:cNvGrpSpPr/>
          <p:nvPr/>
        </p:nvGrpSpPr>
        <p:grpSpPr>
          <a:xfrm>
            <a:off x="0" y="-79560"/>
            <a:ext cx="7558920" cy="10770480"/>
            <a:chOff x="0" y="-79560"/>
            <a:chExt cx="7558920" cy="10770480"/>
          </a:xfrm>
        </p:grpSpPr>
        <p:sp>
          <p:nvSpPr>
            <p:cNvPr id="460" name="Freeform 3"/>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solidFill>
              <a:srgbClr val="e3e3ed"/>
            </a:solidFill>
            <a:ln w="0">
              <a:noFill/>
            </a:ln>
          </p:spPr>
          <p:style>
            <a:lnRef idx="0"/>
            <a:fillRef idx="0"/>
            <a:effectRef idx="0"/>
            <a:fontRef idx="minor"/>
          </p:style>
        </p:sp>
        <p:sp>
          <p:nvSpPr>
            <p:cNvPr id="461" name="TextBox 4"/>
            <p:cNvSpPr/>
            <p:nvPr/>
          </p:nvSpPr>
          <p:spPr>
            <a:xfrm>
              <a:off x="0" y="-79560"/>
              <a:ext cx="7558920" cy="10770480"/>
            </a:xfrm>
            <a:prstGeom prst="rect">
              <a:avLst/>
            </a:prstGeom>
            <a:noFill/>
            <a:ln w="0">
              <a:noFill/>
            </a:ln>
          </p:spPr>
          <p:style>
            <a:lnRef idx="0"/>
            <a:fillRef idx="0"/>
            <a:effectRef idx="0"/>
            <a:fontRef idx="minor"/>
          </p:style>
        </p:sp>
      </p:grpSp>
      <p:sp>
        <p:nvSpPr>
          <p:cNvPr id="462" name="Freeform 5"/>
          <p:cNvSpPr/>
          <p:nvPr/>
        </p:nvSpPr>
        <p:spPr>
          <a:xfrm>
            <a:off x="3279960" y="7225920"/>
            <a:ext cx="999000" cy="900720"/>
          </a:xfrm>
          <a:custGeom>
            <a:avLst/>
            <a:gdLst/>
            <a:ahLst/>
            <a:rect l="l" t="t" r="r" b="b"/>
            <a:pathLst>
              <a:path w="1000003" h="901642">
                <a:moveTo>
                  <a:pt x="0" y="0"/>
                </a:moveTo>
                <a:lnTo>
                  <a:pt x="1000004" y="0"/>
                </a:lnTo>
                <a:lnTo>
                  <a:pt x="1000004" y="901643"/>
                </a:lnTo>
                <a:lnTo>
                  <a:pt x="0" y="901643"/>
                </a:lnTo>
                <a:lnTo>
                  <a:pt x="0" y="0"/>
                </a:lnTo>
                <a:close/>
              </a:path>
            </a:pathLst>
          </a:custGeom>
          <a:blipFill rotWithShape="0">
            <a:blip r:embed="rId1"/>
            <a:srcRect/>
            <a:stretch/>
          </a:blipFill>
          <a:ln w="0">
            <a:noFill/>
          </a:ln>
        </p:spPr>
        <p:style>
          <a:lnRef idx="0"/>
          <a:fillRef idx="0"/>
          <a:effectRef idx="0"/>
          <a:fontRef idx="minor"/>
        </p:style>
      </p:sp>
      <p:sp>
        <p:nvSpPr>
          <p:cNvPr id="463" name="Freeform 6"/>
          <p:cNvSpPr/>
          <p:nvPr/>
        </p:nvSpPr>
        <p:spPr>
          <a:xfrm>
            <a:off x="3279960" y="6126480"/>
            <a:ext cx="695520" cy="903600"/>
          </a:xfrm>
          <a:custGeom>
            <a:avLst/>
            <a:gdLst/>
            <a:ahLst/>
            <a:rect l="l" t="t" r="r" b="b"/>
            <a:pathLst>
              <a:path w="696656" h="904749">
                <a:moveTo>
                  <a:pt x="0" y="0"/>
                </a:moveTo>
                <a:lnTo>
                  <a:pt x="696657" y="0"/>
                </a:lnTo>
                <a:lnTo>
                  <a:pt x="696657" y="904748"/>
                </a:lnTo>
                <a:lnTo>
                  <a:pt x="0" y="904748"/>
                </a:lnTo>
                <a:lnTo>
                  <a:pt x="0" y="0"/>
                </a:lnTo>
                <a:close/>
              </a:path>
            </a:pathLst>
          </a:custGeom>
          <a:blipFill rotWithShape="0">
            <a:blip r:embed="rId2"/>
            <a:srcRect/>
            <a:stretch/>
          </a:blipFill>
          <a:ln w="0">
            <a:noFill/>
          </a:ln>
        </p:spPr>
        <p:style>
          <a:lnRef idx="0"/>
          <a:fillRef idx="0"/>
          <a:effectRef idx="0"/>
          <a:fontRef idx="minor"/>
        </p:style>
      </p:sp>
      <p:sp>
        <p:nvSpPr>
          <p:cNvPr id="464" name="Freeform 7"/>
          <p:cNvSpPr/>
          <p:nvPr/>
        </p:nvSpPr>
        <p:spPr>
          <a:xfrm>
            <a:off x="2952360" y="8394120"/>
            <a:ext cx="1654200" cy="559080"/>
          </a:xfrm>
          <a:custGeom>
            <a:avLst/>
            <a:gdLst/>
            <a:ahLst/>
            <a:rect l="l" t="t" r="r" b="b"/>
            <a:pathLst>
              <a:path w="1655190" h="560218">
                <a:moveTo>
                  <a:pt x="0" y="0"/>
                </a:moveTo>
                <a:lnTo>
                  <a:pt x="1655190" y="0"/>
                </a:lnTo>
                <a:lnTo>
                  <a:pt x="1655190" y="560218"/>
                </a:lnTo>
                <a:lnTo>
                  <a:pt x="0" y="560218"/>
                </a:lnTo>
                <a:lnTo>
                  <a:pt x="0" y="0"/>
                </a:lnTo>
                <a:close/>
              </a:path>
            </a:pathLst>
          </a:custGeom>
          <a:blipFill rotWithShape="0">
            <a:blip r:embed="rId3"/>
            <a:srcRect/>
            <a:stretch/>
          </a:blipFill>
          <a:ln cap="sq" w="38100">
            <a:solidFill>
              <a:srgbClr val="000000"/>
            </a:solidFill>
            <a:miter/>
          </a:ln>
        </p:spPr>
        <p:style>
          <a:lnRef idx="0"/>
          <a:fillRef idx="0"/>
          <a:effectRef idx="0"/>
          <a:fontRef idx="minor"/>
        </p:style>
      </p:sp>
      <p:sp>
        <p:nvSpPr>
          <p:cNvPr id="465" name="Freeform 8"/>
          <p:cNvSpPr/>
          <p:nvPr/>
        </p:nvSpPr>
        <p:spPr>
          <a:xfrm>
            <a:off x="2922120" y="9223200"/>
            <a:ext cx="1714680" cy="478440"/>
          </a:xfrm>
          <a:custGeom>
            <a:avLst/>
            <a:gdLst/>
            <a:ahLst/>
            <a:rect l="l" t="t" r="r" b="b"/>
            <a:pathLst>
              <a:path w="1715674" h="479536">
                <a:moveTo>
                  <a:pt x="0" y="0"/>
                </a:moveTo>
                <a:lnTo>
                  <a:pt x="1715674" y="0"/>
                </a:lnTo>
                <a:lnTo>
                  <a:pt x="1715674" y="479536"/>
                </a:lnTo>
                <a:lnTo>
                  <a:pt x="0" y="479536"/>
                </a:lnTo>
                <a:lnTo>
                  <a:pt x="0" y="0"/>
                </a:lnTo>
                <a:close/>
              </a:path>
            </a:pathLst>
          </a:custGeom>
          <a:blipFill rotWithShape="0">
            <a:blip r:embed="rId4"/>
            <a:srcRect/>
            <a:stretch/>
          </a:blipFill>
          <a:ln w="0">
            <a:noFill/>
          </a:ln>
        </p:spPr>
        <p:style>
          <a:lnRef idx="0"/>
          <a:fillRef idx="0"/>
          <a:effectRef idx="0"/>
          <a:fontRef idx="minor"/>
        </p:style>
      </p:sp>
      <p:sp>
        <p:nvSpPr>
          <p:cNvPr id="466" name="TextBox 9"/>
          <p:cNvSpPr/>
          <p:nvPr/>
        </p:nvSpPr>
        <p:spPr>
          <a:xfrm>
            <a:off x="533880" y="2108880"/>
            <a:ext cx="6491520" cy="2402640"/>
          </a:xfrm>
          <a:prstGeom prst="rect">
            <a:avLst/>
          </a:prstGeom>
          <a:noFill/>
          <a:ln w="0">
            <a:noFill/>
          </a:ln>
        </p:spPr>
        <p:style>
          <a:lnRef idx="0"/>
          <a:fillRef idx="0"/>
          <a:effectRef idx="0"/>
          <a:fontRef idx="minor"/>
        </p:style>
        <p:txBody>
          <a:bodyPr lIns="0" rIns="0" tIns="0" bIns="0" anchor="t">
            <a:spAutoFit/>
          </a:bodyPr>
          <a:p>
            <a:pPr algn="ctr">
              <a:lnSpc>
                <a:spcPts val="3784"/>
              </a:lnSpc>
              <a:buNone/>
            </a:pPr>
            <a:r>
              <a:rPr b="1" lang="en-US" sz="2700" spc="-185" strike="noStrike">
                <a:solidFill>
                  <a:srgbClr val="6d6d87"/>
                </a:solidFill>
                <a:latin typeface="Cardo Bold"/>
                <a:ea typeface="Cardo Bold"/>
              </a:rPr>
              <a:t>PAGE DE FIN DE LIVRET </a:t>
            </a:r>
            <a:endParaRPr b="0" lang="fr-FR" sz="2700" spc="-1" strike="noStrike">
              <a:latin typeface="Arial"/>
            </a:endParaRPr>
          </a:p>
          <a:p>
            <a:pPr algn="ctr">
              <a:lnSpc>
                <a:spcPts val="3784"/>
              </a:lnSpc>
              <a:buNone/>
            </a:pPr>
            <a:r>
              <a:rPr b="1" lang="en-US" sz="2700" spc="-185" strike="noStrike">
                <a:solidFill>
                  <a:srgbClr val="6d6d87"/>
                </a:solidFill>
                <a:latin typeface="Cardo Bold"/>
                <a:ea typeface="Cardo Bold"/>
              </a:rPr>
              <a:t>AVEC LE VISUEL DE VOTRE CHOIX </a:t>
            </a:r>
            <a:endParaRPr b="0" lang="fr-FR" sz="2700" spc="-1" strike="noStrike">
              <a:latin typeface="Arial"/>
            </a:endParaRPr>
          </a:p>
          <a:p>
            <a:pPr algn="ctr">
              <a:lnSpc>
                <a:spcPts val="3784"/>
              </a:lnSpc>
              <a:buNone/>
            </a:pPr>
            <a:r>
              <a:rPr b="1" lang="en-US" sz="2700" spc="-185" strike="noStrike">
                <a:solidFill>
                  <a:srgbClr val="6d6d87"/>
                </a:solidFill>
                <a:latin typeface="Cardo Bold"/>
                <a:ea typeface="Cardo Bold"/>
              </a:rPr>
              <a:t>+ UNE PHRASE TYPE “BONNE SAISON A TOUTES ET TOUS” ET/OU LE SLOGAN DU CLUB</a:t>
            </a:r>
            <a:endParaRPr b="0" lang="fr-FR" sz="27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56" name="Group 2"/>
          <p:cNvGrpSpPr/>
          <p:nvPr/>
        </p:nvGrpSpPr>
        <p:grpSpPr>
          <a:xfrm>
            <a:off x="-180000" y="1115640"/>
            <a:ext cx="7735680" cy="9635040"/>
            <a:chOff x="-180000" y="1115640"/>
            <a:chExt cx="7735680" cy="9635040"/>
          </a:xfrm>
        </p:grpSpPr>
        <p:sp>
          <p:nvSpPr>
            <p:cNvPr id="57" name="Freeform 3"/>
            <p:cNvSpPr/>
            <p:nvPr/>
          </p:nvSpPr>
          <p:spPr>
            <a:xfrm>
              <a:off x="-180000" y="1199880"/>
              <a:ext cx="7735680" cy="9550800"/>
            </a:xfrm>
            <a:custGeom>
              <a:avLst/>
              <a:gdLst/>
              <a:ahLst/>
              <a:rect l="l" t="t" r="r" b="b"/>
              <a:pathLst>
                <a:path w="2933457" h="3251341">
                  <a:moveTo>
                    <a:pt x="0" y="0"/>
                  </a:moveTo>
                  <a:lnTo>
                    <a:pt x="2933457" y="0"/>
                  </a:lnTo>
                  <a:lnTo>
                    <a:pt x="2933457" y="3251341"/>
                  </a:lnTo>
                  <a:lnTo>
                    <a:pt x="0" y="3251341"/>
                  </a:lnTo>
                  <a:close/>
                </a:path>
              </a:pathLst>
            </a:custGeom>
            <a:solidFill>
              <a:srgbClr val="262674">
                <a:alpha val="13000"/>
              </a:srgbClr>
            </a:solidFill>
            <a:ln w="0">
              <a:noFill/>
            </a:ln>
          </p:spPr>
          <p:style>
            <a:lnRef idx="0"/>
            <a:fillRef idx="0"/>
            <a:effectRef idx="0"/>
            <a:fontRef idx="minor"/>
          </p:style>
        </p:sp>
        <p:sp>
          <p:nvSpPr>
            <p:cNvPr id="58" name="TextBox 4"/>
            <p:cNvSpPr/>
            <p:nvPr/>
          </p:nvSpPr>
          <p:spPr>
            <a:xfrm>
              <a:off x="-180000" y="1115640"/>
              <a:ext cx="7735680" cy="9635040"/>
            </a:xfrm>
            <a:prstGeom prst="rect">
              <a:avLst/>
            </a:prstGeom>
            <a:noFill/>
            <a:ln w="0">
              <a:noFill/>
            </a:ln>
          </p:spPr>
          <p:style>
            <a:lnRef idx="0"/>
            <a:fillRef idx="0"/>
            <a:effectRef idx="0"/>
            <a:fontRef idx="minor"/>
          </p:style>
        </p:sp>
      </p:grpSp>
      <p:grpSp>
        <p:nvGrpSpPr>
          <p:cNvPr id="59" name="Group 5"/>
          <p:cNvGrpSpPr/>
          <p:nvPr/>
        </p:nvGrpSpPr>
        <p:grpSpPr>
          <a:xfrm>
            <a:off x="439560" y="1974600"/>
            <a:ext cx="6699600" cy="1774080"/>
            <a:chOff x="439560" y="1974600"/>
            <a:chExt cx="6699600" cy="1774080"/>
          </a:xfrm>
        </p:grpSpPr>
        <p:sp>
          <p:nvSpPr>
            <p:cNvPr id="60" name="Freeform 6"/>
            <p:cNvSpPr/>
            <p:nvPr/>
          </p:nvSpPr>
          <p:spPr>
            <a:xfrm>
              <a:off x="439560" y="1974600"/>
              <a:ext cx="6699600" cy="1774080"/>
            </a:xfrm>
            <a:custGeom>
              <a:avLst/>
              <a:gdLst/>
              <a:ahLst/>
              <a:rect l="l" t="t" r="r" b="b"/>
              <a:pathLst>
                <a:path w="37364560" h="9897591">
                  <a:moveTo>
                    <a:pt x="0" y="0"/>
                  </a:moveTo>
                  <a:lnTo>
                    <a:pt x="0" y="9897591"/>
                  </a:lnTo>
                  <a:lnTo>
                    <a:pt x="37364560" y="9897591"/>
                  </a:lnTo>
                  <a:lnTo>
                    <a:pt x="37364560" y="0"/>
                  </a:lnTo>
                  <a:lnTo>
                    <a:pt x="0" y="0"/>
                  </a:lnTo>
                  <a:close/>
                  <a:moveTo>
                    <a:pt x="37303599" y="9836631"/>
                  </a:moveTo>
                  <a:lnTo>
                    <a:pt x="59690" y="9836631"/>
                  </a:lnTo>
                  <a:lnTo>
                    <a:pt x="59690" y="59690"/>
                  </a:lnTo>
                  <a:lnTo>
                    <a:pt x="37303599" y="59690"/>
                  </a:lnTo>
                  <a:lnTo>
                    <a:pt x="37303599" y="9836631"/>
                  </a:lnTo>
                  <a:close/>
                </a:path>
              </a:pathLst>
            </a:custGeom>
            <a:solidFill>
              <a:srgbClr val="262674"/>
            </a:solidFill>
            <a:ln w="0">
              <a:noFill/>
            </a:ln>
          </p:spPr>
          <p:style>
            <a:lnRef idx="0"/>
            <a:fillRef idx="0"/>
            <a:effectRef idx="0"/>
            <a:fontRef idx="minor"/>
          </p:style>
        </p:sp>
      </p:grpSp>
      <p:sp>
        <p:nvSpPr>
          <p:cNvPr id="61" name="AutoShape 7"/>
          <p:cNvSpPr/>
          <p:nvPr/>
        </p:nvSpPr>
        <p:spPr>
          <a:xfrm>
            <a:off x="-606240" y="1164600"/>
            <a:ext cx="12741840" cy="360"/>
          </a:xfrm>
          <a:prstGeom prst="line">
            <a:avLst/>
          </a:prstGeom>
          <a:ln w="9525">
            <a:solidFill>
              <a:srgbClr val="6d6d87"/>
            </a:solidFill>
            <a:round/>
          </a:ln>
        </p:spPr>
        <p:style>
          <a:lnRef idx="0"/>
          <a:fillRef idx="0"/>
          <a:effectRef idx="0"/>
          <a:fontRef idx="minor"/>
        </p:style>
      </p:sp>
      <p:grpSp>
        <p:nvGrpSpPr>
          <p:cNvPr id="62" name="Group 8"/>
          <p:cNvGrpSpPr/>
          <p:nvPr/>
        </p:nvGrpSpPr>
        <p:grpSpPr>
          <a:xfrm>
            <a:off x="881640" y="213840"/>
            <a:ext cx="5795640" cy="1374840"/>
            <a:chOff x="881640" y="213840"/>
            <a:chExt cx="5795640" cy="1374840"/>
          </a:xfrm>
        </p:grpSpPr>
        <p:sp>
          <p:nvSpPr>
            <p:cNvPr id="63" name="AutoShape 9"/>
            <p:cNvSpPr/>
            <p:nvPr/>
          </p:nvSpPr>
          <p:spPr>
            <a:xfrm>
              <a:off x="881640" y="213840"/>
              <a:ext cx="5795640" cy="1374840"/>
            </a:xfrm>
            <a:prstGeom prst="rect">
              <a:avLst/>
            </a:prstGeom>
            <a:solidFill>
              <a:srgbClr val="262674"/>
            </a:solidFill>
            <a:ln w="0">
              <a:noFill/>
            </a:ln>
          </p:spPr>
          <p:style>
            <a:lnRef idx="0"/>
            <a:fillRef idx="0"/>
            <a:effectRef idx="0"/>
            <a:fontRef idx="minor"/>
          </p:style>
        </p:sp>
      </p:grpSp>
      <p:sp>
        <p:nvSpPr>
          <p:cNvPr id="64" name="Freeform 10"/>
          <p:cNvSpPr/>
          <p:nvPr/>
        </p:nvSpPr>
        <p:spPr>
          <a:xfrm>
            <a:off x="2896200" y="1742040"/>
            <a:ext cx="1849320" cy="430920"/>
          </a:xfrm>
          <a:custGeom>
            <a:avLst/>
            <a:gdLst/>
            <a:ahLst/>
            <a:rect l="l" t="t" r="r" b="b"/>
            <a:pathLst>
              <a:path w="1850566" h="432162">
                <a:moveTo>
                  <a:pt x="0" y="0"/>
                </a:moveTo>
                <a:lnTo>
                  <a:pt x="1850566" y="0"/>
                </a:lnTo>
                <a:lnTo>
                  <a:pt x="1850566" y="432162"/>
                </a:lnTo>
                <a:lnTo>
                  <a:pt x="0" y="432162"/>
                </a:lnTo>
                <a:lnTo>
                  <a:pt x="0" y="0"/>
                </a:lnTo>
                <a:close/>
              </a:path>
            </a:pathLst>
          </a:custGeom>
          <a:blipFill rotWithShape="0">
            <a:blip r:embed="rId1"/>
            <a:srcRect/>
            <a:stretch/>
          </a:blipFill>
          <a:ln w="0">
            <a:noFill/>
          </a:ln>
        </p:spPr>
        <p:style>
          <a:lnRef idx="0"/>
          <a:fillRef idx="0"/>
          <a:effectRef idx="0"/>
          <a:fontRef idx="minor"/>
        </p:style>
      </p:sp>
      <p:sp>
        <p:nvSpPr>
          <p:cNvPr id="65" name="Freeform 11"/>
          <p:cNvSpPr/>
          <p:nvPr/>
        </p:nvSpPr>
        <p:spPr>
          <a:xfrm>
            <a:off x="781560" y="2197800"/>
            <a:ext cx="1029960" cy="1338120"/>
          </a:xfrm>
          <a:custGeom>
            <a:avLst/>
            <a:gdLst/>
            <a:ahLst/>
            <a:rect l="l" t="t" r="r" b="b"/>
            <a:pathLst>
              <a:path w="1031136" h="1339137">
                <a:moveTo>
                  <a:pt x="0" y="0"/>
                </a:moveTo>
                <a:lnTo>
                  <a:pt x="1031136" y="0"/>
                </a:lnTo>
                <a:lnTo>
                  <a:pt x="1031136" y="1339137"/>
                </a:lnTo>
                <a:lnTo>
                  <a:pt x="0" y="1339137"/>
                </a:lnTo>
                <a:lnTo>
                  <a:pt x="0" y="0"/>
                </a:lnTo>
                <a:close/>
              </a:path>
            </a:pathLst>
          </a:custGeom>
          <a:blipFill rotWithShape="0">
            <a:blip r:embed="rId2"/>
            <a:srcRect/>
            <a:stretch/>
          </a:blipFill>
          <a:ln w="0">
            <a:noFill/>
          </a:ln>
        </p:spPr>
        <p:style>
          <a:lnRef idx="0"/>
          <a:fillRef idx="0"/>
          <a:effectRef idx="0"/>
          <a:fontRef idx="minor"/>
        </p:style>
      </p:sp>
      <p:grpSp>
        <p:nvGrpSpPr>
          <p:cNvPr id="66" name="Group 12"/>
          <p:cNvGrpSpPr/>
          <p:nvPr/>
        </p:nvGrpSpPr>
        <p:grpSpPr>
          <a:xfrm>
            <a:off x="439560" y="4077000"/>
            <a:ext cx="6699600" cy="1774080"/>
            <a:chOff x="439560" y="4077000"/>
            <a:chExt cx="6699600" cy="1774080"/>
          </a:xfrm>
        </p:grpSpPr>
        <p:sp>
          <p:nvSpPr>
            <p:cNvPr id="67" name="Freeform 13"/>
            <p:cNvSpPr/>
            <p:nvPr/>
          </p:nvSpPr>
          <p:spPr>
            <a:xfrm>
              <a:off x="439560" y="4077000"/>
              <a:ext cx="6699600" cy="1774080"/>
            </a:xfrm>
            <a:custGeom>
              <a:avLst/>
              <a:gdLst/>
              <a:ahLst/>
              <a:rect l="l" t="t" r="r" b="b"/>
              <a:pathLst>
                <a:path w="37364560" h="9897591">
                  <a:moveTo>
                    <a:pt x="0" y="0"/>
                  </a:moveTo>
                  <a:lnTo>
                    <a:pt x="0" y="9897591"/>
                  </a:lnTo>
                  <a:lnTo>
                    <a:pt x="37364560" y="9897591"/>
                  </a:lnTo>
                  <a:lnTo>
                    <a:pt x="37364560" y="0"/>
                  </a:lnTo>
                  <a:lnTo>
                    <a:pt x="0" y="0"/>
                  </a:lnTo>
                  <a:close/>
                  <a:moveTo>
                    <a:pt x="37303599" y="9836631"/>
                  </a:moveTo>
                  <a:lnTo>
                    <a:pt x="59690" y="9836631"/>
                  </a:lnTo>
                  <a:lnTo>
                    <a:pt x="59690" y="59690"/>
                  </a:lnTo>
                  <a:lnTo>
                    <a:pt x="37303599" y="59690"/>
                  </a:lnTo>
                  <a:lnTo>
                    <a:pt x="37303599" y="9836631"/>
                  </a:lnTo>
                  <a:close/>
                </a:path>
              </a:pathLst>
            </a:custGeom>
            <a:solidFill>
              <a:srgbClr val="0f71b8"/>
            </a:solidFill>
            <a:ln w="0">
              <a:noFill/>
            </a:ln>
          </p:spPr>
          <p:style>
            <a:lnRef idx="0"/>
            <a:fillRef idx="0"/>
            <a:effectRef idx="0"/>
            <a:fontRef idx="minor"/>
          </p:style>
        </p:sp>
      </p:grpSp>
      <p:sp>
        <p:nvSpPr>
          <p:cNvPr id="68" name="Freeform 14"/>
          <p:cNvSpPr/>
          <p:nvPr/>
        </p:nvSpPr>
        <p:spPr>
          <a:xfrm>
            <a:off x="592560" y="4336200"/>
            <a:ext cx="1364400" cy="1230120"/>
          </a:xfrm>
          <a:custGeom>
            <a:avLst/>
            <a:gdLst/>
            <a:ahLst/>
            <a:rect l="l" t="t" r="r" b="b"/>
            <a:pathLst>
              <a:path w="1365477" h="1231168">
                <a:moveTo>
                  <a:pt x="0" y="0"/>
                </a:moveTo>
                <a:lnTo>
                  <a:pt x="1365477" y="0"/>
                </a:lnTo>
                <a:lnTo>
                  <a:pt x="1365477" y="1231168"/>
                </a:lnTo>
                <a:lnTo>
                  <a:pt x="0" y="1231168"/>
                </a:lnTo>
                <a:lnTo>
                  <a:pt x="0" y="0"/>
                </a:lnTo>
                <a:close/>
              </a:path>
            </a:pathLst>
          </a:custGeom>
          <a:blipFill rotWithShape="0">
            <a:blip r:embed="rId3"/>
            <a:srcRect/>
            <a:stretch/>
          </a:blipFill>
          <a:ln w="0">
            <a:noFill/>
          </a:ln>
        </p:spPr>
        <p:style>
          <a:lnRef idx="0"/>
          <a:fillRef idx="0"/>
          <a:effectRef idx="0"/>
          <a:fontRef idx="minor"/>
        </p:style>
      </p:sp>
      <p:grpSp>
        <p:nvGrpSpPr>
          <p:cNvPr id="69" name="Group 15"/>
          <p:cNvGrpSpPr/>
          <p:nvPr/>
        </p:nvGrpSpPr>
        <p:grpSpPr>
          <a:xfrm>
            <a:off x="439560" y="6284160"/>
            <a:ext cx="6699600" cy="1774080"/>
            <a:chOff x="439560" y="6284160"/>
            <a:chExt cx="6699600" cy="1774080"/>
          </a:xfrm>
        </p:grpSpPr>
        <p:sp>
          <p:nvSpPr>
            <p:cNvPr id="70" name="Freeform 16"/>
            <p:cNvSpPr/>
            <p:nvPr/>
          </p:nvSpPr>
          <p:spPr>
            <a:xfrm>
              <a:off x="439560" y="6284160"/>
              <a:ext cx="6699600" cy="1774080"/>
            </a:xfrm>
            <a:custGeom>
              <a:avLst/>
              <a:gdLst/>
              <a:ahLst/>
              <a:rect l="l" t="t" r="r" b="b"/>
              <a:pathLst>
                <a:path w="37364560" h="9897591">
                  <a:moveTo>
                    <a:pt x="0" y="0"/>
                  </a:moveTo>
                  <a:lnTo>
                    <a:pt x="0" y="9897591"/>
                  </a:lnTo>
                  <a:lnTo>
                    <a:pt x="37364560" y="9897591"/>
                  </a:lnTo>
                  <a:lnTo>
                    <a:pt x="37364560" y="0"/>
                  </a:lnTo>
                  <a:lnTo>
                    <a:pt x="0" y="0"/>
                  </a:lnTo>
                  <a:close/>
                  <a:moveTo>
                    <a:pt x="37303599" y="9836631"/>
                  </a:moveTo>
                  <a:lnTo>
                    <a:pt x="59690" y="9836631"/>
                  </a:lnTo>
                  <a:lnTo>
                    <a:pt x="59690" y="59690"/>
                  </a:lnTo>
                  <a:lnTo>
                    <a:pt x="37303599" y="59690"/>
                  </a:lnTo>
                  <a:lnTo>
                    <a:pt x="37303599" y="9836631"/>
                  </a:lnTo>
                  <a:close/>
                </a:path>
              </a:pathLst>
            </a:custGeom>
            <a:solidFill>
              <a:srgbClr val="313193"/>
            </a:solidFill>
            <a:ln w="0">
              <a:noFill/>
            </a:ln>
          </p:spPr>
          <p:style>
            <a:lnRef idx="0"/>
            <a:fillRef idx="0"/>
            <a:effectRef idx="0"/>
            <a:fontRef idx="minor"/>
          </p:style>
        </p:sp>
      </p:grpSp>
      <p:sp>
        <p:nvSpPr>
          <p:cNvPr id="71" name="Freeform 17"/>
          <p:cNvSpPr/>
          <p:nvPr/>
        </p:nvSpPr>
        <p:spPr>
          <a:xfrm>
            <a:off x="1760400" y="3839040"/>
            <a:ext cx="4121640" cy="429480"/>
          </a:xfrm>
          <a:custGeom>
            <a:avLst/>
            <a:gdLst/>
            <a:ahLst/>
            <a:rect l="l" t="t" r="r" b="b"/>
            <a:pathLst>
              <a:path w="4122699" h="430658">
                <a:moveTo>
                  <a:pt x="0" y="0"/>
                </a:moveTo>
                <a:lnTo>
                  <a:pt x="4122698" y="0"/>
                </a:lnTo>
                <a:lnTo>
                  <a:pt x="4122698" y="430658"/>
                </a:lnTo>
                <a:lnTo>
                  <a:pt x="0" y="430658"/>
                </a:lnTo>
                <a:lnTo>
                  <a:pt x="0" y="0"/>
                </a:lnTo>
                <a:close/>
              </a:path>
            </a:pathLst>
          </a:custGeom>
          <a:blipFill rotWithShape="0">
            <a:blip r:embed="rId4"/>
            <a:srcRect/>
            <a:stretch/>
          </a:blipFill>
          <a:ln w="0">
            <a:noFill/>
          </a:ln>
        </p:spPr>
        <p:style>
          <a:lnRef idx="0"/>
          <a:fillRef idx="0"/>
          <a:effectRef idx="0"/>
          <a:fontRef idx="minor"/>
        </p:style>
      </p:sp>
      <p:sp>
        <p:nvSpPr>
          <p:cNvPr id="72" name="Freeform 18"/>
          <p:cNvSpPr/>
          <p:nvPr/>
        </p:nvSpPr>
        <p:spPr>
          <a:xfrm>
            <a:off x="1113840" y="5975640"/>
            <a:ext cx="5414760" cy="615600"/>
          </a:xfrm>
          <a:custGeom>
            <a:avLst/>
            <a:gdLst/>
            <a:ahLst/>
            <a:rect l="l" t="t" r="r" b="b"/>
            <a:pathLst>
              <a:path w="5415888" h="616855">
                <a:moveTo>
                  <a:pt x="0" y="0"/>
                </a:moveTo>
                <a:lnTo>
                  <a:pt x="5415888" y="0"/>
                </a:lnTo>
                <a:lnTo>
                  <a:pt x="5415888" y="616855"/>
                </a:lnTo>
                <a:lnTo>
                  <a:pt x="0" y="616855"/>
                </a:lnTo>
                <a:lnTo>
                  <a:pt x="0" y="0"/>
                </a:lnTo>
                <a:close/>
              </a:path>
            </a:pathLst>
          </a:custGeom>
          <a:blipFill rotWithShape="0">
            <a:blip r:embed="rId5"/>
            <a:srcRect/>
            <a:stretch/>
          </a:blipFill>
          <a:ln w="0">
            <a:noFill/>
          </a:ln>
        </p:spPr>
        <p:style>
          <a:lnRef idx="0"/>
          <a:fillRef idx="0"/>
          <a:effectRef idx="0"/>
          <a:fontRef idx="minor"/>
        </p:style>
      </p:sp>
      <p:grpSp>
        <p:nvGrpSpPr>
          <p:cNvPr id="73" name="Group 20"/>
          <p:cNvGrpSpPr/>
          <p:nvPr/>
        </p:nvGrpSpPr>
        <p:grpSpPr>
          <a:xfrm>
            <a:off x="439560" y="8491320"/>
            <a:ext cx="6699600" cy="1774080"/>
            <a:chOff x="439560" y="8491320"/>
            <a:chExt cx="6699600" cy="1774080"/>
          </a:xfrm>
        </p:grpSpPr>
        <p:sp>
          <p:nvSpPr>
            <p:cNvPr id="74" name="Freeform 21"/>
            <p:cNvSpPr/>
            <p:nvPr/>
          </p:nvSpPr>
          <p:spPr>
            <a:xfrm>
              <a:off x="439560" y="8491320"/>
              <a:ext cx="6699600" cy="1774080"/>
            </a:xfrm>
            <a:custGeom>
              <a:avLst/>
              <a:gdLst/>
              <a:ahLst/>
              <a:rect l="l" t="t" r="r" b="b"/>
              <a:pathLst>
                <a:path w="37364560" h="9897591">
                  <a:moveTo>
                    <a:pt x="0" y="0"/>
                  </a:moveTo>
                  <a:lnTo>
                    <a:pt x="0" y="9897591"/>
                  </a:lnTo>
                  <a:lnTo>
                    <a:pt x="37364560" y="9897591"/>
                  </a:lnTo>
                  <a:lnTo>
                    <a:pt x="37364560" y="0"/>
                  </a:lnTo>
                  <a:lnTo>
                    <a:pt x="0" y="0"/>
                  </a:lnTo>
                  <a:close/>
                  <a:moveTo>
                    <a:pt x="37303599" y="9836631"/>
                  </a:moveTo>
                  <a:lnTo>
                    <a:pt x="59690" y="9836631"/>
                  </a:lnTo>
                  <a:lnTo>
                    <a:pt x="59690" y="59690"/>
                  </a:lnTo>
                  <a:lnTo>
                    <a:pt x="37303599" y="59690"/>
                  </a:lnTo>
                  <a:lnTo>
                    <a:pt x="37303599" y="9836631"/>
                  </a:lnTo>
                  <a:close/>
                </a:path>
              </a:pathLst>
            </a:custGeom>
            <a:solidFill>
              <a:srgbClr val="0f71b8"/>
            </a:solidFill>
            <a:ln w="0">
              <a:noFill/>
            </a:ln>
          </p:spPr>
          <p:style>
            <a:lnRef idx="0"/>
            <a:fillRef idx="0"/>
            <a:effectRef idx="0"/>
            <a:fontRef idx="minor"/>
          </p:style>
        </p:sp>
      </p:grpSp>
      <p:sp>
        <p:nvSpPr>
          <p:cNvPr id="75" name="Freeform 22"/>
          <p:cNvSpPr/>
          <p:nvPr/>
        </p:nvSpPr>
        <p:spPr>
          <a:xfrm>
            <a:off x="1113840" y="8182800"/>
            <a:ext cx="5414760" cy="615600"/>
          </a:xfrm>
          <a:custGeom>
            <a:avLst/>
            <a:gdLst/>
            <a:ahLst/>
            <a:rect l="l" t="t" r="r" b="b"/>
            <a:pathLst>
              <a:path w="5415888" h="616855">
                <a:moveTo>
                  <a:pt x="0" y="0"/>
                </a:moveTo>
                <a:lnTo>
                  <a:pt x="5415888" y="0"/>
                </a:lnTo>
                <a:lnTo>
                  <a:pt x="5415888" y="616855"/>
                </a:lnTo>
                <a:lnTo>
                  <a:pt x="0" y="616855"/>
                </a:lnTo>
                <a:lnTo>
                  <a:pt x="0" y="0"/>
                </a:lnTo>
                <a:close/>
              </a:path>
            </a:pathLst>
          </a:custGeom>
          <a:blipFill rotWithShape="0">
            <a:blip r:embed="rId6"/>
            <a:srcRect/>
            <a:stretch/>
          </a:blipFill>
          <a:ln w="0">
            <a:noFill/>
          </a:ln>
        </p:spPr>
        <p:style>
          <a:lnRef idx="0"/>
          <a:fillRef idx="0"/>
          <a:effectRef idx="0"/>
          <a:fontRef idx="minor"/>
        </p:style>
      </p:sp>
      <p:sp>
        <p:nvSpPr>
          <p:cNvPr id="76" name="Freeform 23"/>
          <p:cNvSpPr/>
          <p:nvPr/>
        </p:nvSpPr>
        <p:spPr>
          <a:xfrm>
            <a:off x="131760" y="8344800"/>
            <a:ext cx="2259720" cy="2259720"/>
          </a:xfrm>
          <a:custGeom>
            <a:avLst/>
            <a:gdLst/>
            <a:ahLst/>
            <a:rect l="l" t="t" r="r" b="b"/>
            <a:pathLst>
              <a:path w="2260830" h="2260830">
                <a:moveTo>
                  <a:pt x="0" y="0"/>
                </a:moveTo>
                <a:lnTo>
                  <a:pt x="2260830" y="0"/>
                </a:lnTo>
                <a:lnTo>
                  <a:pt x="2260830" y="2260830"/>
                </a:lnTo>
                <a:lnTo>
                  <a:pt x="0" y="2260830"/>
                </a:lnTo>
                <a:lnTo>
                  <a:pt x="0" y="0"/>
                </a:lnTo>
                <a:close/>
              </a:path>
            </a:pathLst>
          </a:custGeom>
          <a:blipFill rotWithShape="0">
            <a:blip r:embed="rId7"/>
            <a:srcRect/>
            <a:stretch/>
          </a:blipFill>
          <a:ln w="0">
            <a:noFill/>
          </a:ln>
        </p:spPr>
        <p:style>
          <a:lnRef idx="0"/>
          <a:fillRef idx="0"/>
          <a:effectRef idx="0"/>
          <a:fontRef idx="minor"/>
        </p:style>
      </p:sp>
      <p:sp>
        <p:nvSpPr>
          <p:cNvPr id="77" name="TextBox 24"/>
          <p:cNvSpPr/>
          <p:nvPr/>
        </p:nvSpPr>
        <p:spPr>
          <a:xfrm>
            <a:off x="1072080" y="483480"/>
            <a:ext cx="5414760" cy="1266480"/>
          </a:xfrm>
          <a:prstGeom prst="rect">
            <a:avLst/>
          </a:prstGeom>
          <a:noFill/>
          <a:ln w="0">
            <a:noFill/>
          </a:ln>
        </p:spPr>
        <p:style>
          <a:lnRef idx="0"/>
          <a:fillRef idx="0"/>
          <a:effectRef idx="0"/>
          <a:fontRef idx="minor"/>
        </p:style>
        <p:txBody>
          <a:bodyPr lIns="0" rIns="0" tIns="0" bIns="0" anchor="t">
            <a:spAutoFit/>
          </a:bodyPr>
          <a:p>
            <a:pPr algn="ctr">
              <a:lnSpc>
                <a:spcPts val="3325"/>
              </a:lnSpc>
              <a:buNone/>
            </a:pPr>
            <a:r>
              <a:rPr b="1" lang="en-US" sz="2970" spc="66" strike="noStrike">
                <a:solidFill>
                  <a:srgbClr val="ffffff"/>
                </a:solidFill>
                <a:latin typeface="Cardo Bold"/>
                <a:ea typeface="Cardo Bold"/>
              </a:rPr>
              <a:t>BIENVENUE DANS L’ÉCOSYSTÈME FÉDÉRAL !</a:t>
            </a:r>
            <a:endParaRPr b="0" lang="fr-FR" sz="2970" spc="-1" strike="noStrike">
              <a:latin typeface="Arial"/>
            </a:endParaRPr>
          </a:p>
        </p:txBody>
      </p:sp>
      <p:sp>
        <p:nvSpPr>
          <p:cNvPr id="78" name="TextBox 25"/>
          <p:cNvSpPr/>
          <p:nvPr/>
        </p:nvSpPr>
        <p:spPr>
          <a:xfrm>
            <a:off x="1262160" y="1726920"/>
            <a:ext cx="5118120" cy="467640"/>
          </a:xfrm>
          <a:prstGeom prst="rect">
            <a:avLst/>
          </a:prstGeom>
          <a:noFill/>
          <a:ln w="0">
            <a:noFill/>
          </a:ln>
        </p:spPr>
        <p:style>
          <a:lnRef idx="0"/>
          <a:fillRef idx="0"/>
          <a:effectRef idx="0"/>
          <a:fontRef idx="minor"/>
        </p:style>
        <p:txBody>
          <a:bodyPr lIns="0" rIns="0" tIns="0" bIns="0" anchor="t">
            <a:spAutoFit/>
          </a:bodyPr>
          <a:p>
            <a:pPr algn="ctr">
              <a:lnSpc>
                <a:spcPts val="3685"/>
              </a:lnSpc>
              <a:buNone/>
            </a:pPr>
            <a:r>
              <a:rPr b="1" lang="en-US" sz="2630" spc="58" strike="noStrike">
                <a:solidFill>
                  <a:srgbClr val="262674"/>
                </a:solidFill>
                <a:latin typeface="Inter Bold"/>
                <a:ea typeface="Inter Bold"/>
              </a:rPr>
              <a:t>FFBaD</a:t>
            </a:r>
            <a:endParaRPr b="0" lang="fr-FR" sz="2630" spc="-1" strike="noStrike">
              <a:latin typeface="Arial"/>
            </a:endParaRPr>
          </a:p>
        </p:txBody>
      </p:sp>
      <p:sp>
        <p:nvSpPr>
          <p:cNvPr id="79" name="TextBox 26"/>
          <p:cNvSpPr/>
          <p:nvPr/>
        </p:nvSpPr>
        <p:spPr>
          <a:xfrm>
            <a:off x="1958040" y="2178720"/>
            <a:ext cx="3447000" cy="1444680"/>
          </a:xfrm>
          <a:prstGeom prst="rect">
            <a:avLst/>
          </a:prstGeom>
          <a:noFill/>
          <a:ln w="0">
            <a:noFill/>
          </a:ln>
        </p:spPr>
        <p:style>
          <a:lnRef idx="0"/>
          <a:fillRef idx="0"/>
          <a:effectRef idx="0"/>
          <a:fontRef idx="minor"/>
        </p:style>
        <p:txBody>
          <a:bodyPr lIns="0" rIns="0" tIns="0" bIns="0" anchor="t">
            <a:spAutoFit/>
          </a:bodyPr>
          <a:p>
            <a:pPr lvl="1" marL="292680" indent="-146160">
              <a:lnSpc>
                <a:spcPts val="1896"/>
              </a:lnSpc>
              <a:buClr>
                <a:srgbClr val="262674"/>
              </a:buClr>
              <a:buFont typeface="Arial"/>
              <a:buChar char="•"/>
            </a:pPr>
            <a:r>
              <a:rPr b="0" lang="en-US" sz="1350" spc="26" strike="noStrike">
                <a:solidFill>
                  <a:srgbClr val="262674"/>
                </a:solidFill>
                <a:latin typeface="Inter"/>
                <a:ea typeface="Inter"/>
              </a:rPr>
              <a:t>Performance sportive</a:t>
            </a:r>
            <a:endParaRPr b="0" lang="fr-FR" sz="1350" spc="-1" strike="noStrike">
              <a:latin typeface="Arial"/>
            </a:endParaRPr>
          </a:p>
          <a:p>
            <a:pPr lvl="1" marL="292680" indent="-146160">
              <a:lnSpc>
                <a:spcPts val="1896"/>
              </a:lnSpc>
              <a:buClr>
                <a:srgbClr val="262674"/>
              </a:buClr>
              <a:buFont typeface="Arial"/>
              <a:buChar char="•"/>
            </a:pPr>
            <a:r>
              <a:rPr b="0" lang="en-US" sz="1350" spc="26" strike="noStrike">
                <a:solidFill>
                  <a:srgbClr val="262674"/>
                </a:solidFill>
                <a:latin typeface="Inter"/>
                <a:ea typeface="Inter"/>
              </a:rPr>
              <a:t>Performance sociale</a:t>
            </a:r>
            <a:endParaRPr b="0" lang="fr-FR" sz="1350" spc="-1" strike="noStrike">
              <a:latin typeface="Arial"/>
            </a:endParaRPr>
          </a:p>
          <a:p>
            <a:pPr lvl="1" marL="292680" indent="-146160">
              <a:lnSpc>
                <a:spcPts val="1896"/>
              </a:lnSpc>
              <a:buClr>
                <a:srgbClr val="262674"/>
              </a:buClr>
              <a:buFont typeface="Arial"/>
              <a:buChar char="•"/>
            </a:pPr>
            <a:r>
              <a:rPr b="0" lang="en-US" sz="1350" spc="26" strike="noStrike">
                <a:solidFill>
                  <a:srgbClr val="262674"/>
                </a:solidFill>
                <a:latin typeface="Inter"/>
                <a:ea typeface="Inter"/>
              </a:rPr>
              <a:t>Haut-Niveau</a:t>
            </a:r>
            <a:endParaRPr b="0" lang="fr-FR" sz="1350" spc="-1" strike="noStrike">
              <a:latin typeface="Arial"/>
            </a:endParaRPr>
          </a:p>
          <a:p>
            <a:pPr lvl="1" marL="292680" indent="-146160">
              <a:lnSpc>
                <a:spcPts val="1896"/>
              </a:lnSpc>
              <a:buClr>
                <a:srgbClr val="262674"/>
              </a:buClr>
              <a:buFont typeface="Arial"/>
              <a:buChar char="•"/>
            </a:pPr>
            <a:r>
              <a:rPr b="0" lang="en-US" sz="1350" spc="26" strike="noStrike">
                <a:solidFill>
                  <a:srgbClr val="262674"/>
                </a:solidFill>
                <a:latin typeface="Inter"/>
                <a:ea typeface="Inter"/>
              </a:rPr>
              <a:t>Compétitions nationales</a:t>
            </a:r>
            <a:endParaRPr b="0" lang="fr-FR" sz="1350" spc="-1" strike="noStrike">
              <a:latin typeface="Arial"/>
            </a:endParaRPr>
          </a:p>
          <a:p>
            <a:pPr lvl="1" marL="292680" indent="-146160">
              <a:lnSpc>
                <a:spcPts val="1896"/>
              </a:lnSpc>
              <a:buClr>
                <a:srgbClr val="262674"/>
              </a:buClr>
              <a:buFont typeface="Arial"/>
              <a:buChar char="•"/>
            </a:pPr>
            <a:r>
              <a:rPr b="0" lang="en-US" sz="1350" spc="26" strike="noStrike">
                <a:solidFill>
                  <a:srgbClr val="262674"/>
                </a:solidFill>
                <a:latin typeface="Inter"/>
                <a:ea typeface="Inter"/>
              </a:rPr>
              <a:t>Communauté du Bad</a:t>
            </a:r>
            <a:endParaRPr b="0" lang="fr-FR" sz="1350" spc="-1" strike="noStrike">
              <a:latin typeface="Arial"/>
            </a:endParaRPr>
          </a:p>
          <a:p>
            <a:pPr lvl="1" marL="292680" indent="-146160">
              <a:lnSpc>
                <a:spcPts val="1896"/>
              </a:lnSpc>
              <a:buClr>
                <a:srgbClr val="262674"/>
              </a:buClr>
              <a:buFont typeface="Arial"/>
              <a:buChar char="•"/>
            </a:pPr>
            <a:r>
              <a:rPr b="0" lang="en-US" sz="1350" spc="26" strike="noStrike">
                <a:solidFill>
                  <a:srgbClr val="262674"/>
                </a:solidFill>
                <a:latin typeface="Inter"/>
                <a:ea typeface="Inter"/>
              </a:rPr>
              <a:t>Bad Pour Tous</a:t>
            </a:r>
            <a:endParaRPr b="0" lang="fr-FR" sz="1350" spc="-1" strike="noStrike">
              <a:latin typeface="Arial"/>
            </a:endParaRPr>
          </a:p>
        </p:txBody>
      </p:sp>
      <p:sp>
        <p:nvSpPr>
          <p:cNvPr id="80" name="TextBox 27"/>
          <p:cNvSpPr/>
          <p:nvPr/>
        </p:nvSpPr>
        <p:spPr>
          <a:xfrm>
            <a:off x="5065920" y="2145960"/>
            <a:ext cx="1965240" cy="458280"/>
          </a:xfrm>
          <a:prstGeom prst="rect">
            <a:avLst/>
          </a:prstGeom>
          <a:noFill/>
          <a:ln w="0">
            <a:noFill/>
          </a:ln>
        </p:spPr>
        <p:style>
          <a:lnRef idx="0"/>
          <a:fillRef idx="0"/>
          <a:effectRef idx="0"/>
          <a:fontRef idx="minor"/>
        </p:style>
        <p:txBody>
          <a:bodyPr lIns="0" rIns="0" tIns="0" bIns="0" anchor="t">
            <a:spAutoFit/>
          </a:bodyPr>
          <a:p>
            <a:pPr algn="r">
              <a:lnSpc>
                <a:spcPts val="1806"/>
              </a:lnSpc>
              <a:buNone/>
            </a:pPr>
            <a:r>
              <a:rPr b="0" i="1" lang="en-US" sz="1290" spc="24" strike="noStrike">
                <a:solidFill>
                  <a:srgbClr val="262674"/>
                </a:solidFill>
                <a:latin typeface="Inter Italics"/>
                <a:ea typeface="Inter Italics"/>
              </a:rPr>
              <a:t>Montant reversé par licence = 31.57€</a:t>
            </a:r>
            <a:endParaRPr b="0" lang="fr-FR" sz="1290" spc="-1" strike="noStrike">
              <a:latin typeface="Arial"/>
            </a:endParaRPr>
          </a:p>
        </p:txBody>
      </p:sp>
      <p:sp>
        <p:nvSpPr>
          <p:cNvPr id="81" name="TextBox 28"/>
          <p:cNvSpPr/>
          <p:nvPr/>
        </p:nvSpPr>
        <p:spPr>
          <a:xfrm>
            <a:off x="4638960" y="3465720"/>
            <a:ext cx="2392200" cy="228960"/>
          </a:xfrm>
          <a:prstGeom prst="rect">
            <a:avLst/>
          </a:prstGeom>
          <a:noFill/>
          <a:ln w="0">
            <a:noFill/>
          </a:ln>
        </p:spPr>
        <p:style>
          <a:lnRef idx="0"/>
          <a:fillRef idx="0"/>
          <a:effectRef idx="0"/>
          <a:fontRef idx="minor"/>
        </p:style>
        <p:txBody>
          <a:bodyPr lIns="0" rIns="0" tIns="0" bIns="0" anchor="t">
            <a:spAutoFit/>
          </a:bodyPr>
          <a:p>
            <a:pPr algn="r">
              <a:lnSpc>
                <a:spcPts val="1806"/>
              </a:lnSpc>
              <a:buNone/>
            </a:pPr>
            <a:r>
              <a:rPr b="1" i="1" lang="en-US" sz="1290" spc="24" strike="noStrike">
                <a:solidFill>
                  <a:srgbClr val="262674"/>
                </a:solidFill>
                <a:latin typeface="Inter Bold Italics"/>
                <a:ea typeface="Inter Bold Italics"/>
              </a:rPr>
              <a:t>Page 2</a:t>
            </a:r>
            <a:endParaRPr b="0" lang="fr-FR" sz="1290" spc="-1" strike="noStrike">
              <a:latin typeface="Arial"/>
            </a:endParaRPr>
          </a:p>
        </p:txBody>
      </p:sp>
      <p:sp>
        <p:nvSpPr>
          <p:cNvPr id="82" name="TextBox 29"/>
          <p:cNvSpPr/>
          <p:nvPr/>
        </p:nvSpPr>
        <p:spPr>
          <a:xfrm>
            <a:off x="1958040" y="4317120"/>
            <a:ext cx="3447000" cy="1444680"/>
          </a:xfrm>
          <a:prstGeom prst="rect">
            <a:avLst/>
          </a:prstGeom>
          <a:noFill/>
          <a:ln w="0">
            <a:noFill/>
          </a:ln>
        </p:spPr>
        <p:style>
          <a:lnRef idx="0"/>
          <a:fillRef idx="0"/>
          <a:effectRef idx="0"/>
          <a:fontRef idx="minor"/>
        </p:style>
        <p:txBody>
          <a:bodyPr lIns="0" rIns="0" tIns="0" bIns="0" anchor="t">
            <a:spAutoFit/>
          </a:bodyPr>
          <a:p>
            <a:pPr lvl="1" marL="292680" indent="-146160">
              <a:lnSpc>
                <a:spcPts val="1896"/>
              </a:lnSpc>
              <a:buClr>
                <a:srgbClr val="0f71b8"/>
              </a:buClr>
              <a:buFont typeface="Arial"/>
              <a:buChar char="•"/>
            </a:pPr>
            <a:r>
              <a:rPr b="0" lang="en-US" sz="1350" spc="26" strike="noStrike">
                <a:solidFill>
                  <a:srgbClr val="0f71b8"/>
                </a:solidFill>
                <a:latin typeface="Inter"/>
                <a:ea typeface="Inter"/>
              </a:rPr>
              <a:t>Compétitions Régionales</a:t>
            </a:r>
            <a:endParaRPr b="0" lang="fr-FR" sz="1350" spc="-1" strike="noStrike">
              <a:latin typeface="Arial"/>
            </a:endParaRPr>
          </a:p>
          <a:p>
            <a:pPr lvl="1" marL="292680" indent="-146160">
              <a:lnSpc>
                <a:spcPts val="1896"/>
              </a:lnSpc>
              <a:buClr>
                <a:srgbClr val="0f71b8"/>
              </a:buClr>
              <a:buFont typeface="Arial"/>
              <a:buChar char="•"/>
            </a:pPr>
            <a:r>
              <a:rPr b="0" lang="en-US" sz="1350" spc="26" strike="noStrike">
                <a:solidFill>
                  <a:srgbClr val="0f71b8"/>
                </a:solidFill>
                <a:latin typeface="Inter"/>
                <a:ea typeface="Inter"/>
              </a:rPr>
              <a:t>Formations techniques</a:t>
            </a:r>
            <a:endParaRPr b="0" lang="fr-FR" sz="1350" spc="-1" strike="noStrike">
              <a:latin typeface="Arial"/>
            </a:endParaRPr>
          </a:p>
          <a:p>
            <a:pPr lvl="1" marL="292680" indent="-146160">
              <a:lnSpc>
                <a:spcPts val="1896"/>
              </a:lnSpc>
              <a:buClr>
                <a:srgbClr val="0f71b8"/>
              </a:buClr>
              <a:buFont typeface="Arial"/>
              <a:buChar char="•"/>
            </a:pPr>
            <a:r>
              <a:rPr b="0" lang="en-US" sz="1350" spc="26" strike="noStrike">
                <a:solidFill>
                  <a:srgbClr val="0f71b8"/>
                </a:solidFill>
                <a:latin typeface="Inter"/>
                <a:ea typeface="Inter"/>
              </a:rPr>
              <a:t>Accompagnement clubs/comités</a:t>
            </a:r>
            <a:endParaRPr b="0" lang="fr-FR" sz="1350" spc="-1" strike="noStrike">
              <a:latin typeface="Arial"/>
            </a:endParaRPr>
          </a:p>
          <a:p>
            <a:pPr lvl="1" marL="292680" indent="-146160">
              <a:lnSpc>
                <a:spcPts val="1896"/>
              </a:lnSpc>
              <a:buClr>
                <a:srgbClr val="0f71b8"/>
              </a:buClr>
              <a:buFont typeface="Arial"/>
              <a:buChar char="•"/>
            </a:pPr>
            <a:r>
              <a:rPr b="0" lang="en-US" sz="1350" spc="26" strike="noStrike">
                <a:solidFill>
                  <a:srgbClr val="0f71b8"/>
                </a:solidFill>
                <a:latin typeface="Inter"/>
                <a:ea typeface="Inter"/>
              </a:rPr>
              <a:t>Labels structurants</a:t>
            </a:r>
            <a:endParaRPr b="0" lang="fr-FR" sz="1350" spc="-1" strike="noStrike">
              <a:latin typeface="Arial"/>
            </a:endParaRPr>
          </a:p>
          <a:p>
            <a:pPr lvl="1" marL="292680" indent="-146160">
              <a:lnSpc>
                <a:spcPts val="1896"/>
              </a:lnSpc>
              <a:buClr>
                <a:srgbClr val="0f71b8"/>
              </a:buClr>
              <a:buFont typeface="Arial"/>
              <a:buChar char="•"/>
            </a:pPr>
            <a:r>
              <a:rPr b="0" lang="en-US" sz="1350" spc="26" strike="noStrike">
                <a:solidFill>
                  <a:srgbClr val="0f71b8"/>
                </a:solidFill>
                <a:latin typeface="Inter"/>
                <a:ea typeface="Inter"/>
              </a:rPr>
              <a:t>Filière d’accès au haut-niveau</a:t>
            </a:r>
            <a:endParaRPr b="0" lang="fr-FR" sz="1350" spc="-1" strike="noStrike">
              <a:latin typeface="Arial"/>
            </a:endParaRPr>
          </a:p>
          <a:p>
            <a:pPr lvl="1" marL="292680" indent="-146160">
              <a:lnSpc>
                <a:spcPts val="1896"/>
              </a:lnSpc>
              <a:buClr>
                <a:srgbClr val="0f71b8"/>
              </a:buClr>
              <a:buFont typeface="Arial"/>
              <a:buChar char="•"/>
            </a:pPr>
            <a:r>
              <a:rPr b="0" lang="en-US" sz="1350" spc="26" strike="noStrike">
                <a:solidFill>
                  <a:srgbClr val="0f71b8"/>
                </a:solidFill>
                <a:latin typeface="Inter"/>
                <a:ea typeface="Inter"/>
              </a:rPr>
              <a:t>Suivi équipements</a:t>
            </a:r>
            <a:endParaRPr b="0" lang="fr-FR" sz="1350" spc="-1" strike="noStrike">
              <a:latin typeface="Arial"/>
            </a:endParaRPr>
          </a:p>
        </p:txBody>
      </p:sp>
      <p:sp>
        <p:nvSpPr>
          <p:cNvPr id="83" name="TextBox 30"/>
          <p:cNvSpPr/>
          <p:nvPr/>
        </p:nvSpPr>
        <p:spPr>
          <a:xfrm>
            <a:off x="5065920" y="4351680"/>
            <a:ext cx="1965240" cy="687600"/>
          </a:xfrm>
          <a:prstGeom prst="rect">
            <a:avLst/>
          </a:prstGeom>
          <a:noFill/>
          <a:ln w="0">
            <a:noFill/>
          </a:ln>
        </p:spPr>
        <p:style>
          <a:lnRef idx="0"/>
          <a:fillRef idx="0"/>
          <a:effectRef idx="0"/>
          <a:fontRef idx="minor"/>
        </p:style>
        <p:txBody>
          <a:bodyPr lIns="0" rIns="0" tIns="0" bIns="0" anchor="t">
            <a:spAutoFit/>
          </a:bodyPr>
          <a:p>
            <a:pPr algn="r">
              <a:lnSpc>
                <a:spcPts val="1806"/>
              </a:lnSpc>
              <a:buNone/>
            </a:pPr>
            <a:r>
              <a:rPr b="0" i="1" lang="en-US" sz="1290" spc="24" strike="noStrike">
                <a:solidFill>
                  <a:srgbClr val="0f71b8"/>
                </a:solidFill>
                <a:latin typeface="Inter Italics"/>
                <a:ea typeface="Inter Italics"/>
              </a:rPr>
              <a:t>Montant reversé par licence = 19.75€</a:t>
            </a:r>
            <a:endParaRPr b="0" lang="fr-FR" sz="1290" spc="-1" strike="noStrike">
              <a:latin typeface="Arial"/>
            </a:endParaRPr>
          </a:p>
          <a:p>
            <a:pPr algn="r">
              <a:lnSpc>
                <a:spcPts val="1806"/>
              </a:lnSpc>
              <a:buNone/>
            </a:pPr>
            <a:endParaRPr b="0" lang="fr-FR" sz="1800" spc="-1" strike="noStrike">
              <a:latin typeface="Arial"/>
            </a:endParaRPr>
          </a:p>
        </p:txBody>
      </p:sp>
      <p:sp>
        <p:nvSpPr>
          <p:cNvPr id="84" name="TextBox 31"/>
          <p:cNvSpPr/>
          <p:nvPr/>
        </p:nvSpPr>
        <p:spPr>
          <a:xfrm>
            <a:off x="4638960" y="5568120"/>
            <a:ext cx="2392200" cy="228960"/>
          </a:xfrm>
          <a:prstGeom prst="rect">
            <a:avLst/>
          </a:prstGeom>
          <a:noFill/>
          <a:ln w="0">
            <a:noFill/>
          </a:ln>
        </p:spPr>
        <p:style>
          <a:lnRef idx="0"/>
          <a:fillRef idx="0"/>
          <a:effectRef idx="0"/>
          <a:fontRef idx="minor"/>
        </p:style>
        <p:txBody>
          <a:bodyPr lIns="0" rIns="0" tIns="0" bIns="0" anchor="t">
            <a:spAutoFit/>
          </a:bodyPr>
          <a:p>
            <a:pPr algn="r">
              <a:lnSpc>
                <a:spcPts val="1806"/>
              </a:lnSpc>
              <a:buNone/>
            </a:pPr>
            <a:r>
              <a:rPr b="1" i="1" lang="en-US" sz="1290" spc="24" strike="noStrike">
                <a:solidFill>
                  <a:srgbClr val="0f71b8"/>
                </a:solidFill>
                <a:latin typeface="Inter Bold Italics"/>
                <a:ea typeface="Inter Bold Italics"/>
              </a:rPr>
              <a:t>Page 3-4</a:t>
            </a:r>
            <a:endParaRPr b="0" lang="fr-FR" sz="1290" spc="-1" strike="noStrike">
              <a:latin typeface="Arial"/>
            </a:endParaRPr>
          </a:p>
        </p:txBody>
      </p:sp>
      <p:sp>
        <p:nvSpPr>
          <p:cNvPr id="85" name="TextBox 32"/>
          <p:cNvSpPr/>
          <p:nvPr/>
        </p:nvSpPr>
        <p:spPr>
          <a:xfrm>
            <a:off x="1262160" y="3829320"/>
            <a:ext cx="5118120" cy="467640"/>
          </a:xfrm>
          <a:prstGeom prst="rect">
            <a:avLst/>
          </a:prstGeom>
          <a:noFill/>
          <a:ln w="0">
            <a:noFill/>
          </a:ln>
        </p:spPr>
        <p:style>
          <a:lnRef idx="0"/>
          <a:fillRef idx="0"/>
          <a:effectRef idx="0"/>
          <a:fontRef idx="minor"/>
        </p:style>
        <p:txBody>
          <a:bodyPr lIns="0" rIns="0" tIns="0" bIns="0" anchor="t">
            <a:spAutoFit/>
          </a:bodyPr>
          <a:p>
            <a:pPr algn="ctr">
              <a:lnSpc>
                <a:spcPts val="3685"/>
              </a:lnSpc>
              <a:buNone/>
            </a:pPr>
            <a:r>
              <a:rPr b="1" lang="en-US" sz="2630" spc="58" strike="noStrike">
                <a:solidFill>
                  <a:srgbClr val="0f71b8"/>
                </a:solidFill>
                <a:latin typeface="Inter Bold"/>
                <a:ea typeface="Inter Bold"/>
              </a:rPr>
              <a:t>Ligue AURA Badminton</a:t>
            </a:r>
            <a:endParaRPr b="0" lang="fr-FR" sz="2630" spc="-1" strike="noStrike">
              <a:latin typeface="Arial"/>
            </a:endParaRPr>
          </a:p>
        </p:txBody>
      </p:sp>
      <p:sp>
        <p:nvSpPr>
          <p:cNvPr id="86" name="TextBox 33"/>
          <p:cNvSpPr/>
          <p:nvPr/>
        </p:nvSpPr>
        <p:spPr>
          <a:xfrm>
            <a:off x="1969560" y="6469200"/>
            <a:ext cx="3609720" cy="1444680"/>
          </a:xfrm>
          <a:prstGeom prst="rect">
            <a:avLst/>
          </a:prstGeom>
          <a:noFill/>
          <a:ln w="0">
            <a:noFill/>
          </a:ln>
        </p:spPr>
        <p:style>
          <a:lnRef idx="0"/>
          <a:fillRef idx="0"/>
          <a:effectRef idx="0"/>
          <a:fontRef idx="minor"/>
        </p:style>
        <p:txBody>
          <a:bodyPr lIns="0" rIns="0" tIns="0" bIns="0" anchor="t">
            <a:spAutoFit/>
          </a:bodyPr>
          <a:p>
            <a:pPr lvl="1" marL="292680" indent="-146160">
              <a:lnSpc>
                <a:spcPts val="1896"/>
              </a:lnSpc>
              <a:buClr>
                <a:srgbClr val="313193"/>
              </a:buClr>
              <a:buFont typeface="Arial"/>
              <a:buChar char="•"/>
            </a:pPr>
            <a:r>
              <a:rPr b="0" lang="en-US" sz="1350" spc="26" strike="noStrike">
                <a:solidFill>
                  <a:srgbClr val="313193"/>
                </a:solidFill>
                <a:latin typeface="Inter"/>
                <a:ea typeface="Inter"/>
              </a:rPr>
              <a:t>Suivi, visite et création de clubs</a:t>
            </a:r>
            <a:endParaRPr b="0" lang="fr-FR" sz="1350" spc="-1" strike="noStrike">
              <a:latin typeface="Arial"/>
            </a:endParaRPr>
          </a:p>
          <a:p>
            <a:pPr lvl="1" marL="292680" indent="-146160">
              <a:lnSpc>
                <a:spcPts val="1896"/>
              </a:lnSpc>
              <a:buClr>
                <a:srgbClr val="313193"/>
              </a:buClr>
              <a:buFont typeface="Arial"/>
              <a:buChar char="•"/>
            </a:pPr>
            <a:r>
              <a:rPr b="0" lang="en-US" sz="1350" spc="26" strike="noStrike">
                <a:solidFill>
                  <a:srgbClr val="313193"/>
                </a:solidFill>
                <a:latin typeface="Inter"/>
                <a:ea typeface="Inter"/>
              </a:rPr>
              <a:t>Détection et suivi des jeunes talents u11 -u13</a:t>
            </a:r>
            <a:endParaRPr b="0" lang="fr-FR" sz="1350" spc="-1" strike="noStrike">
              <a:latin typeface="Arial"/>
            </a:endParaRPr>
          </a:p>
          <a:p>
            <a:pPr lvl="1" marL="292680" indent="-146160">
              <a:lnSpc>
                <a:spcPts val="1896"/>
              </a:lnSpc>
              <a:buClr>
                <a:srgbClr val="313193"/>
              </a:buClr>
              <a:buFont typeface="Arial"/>
              <a:buChar char="•"/>
            </a:pPr>
            <a:r>
              <a:rPr b="0" lang="en-US" sz="1350" spc="26" strike="noStrike">
                <a:solidFill>
                  <a:srgbClr val="313193"/>
                </a:solidFill>
                <a:latin typeface="Inter"/>
                <a:ea typeface="Inter"/>
              </a:rPr>
              <a:t>Formation OT / Encadrants</a:t>
            </a:r>
            <a:endParaRPr b="0" lang="fr-FR" sz="1350" spc="-1" strike="noStrike">
              <a:latin typeface="Arial"/>
            </a:endParaRPr>
          </a:p>
          <a:p>
            <a:pPr lvl="1" marL="292680" indent="-146160">
              <a:lnSpc>
                <a:spcPts val="1896"/>
              </a:lnSpc>
              <a:buClr>
                <a:srgbClr val="313193"/>
              </a:buClr>
              <a:buFont typeface="Arial"/>
              <a:buChar char="•"/>
            </a:pPr>
            <a:r>
              <a:rPr b="0" lang="en-US" sz="1350" spc="26" strike="noStrike">
                <a:solidFill>
                  <a:srgbClr val="313193"/>
                </a:solidFill>
                <a:latin typeface="Inter"/>
                <a:ea typeface="Inter"/>
              </a:rPr>
              <a:t>Compétitions départementales</a:t>
            </a:r>
            <a:endParaRPr b="0" lang="fr-FR" sz="1350" spc="-1" strike="noStrike">
              <a:latin typeface="Arial"/>
            </a:endParaRPr>
          </a:p>
          <a:p>
            <a:pPr lvl="1" marL="292680" indent="-146160">
              <a:lnSpc>
                <a:spcPts val="1896"/>
              </a:lnSpc>
              <a:buClr>
                <a:srgbClr val="313193"/>
              </a:buClr>
              <a:buFont typeface="Arial"/>
              <a:buChar char="•"/>
            </a:pPr>
            <a:r>
              <a:rPr b="0" lang="en-US" sz="1350" spc="26" strike="noStrike">
                <a:solidFill>
                  <a:srgbClr val="313193"/>
                </a:solidFill>
                <a:latin typeface="Inter"/>
                <a:ea typeface="Inter"/>
              </a:rPr>
              <a:t>Stages adultes : BadBoys / BadGirls / ...</a:t>
            </a:r>
            <a:endParaRPr b="0" lang="fr-FR" sz="1350" spc="-1" strike="noStrike">
              <a:latin typeface="Arial"/>
            </a:endParaRPr>
          </a:p>
        </p:txBody>
      </p:sp>
      <p:sp>
        <p:nvSpPr>
          <p:cNvPr id="87" name="TextBox 34"/>
          <p:cNvSpPr/>
          <p:nvPr/>
        </p:nvSpPr>
        <p:spPr>
          <a:xfrm>
            <a:off x="5065920" y="6634080"/>
            <a:ext cx="1965240" cy="687600"/>
          </a:xfrm>
          <a:prstGeom prst="rect">
            <a:avLst/>
          </a:prstGeom>
          <a:noFill/>
          <a:ln w="0">
            <a:noFill/>
          </a:ln>
        </p:spPr>
        <p:style>
          <a:lnRef idx="0"/>
          <a:fillRef idx="0"/>
          <a:effectRef idx="0"/>
          <a:fontRef idx="minor"/>
        </p:style>
        <p:txBody>
          <a:bodyPr lIns="0" rIns="0" tIns="0" bIns="0" anchor="t">
            <a:spAutoFit/>
          </a:bodyPr>
          <a:p>
            <a:pPr algn="r">
              <a:lnSpc>
                <a:spcPts val="1806"/>
              </a:lnSpc>
              <a:buNone/>
            </a:pPr>
            <a:r>
              <a:rPr b="0" i="1" lang="en-US" sz="1290" spc="24" strike="noStrike">
                <a:solidFill>
                  <a:srgbClr val="313193"/>
                </a:solidFill>
                <a:latin typeface="Inter Italics"/>
                <a:ea typeface="Inter Italics"/>
              </a:rPr>
              <a:t>Montant reversé par licence =15€</a:t>
            </a:r>
            <a:endParaRPr b="0" lang="fr-FR" sz="1290" spc="-1" strike="noStrike">
              <a:latin typeface="Arial"/>
            </a:endParaRPr>
          </a:p>
          <a:p>
            <a:pPr algn="r">
              <a:lnSpc>
                <a:spcPts val="1806"/>
              </a:lnSpc>
              <a:buNone/>
            </a:pPr>
            <a:endParaRPr b="0" lang="fr-FR" sz="1800" spc="-1" strike="noStrike">
              <a:latin typeface="Arial"/>
            </a:endParaRPr>
          </a:p>
        </p:txBody>
      </p:sp>
      <p:sp>
        <p:nvSpPr>
          <p:cNvPr id="88" name="TextBox 35"/>
          <p:cNvSpPr/>
          <p:nvPr/>
        </p:nvSpPr>
        <p:spPr>
          <a:xfrm>
            <a:off x="4638960" y="7775280"/>
            <a:ext cx="2392200" cy="228960"/>
          </a:xfrm>
          <a:prstGeom prst="rect">
            <a:avLst/>
          </a:prstGeom>
          <a:noFill/>
          <a:ln w="0">
            <a:noFill/>
          </a:ln>
        </p:spPr>
        <p:style>
          <a:lnRef idx="0"/>
          <a:fillRef idx="0"/>
          <a:effectRef idx="0"/>
          <a:fontRef idx="minor"/>
        </p:style>
        <p:txBody>
          <a:bodyPr lIns="0" rIns="0" tIns="0" bIns="0" anchor="t">
            <a:spAutoFit/>
          </a:bodyPr>
          <a:p>
            <a:pPr algn="r">
              <a:lnSpc>
                <a:spcPts val="1806"/>
              </a:lnSpc>
              <a:buNone/>
            </a:pPr>
            <a:r>
              <a:rPr b="1" i="1" lang="en-US" sz="1290" spc="24" strike="noStrike">
                <a:solidFill>
                  <a:srgbClr val="313193"/>
                </a:solidFill>
                <a:latin typeface="Inter Bold Italics"/>
                <a:ea typeface="Inter Bold Italics"/>
              </a:rPr>
              <a:t>Page 5-6</a:t>
            </a:r>
            <a:endParaRPr b="0" lang="fr-FR" sz="1290" spc="-1" strike="noStrike">
              <a:latin typeface="Arial"/>
            </a:endParaRPr>
          </a:p>
        </p:txBody>
      </p:sp>
      <p:sp>
        <p:nvSpPr>
          <p:cNvPr id="89" name="TextBox 36"/>
          <p:cNvSpPr/>
          <p:nvPr/>
        </p:nvSpPr>
        <p:spPr>
          <a:xfrm>
            <a:off x="1262160" y="6036480"/>
            <a:ext cx="5118120" cy="935640"/>
          </a:xfrm>
          <a:prstGeom prst="rect">
            <a:avLst/>
          </a:prstGeom>
          <a:noFill/>
          <a:ln w="0">
            <a:noFill/>
          </a:ln>
        </p:spPr>
        <p:style>
          <a:lnRef idx="0"/>
          <a:fillRef idx="0"/>
          <a:effectRef idx="0"/>
          <a:fontRef idx="minor"/>
        </p:style>
        <p:txBody>
          <a:bodyPr lIns="0" rIns="0" tIns="0" bIns="0" anchor="t">
            <a:spAutoFit/>
          </a:bodyPr>
          <a:p>
            <a:pPr algn="ctr">
              <a:lnSpc>
                <a:spcPts val="3685"/>
              </a:lnSpc>
              <a:buNone/>
            </a:pPr>
            <a:r>
              <a:rPr b="1" lang="en-US" sz="2630" spc="58" strike="noStrike">
                <a:solidFill>
                  <a:srgbClr val="313193"/>
                </a:solidFill>
                <a:latin typeface="Inter Bold"/>
                <a:ea typeface="Inter Bold"/>
              </a:rPr>
              <a:t>C D Badminton Savoie</a:t>
            </a:r>
            <a:endParaRPr b="0" lang="fr-FR" sz="2630" spc="-1" strike="noStrike">
              <a:latin typeface="Arial"/>
            </a:endParaRPr>
          </a:p>
          <a:p>
            <a:pPr algn="ctr">
              <a:lnSpc>
                <a:spcPts val="3685"/>
              </a:lnSpc>
              <a:buNone/>
            </a:pPr>
            <a:endParaRPr b="0" lang="fr-FR" sz="2630" spc="-1" strike="noStrike">
              <a:latin typeface="Arial"/>
            </a:endParaRPr>
          </a:p>
        </p:txBody>
      </p:sp>
      <p:sp>
        <p:nvSpPr>
          <p:cNvPr id="90" name="TextBox 37"/>
          <p:cNvSpPr/>
          <p:nvPr/>
        </p:nvSpPr>
        <p:spPr>
          <a:xfrm>
            <a:off x="1958040" y="8739000"/>
            <a:ext cx="3447000" cy="1444680"/>
          </a:xfrm>
          <a:prstGeom prst="rect">
            <a:avLst/>
          </a:prstGeom>
          <a:noFill/>
          <a:ln w="0">
            <a:noFill/>
          </a:ln>
        </p:spPr>
        <p:style>
          <a:lnRef idx="0"/>
          <a:fillRef idx="0"/>
          <a:effectRef idx="0"/>
          <a:fontRef idx="minor"/>
        </p:style>
        <p:txBody>
          <a:bodyPr lIns="0" rIns="0" tIns="0" bIns="0" anchor="t">
            <a:spAutoFit/>
          </a:bodyPr>
          <a:p>
            <a:pPr lvl="1" marL="292680" indent="-146160">
              <a:lnSpc>
                <a:spcPts val="1896"/>
              </a:lnSpc>
              <a:buClr>
                <a:srgbClr val="6d6d87"/>
              </a:buClr>
              <a:buFont typeface="Arial"/>
              <a:buChar char="•"/>
            </a:pPr>
            <a:r>
              <a:rPr b="0" lang="en-US" sz="1350" spc="26" strike="noStrike">
                <a:solidFill>
                  <a:srgbClr val="6d6d87"/>
                </a:solidFill>
                <a:latin typeface="Inter"/>
                <a:ea typeface="Inter"/>
              </a:rPr>
              <a:t>Projet de club</a:t>
            </a:r>
            <a:endParaRPr b="0" lang="fr-FR" sz="1350" spc="-1" strike="noStrike">
              <a:latin typeface="Arial"/>
            </a:endParaRPr>
          </a:p>
          <a:p>
            <a:pPr lvl="1" marL="292680" indent="-146160">
              <a:lnSpc>
                <a:spcPts val="1896"/>
              </a:lnSpc>
              <a:buClr>
                <a:srgbClr val="6d6d87"/>
              </a:buClr>
              <a:buFont typeface="Arial"/>
              <a:buChar char="•"/>
            </a:pPr>
            <a:r>
              <a:rPr b="0" lang="en-US" sz="1350" spc="26" strike="noStrike">
                <a:solidFill>
                  <a:srgbClr val="6d6d87"/>
                </a:solidFill>
                <a:latin typeface="Inter"/>
                <a:ea typeface="Inter"/>
              </a:rPr>
              <a:t>Compétition</a:t>
            </a:r>
            <a:endParaRPr b="0" lang="fr-FR" sz="1350" spc="-1" strike="noStrike">
              <a:latin typeface="Arial"/>
            </a:endParaRPr>
          </a:p>
          <a:p>
            <a:pPr lvl="1" marL="292680" indent="-146160">
              <a:lnSpc>
                <a:spcPts val="1896"/>
              </a:lnSpc>
              <a:buClr>
                <a:srgbClr val="6d6d87"/>
              </a:buClr>
              <a:buFont typeface="Arial"/>
              <a:buChar char="•"/>
            </a:pPr>
            <a:r>
              <a:rPr b="0" lang="en-US" sz="1350" spc="26" strike="noStrike">
                <a:solidFill>
                  <a:srgbClr val="6d6d87"/>
                </a:solidFill>
                <a:latin typeface="Inter"/>
                <a:ea typeface="Inter"/>
              </a:rPr>
              <a:t>Loisir et Jeu Libre</a:t>
            </a:r>
            <a:endParaRPr b="0" lang="fr-FR" sz="1350" spc="-1" strike="noStrike">
              <a:latin typeface="Arial"/>
            </a:endParaRPr>
          </a:p>
          <a:p>
            <a:pPr lvl="1" marL="292680" indent="-146160">
              <a:lnSpc>
                <a:spcPts val="1896"/>
              </a:lnSpc>
              <a:buClr>
                <a:srgbClr val="6d6d87"/>
              </a:buClr>
              <a:buFont typeface="Arial"/>
              <a:buChar char="•"/>
            </a:pPr>
            <a:r>
              <a:rPr b="0" lang="en-US" sz="1350" spc="26" strike="noStrike">
                <a:solidFill>
                  <a:srgbClr val="6d6d87"/>
                </a:solidFill>
                <a:latin typeface="Inter"/>
                <a:ea typeface="Inter"/>
              </a:rPr>
              <a:t>Tournoi du Club</a:t>
            </a:r>
            <a:endParaRPr b="0" lang="fr-FR" sz="1350" spc="-1" strike="noStrike">
              <a:latin typeface="Arial"/>
            </a:endParaRPr>
          </a:p>
          <a:p>
            <a:pPr lvl="1" marL="292680" indent="-146160">
              <a:lnSpc>
                <a:spcPts val="1896"/>
              </a:lnSpc>
              <a:buClr>
                <a:srgbClr val="6d6d87"/>
              </a:buClr>
              <a:buFont typeface="Arial"/>
              <a:buChar char="•"/>
            </a:pPr>
            <a:r>
              <a:rPr b="0" lang="en-US" sz="1350" spc="26" strike="noStrike">
                <a:solidFill>
                  <a:srgbClr val="6d6d87"/>
                </a:solidFill>
                <a:latin typeface="Inter"/>
                <a:ea typeface="Inter"/>
              </a:rPr>
              <a:t>Projets innovants</a:t>
            </a:r>
            <a:endParaRPr b="0" lang="fr-FR" sz="1350" spc="-1" strike="noStrike">
              <a:latin typeface="Arial"/>
            </a:endParaRPr>
          </a:p>
          <a:p>
            <a:pPr lvl="1" marL="292680" indent="-146160">
              <a:lnSpc>
                <a:spcPts val="1896"/>
              </a:lnSpc>
              <a:buClr>
                <a:srgbClr val="6d6d87"/>
              </a:buClr>
              <a:buFont typeface="Arial"/>
              <a:buChar char="•"/>
            </a:pPr>
            <a:r>
              <a:rPr b="0" lang="en-US" sz="1350" spc="26" strike="noStrike">
                <a:solidFill>
                  <a:srgbClr val="6d6d87"/>
                </a:solidFill>
                <a:latin typeface="Inter"/>
                <a:ea typeface="Inter"/>
              </a:rPr>
              <a:t>Convivialité</a:t>
            </a:r>
            <a:endParaRPr b="0" lang="fr-FR" sz="1350" spc="-1" strike="noStrike">
              <a:latin typeface="Arial"/>
            </a:endParaRPr>
          </a:p>
        </p:txBody>
      </p:sp>
      <p:sp>
        <p:nvSpPr>
          <p:cNvPr id="91" name="TextBox 38"/>
          <p:cNvSpPr/>
          <p:nvPr/>
        </p:nvSpPr>
        <p:spPr>
          <a:xfrm>
            <a:off x="5065920" y="8729280"/>
            <a:ext cx="1965240" cy="687600"/>
          </a:xfrm>
          <a:prstGeom prst="rect">
            <a:avLst/>
          </a:prstGeom>
          <a:noFill/>
          <a:ln w="0">
            <a:noFill/>
          </a:ln>
        </p:spPr>
        <p:style>
          <a:lnRef idx="0"/>
          <a:fillRef idx="0"/>
          <a:effectRef idx="0"/>
          <a:fontRef idx="minor"/>
        </p:style>
        <p:txBody>
          <a:bodyPr lIns="0" rIns="0" tIns="0" bIns="0" anchor="t">
            <a:spAutoFit/>
          </a:bodyPr>
          <a:p>
            <a:pPr algn="r">
              <a:lnSpc>
                <a:spcPts val="1806"/>
              </a:lnSpc>
              <a:buNone/>
            </a:pPr>
            <a:r>
              <a:rPr b="0" i="1" lang="en-US" sz="1290" spc="24" strike="noStrike">
                <a:solidFill>
                  <a:srgbClr val="6d6d87"/>
                </a:solidFill>
                <a:latin typeface="Inter Italics"/>
                <a:ea typeface="Inter Italics"/>
              </a:rPr>
              <a:t>Montant reversé par licence = X€</a:t>
            </a:r>
            <a:endParaRPr b="0" lang="fr-FR" sz="1290" spc="-1" strike="noStrike">
              <a:latin typeface="Arial"/>
            </a:endParaRPr>
          </a:p>
          <a:p>
            <a:pPr algn="r">
              <a:lnSpc>
                <a:spcPts val="1806"/>
              </a:lnSpc>
              <a:buNone/>
            </a:pPr>
            <a:endParaRPr b="0" lang="fr-FR" sz="1800" spc="-1" strike="noStrike">
              <a:latin typeface="Arial"/>
            </a:endParaRPr>
          </a:p>
        </p:txBody>
      </p:sp>
      <p:sp>
        <p:nvSpPr>
          <p:cNvPr id="92" name="TextBox 39"/>
          <p:cNvSpPr/>
          <p:nvPr/>
        </p:nvSpPr>
        <p:spPr>
          <a:xfrm>
            <a:off x="4638960" y="9982440"/>
            <a:ext cx="2392200" cy="228960"/>
          </a:xfrm>
          <a:prstGeom prst="rect">
            <a:avLst/>
          </a:prstGeom>
          <a:noFill/>
          <a:ln w="0">
            <a:noFill/>
          </a:ln>
        </p:spPr>
        <p:style>
          <a:lnRef idx="0"/>
          <a:fillRef idx="0"/>
          <a:effectRef idx="0"/>
          <a:fontRef idx="minor"/>
        </p:style>
        <p:txBody>
          <a:bodyPr lIns="0" rIns="0" tIns="0" bIns="0" anchor="t">
            <a:spAutoFit/>
          </a:bodyPr>
          <a:p>
            <a:pPr algn="r">
              <a:lnSpc>
                <a:spcPts val="1806"/>
              </a:lnSpc>
              <a:buNone/>
            </a:pPr>
            <a:r>
              <a:rPr b="1" i="1" lang="en-US" sz="1290" spc="24" strike="noStrike">
                <a:solidFill>
                  <a:srgbClr val="6d6d87"/>
                </a:solidFill>
                <a:latin typeface="Inter Bold Italics"/>
                <a:ea typeface="Inter Bold Italics"/>
              </a:rPr>
              <a:t>Page 7-10</a:t>
            </a:r>
            <a:endParaRPr b="0" lang="fr-FR" sz="1290" spc="-1" strike="noStrike">
              <a:latin typeface="Arial"/>
            </a:endParaRPr>
          </a:p>
        </p:txBody>
      </p:sp>
      <p:sp>
        <p:nvSpPr>
          <p:cNvPr id="93" name="TextBox 40"/>
          <p:cNvSpPr/>
          <p:nvPr/>
        </p:nvSpPr>
        <p:spPr>
          <a:xfrm>
            <a:off x="1262160" y="8243640"/>
            <a:ext cx="5118120" cy="467640"/>
          </a:xfrm>
          <a:prstGeom prst="rect">
            <a:avLst/>
          </a:prstGeom>
          <a:noFill/>
          <a:ln w="0">
            <a:noFill/>
          </a:ln>
        </p:spPr>
        <p:style>
          <a:lnRef idx="0"/>
          <a:fillRef idx="0"/>
          <a:effectRef idx="0"/>
          <a:fontRef idx="minor"/>
        </p:style>
        <p:txBody>
          <a:bodyPr lIns="0" rIns="0" tIns="0" bIns="0" anchor="t">
            <a:spAutoFit/>
          </a:bodyPr>
          <a:p>
            <a:pPr algn="ctr">
              <a:lnSpc>
                <a:spcPts val="3685"/>
              </a:lnSpc>
              <a:buNone/>
            </a:pPr>
            <a:r>
              <a:rPr b="1" lang="en-US" sz="2630" spc="58" strike="noStrike">
                <a:solidFill>
                  <a:srgbClr val="6d6d87"/>
                </a:solidFill>
                <a:latin typeface="Inter Bold"/>
                <a:ea typeface="Inter Bold"/>
              </a:rPr>
              <a:t>Badminton Club de Meylan</a:t>
            </a:r>
            <a:endParaRPr b="0" lang="fr-FR" sz="2630" spc="-1" strike="noStrike">
              <a:latin typeface="Arial"/>
            </a:endParaRPr>
          </a:p>
        </p:txBody>
      </p:sp>
      <p:pic>
        <p:nvPicPr>
          <p:cNvPr id="94" name="Image 93" descr=""/>
          <p:cNvPicPr/>
          <p:nvPr/>
        </p:nvPicPr>
        <p:blipFill>
          <a:blip r:embed="rId8"/>
          <a:stretch/>
        </p:blipFill>
        <p:spPr>
          <a:xfrm>
            <a:off x="554040" y="6480000"/>
            <a:ext cx="1425240" cy="14252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95" name="Group 2"/>
          <p:cNvGrpSpPr/>
          <p:nvPr/>
        </p:nvGrpSpPr>
        <p:grpSpPr>
          <a:xfrm>
            <a:off x="437040" y="8685000"/>
            <a:ext cx="6669720" cy="1412280"/>
            <a:chOff x="437040" y="8685000"/>
            <a:chExt cx="6669720" cy="1412280"/>
          </a:xfrm>
        </p:grpSpPr>
        <p:sp>
          <p:nvSpPr>
            <p:cNvPr id="96" name="Freeform 3"/>
            <p:cNvSpPr/>
            <p:nvPr/>
          </p:nvSpPr>
          <p:spPr>
            <a:xfrm>
              <a:off x="437040" y="8685000"/>
              <a:ext cx="6669720" cy="1412280"/>
            </a:xfrm>
            <a:custGeom>
              <a:avLst/>
              <a:gdLst/>
              <a:ahLst/>
              <a:rect l="l" t="t" r="r" b="b"/>
              <a:pathLst>
                <a:path w="37196694" h="7881568">
                  <a:moveTo>
                    <a:pt x="0" y="0"/>
                  </a:moveTo>
                  <a:lnTo>
                    <a:pt x="0" y="7881568"/>
                  </a:lnTo>
                  <a:lnTo>
                    <a:pt x="37196694" y="7881568"/>
                  </a:lnTo>
                  <a:lnTo>
                    <a:pt x="37196694" y="0"/>
                  </a:lnTo>
                  <a:lnTo>
                    <a:pt x="0" y="0"/>
                  </a:lnTo>
                  <a:close/>
                  <a:moveTo>
                    <a:pt x="37135733" y="7820607"/>
                  </a:moveTo>
                  <a:lnTo>
                    <a:pt x="59690" y="7820607"/>
                  </a:lnTo>
                  <a:lnTo>
                    <a:pt x="59690" y="59690"/>
                  </a:lnTo>
                  <a:lnTo>
                    <a:pt x="37135733" y="59690"/>
                  </a:lnTo>
                  <a:lnTo>
                    <a:pt x="37135733" y="7820607"/>
                  </a:lnTo>
                  <a:close/>
                </a:path>
              </a:pathLst>
            </a:custGeom>
            <a:solidFill>
              <a:srgbClr val="262674"/>
            </a:solidFill>
            <a:ln w="0">
              <a:noFill/>
            </a:ln>
          </p:spPr>
          <p:style>
            <a:lnRef idx="0"/>
            <a:fillRef idx="0"/>
            <a:effectRef idx="0"/>
            <a:fontRef idx="minor"/>
          </p:style>
        </p:sp>
      </p:grpSp>
      <p:sp>
        <p:nvSpPr>
          <p:cNvPr id="97" name="Freeform 4"/>
          <p:cNvSpPr/>
          <p:nvPr/>
        </p:nvSpPr>
        <p:spPr>
          <a:xfrm>
            <a:off x="308520" y="284760"/>
            <a:ext cx="6948360" cy="10225080"/>
          </a:xfrm>
          <a:custGeom>
            <a:avLst/>
            <a:gdLst/>
            <a:ahLst/>
            <a:rect l="l" t="t" r="r" b="b"/>
            <a:pathLst>
              <a:path w="6949327" h="10226246">
                <a:moveTo>
                  <a:pt x="0" y="0"/>
                </a:moveTo>
                <a:lnTo>
                  <a:pt x="6949327" y="0"/>
                </a:lnTo>
                <a:lnTo>
                  <a:pt x="6949327" y="10226246"/>
                </a:lnTo>
                <a:lnTo>
                  <a:pt x="0" y="10226246"/>
                </a:lnTo>
                <a:lnTo>
                  <a:pt x="0" y="0"/>
                </a:lnTo>
                <a:close/>
              </a:path>
            </a:pathLst>
          </a:custGeom>
          <a:blipFill rotWithShape="0">
            <a:blip r:embed="rId1">
              <a:alphaModFix amt="2000"/>
            </a:blip>
            <a:srcRect/>
            <a:stretch/>
          </a:blipFill>
          <a:ln w="0">
            <a:noFill/>
          </a:ln>
        </p:spPr>
        <p:style>
          <a:lnRef idx="0"/>
          <a:fillRef idx="0"/>
          <a:effectRef idx="0"/>
          <a:fontRef idx="minor"/>
        </p:style>
      </p:sp>
      <p:grpSp>
        <p:nvGrpSpPr>
          <p:cNvPr id="98" name="Group 5"/>
          <p:cNvGrpSpPr/>
          <p:nvPr/>
        </p:nvGrpSpPr>
        <p:grpSpPr>
          <a:xfrm>
            <a:off x="0" y="-79560"/>
            <a:ext cx="7558920" cy="10770480"/>
            <a:chOff x="0" y="-79560"/>
            <a:chExt cx="7558920" cy="10770480"/>
          </a:xfrm>
        </p:grpSpPr>
        <p:sp>
          <p:nvSpPr>
            <p:cNvPr id="99" name="Freeform 6"/>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noFill/>
            <a:ln cap="sq" w="285750">
              <a:solidFill>
                <a:srgbClr val="e3e3ed"/>
              </a:solidFill>
              <a:miter/>
            </a:ln>
          </p:spPr>
          <p:style>
            <a:lnRef idx="0"/>
            <a:fillRef idx="0"/>
            <a:effectRef idx="0"/>
            <a:fontRef idx="minor"/>
          </p:style>
        </p:sp>
        <p:sp>
          <p:nvSpPr>
            <p:cNvPr id="100" name="TextBox 7"/>
            <p:cNvSpPr/>
            <p:nvPr/>
          </p:nvSpPr>
          <p:spPr>
            <a:xfrm>
              <a:off x="0" y="-79560"/>
              <a:ext cx="7558920" cy="10770480"/>
            </a:xfrm>
            <a:prstGeom prst="rect">
              <a:avLst/>
            </a:prstGeom>
            <a:noFill/>
            <a:ln w="0">
              <a:noFill/>
            </a:ln>
          </p:spPr>
          <p:style>
            <a:lnRef idx="0"/>
            <a:fillRef idx="0"/>
            <a:effectRef idx="0"/>
            <a:fontRef idx="minor"/>
          </p:style>
        </p:sp>
      </p:grpSp>
      <p:grpSp>
        <p:nvGrpSpPr>
          <p:cNvPr id="101" name="Group 8"/>
          <p:cNvGrpSpPr/>
          <p:nvPr/>
        </p:nvGrpSpPr>
        <p:grpSpPr>
          <a:xfrm>
            <a:off x="1320840" y="9678240"/>
            <a:ext cx="4917240" cy="1012680"/>
            <a:chOff x="1320840" y="9678240"/>
            <a:chExt cx="4917240" cy="1012680"/>
          </a:xfrm>
        </p:grpSpPr>
        <p:sp>
          <p:nvSpPr>
            <p:cNvPr id="102" name="AutoShape 9"/>
            <p:cNvSpPr/>
            <p:nvPr/>
          </p:nvSpPr>
          <p:spPr>
            <a:xfrm>
              <a:off x="1320840" y="9678240"/>
              <a:ext cx="4917240" cy="1012680"/>
            </a:xfrm>
            <a:prstGeom prst="rect">
              <a:avLst/>
            </a:prstGeom>
            <a:solidFill>
              <a:srgbClr val="e2011b"/>
            </a:solidFill>
            <a:ln w="0">
              <a:noFill/>
            </a:ln>
          </p:spPr>
          <p:style>
            <a:lnRef idx="0"/>
            <a:fillRef idx="0"/>
            <a:effectRef idx="0"/>
            <a:fontRef idx="minor"/>
          </p:style>
        </p:sp>
      </p:grpSp>
      <p:sp>
        <p:nvSpPr>
          <p:cNvPr id="103" name="Freeform 10"/>
          <p:cNvSpPr/>
          <p:nvPr/>
        </p:nvSpPr>
        <p:spPr>
          <a:xfrm flipH="1">
            <a:off x="-36720" y="1037160"/>
            <a:ext cx="524160" cy="347400"/>
          </a:xfrm>
          <a:custGeom>
            <a:avLst/>
            <a:gdLst/>
            <a:ahLst/>
            <a:rect l="l" t="t" r="r" b="b"/>
            <a:pathLst>
              <a:path w="525086" h="348466">
                <a:moveTo>
                  <a:pt x="525086" y="0"/>
                </a:moveTo>
                <a:lnTo>
                  <a:pt x="0" y="0"/>
                </a:lnTo>
                <a:lnTo>
                  <a:pt x="0" y="348466"/>
                </a:lnTo>
                <a:lnTo>
                  <a:pt x="525086" y="348466"/>
                </a:lnTo>
                <a:lnTo>
                  <a:pt x="525086" y="0"/>
                </a:lnTo>
                <a:close/>
              </a:path>
            </a:pathLst>
          </a:custGeom>
          <a:blipFill rotWithShape="0">
            <a:blip r:embed="rId2"/>
            <a:srcRect/>
            <a:stretch/>
          </a:blipFill>
          <a:ln w="0">
            <a:noFill/>
          </a:ln>
        </p:spPr>
        <p:style>
          <a:lnRef idx="0"/>
          <a:fillRef idx="0"/>
          <a:effectRef idx="0"/>
          <a:fontRef idx="minor"/>
        </p:style>
      </p:sp>
      <p:sp>
        <p:nvSpPr>
          <p:cNvPr id="104" name="TextBox 11"/>
          <p:cNvSpPr/>
          <p:nvPr/>
        </p:nvSpPr>
        <p:spPr>
          <a:xfrm>
            <a:off x="489240" y="1182600"/>
            <a:ext cx="6581520" cy="1581480"/>
          </a:xfrm>
          <a:prstGeom prst="rect">
            <a:avLst/>
          </a:prstGeom>
          <a:noFill/>
          <a:ln w="0">
            <a:noFill/>
          </a:ln>
        </p:spPr>
        <p:style>
          <a:lnRef idx="0"/>
          <a:fillRef idx="0"/>
          <a:effectRef idx="0"/>
          <a:fontRef idx="minor"/>
        </p:style>
        <p:txBody>
          <a:bodyPr lIns="0" rIns="0" tIns="0" bIns="0" anchor="t">
            <a:spAutoFit/>
          </a:bodyPr>
          <a:p>
            <a:pPr algn="ctr">
              <a:lnSpc>
                <a:spcPts val="1539"/>
              </a:lnSpc>
              <a:buNone/>
            </a:pPr>
            <a:r>
              <a:rPr b="0" lang="en-US" sz="1100" spc="21" strike="noStrike">
                <a:solidFill>
                  <a:srgbClr val="262674"/>
                </a:solidFill>
                <a:latin typeface="Inter"/>
                <a:ea typeface="Inter"/>
              </a:rPr>
              <a:t>Bienvenue dans la famille fédérale ! Nous sommes heureux de vous accueillir dans ce réseau de 2000 associations dont le but est de vous permettre de vous épanouir à travers une vie associative riche et une pratique adaptée de notre sport. Que vous soyez dans une optique de compétition, de détente, de défoulement, de rencontre, de santé, d'engagement, il y a un badminton qui vous ressemble. Entre performances sportive et sociale, la FFBaD soutient le développement des clubs de badminton dans tous les territoires. </a:t>
            </a:r>
            <a:endParaRPr b="0" lang="fr-FR" sz="1100" spc="-1" strike="noStrike">
              <a:latin typeface="Arial"/>
            </a:endParaRPr>
          </a:p>
          <a:p>
            <a:pPr algn="ctr">
              <a:lnSpc>
                <a:spcPts val="1681"/>
              </a:lnSpc>
              <a:buNone/>
            </a:pPr>
            <a:endParaRPr b="0" lang="fr-FR" sz="1800" spc="-1" strike="noStrike">
              <a:latin typeface="Arial"/>
            </a:endParaRPr>
          </a:p>
          <a:p>
            <a:pPr algn="ctr">
              <a:lnSpc>
                <a:spcPts val="1539"/>
              </a:lnSpc>
              <a:buNone/>
            </a:pPr>
            <a:r>
              <a:rPr b="0" lang="en-US" sz="1100" spc="21" strike="noStrike">
                <a:solidFill>
                  <a:srgbClr val="262674"/>
                </a:solidFill>
                <a:latin typeface="Inter"/>
                <a:ea typeface="Inter"/>
              </a:rPr>
              <a:t>                                                                      </a:t>
            </a:r>
            <a:r>
              <a:rPr b="0" lang="en-US" sz="1100" spc="21" strike="noStrike">
                <a:solidFill>
                  <a:srgbClr val="262674"/>
                </a:solidFill>
                <a:latin typeface="Inter"/>
                <a:ea typeface="Inter"/>
              </a:rPr>
              <a:t>- Franck LAURENT, président de la FFBaD</a:t>
            </a:r>
            <a:endParaRPr b="0" lang="fr-FR" sz="1100" spc="-1" strike="noStrike">
              <a:latin typeface="Arial"/>
            </a:endParaRPr>
          </a:p>
        </p:txBody>
      </p:sp>
      <p:sp>
        <p:nvSpPr>
          <p:cNvPr id="105" name="Freeform 12"/>
          <p:cNvSpPr/>
          <p:nvPr/>
        </p:nvSpPr>
        <p:spPr>
          <a:xfrm>
            <a:off x="7034760" y="2377800"/>
            <a:ext cx="524160" cy="347400"/>
          </a:xfrm>
          <a:custGeom>
            <a:avLst/>
            <a:gdLst/>
            <a:ahLst/>
            <a:rect l="l" t="t" r="r" b="b"/>
            <a:pathLst>
              <a:path w="525086" h="348466">
                <a:moveTo>
                  <a:pt x="0" y="0"/>
                </a:moveTo>
                <a:lnTo>
                  <a:pt x="525086" y="0"/>
                </a:lnTo>
                <a:lnTo>
                  <a:pt x="525086" y="348467"/>
                </a:lnTo>
                <a:lnTo>
                  <a:pt x="0" y="348467"/>
                </a:lnTo>
                <a:lnTo>
                  <a:pt x="0" y="0"/>
                </a:lnTo>
                <a:close/>
              </a:path>
            </a:pathLst>
          </a:custGeom>
          <a:blipFill rotWithShape="0">
            <a:blip r:embed="rId3"/>
            <a:srcRect/>
            <a:stretch/>
          </a:blipFill>
          <a:ln w="0">
            <a:noFill/>
          </a:ln>
        </p:spPr>
        <p:style>
          <a:lnRef idx="0"/>
          <a:fillRef idx="0"/>
          <a:effectRef idx="0"/>
          <a:fontRef idx="minor"/>
        </p:style>
      </p:sp>
      <p:grpSp>
        <p:nvGrpSpPr>
          <p:cNvPr id="106" name="Group 13"/>
          <p:cNvGrpSpPr/>
          <p:nvPr/>
        </p:nvGrpSpPr>
        <p:grpSpPr>
          <a:xfrm>
            <a:off x="437040" y="3132720"/>
            <a:ext cx="3249360" cy="2351160"/>
            <a:chOff x="437040" y="3132720"/>
            <a:chExt cx="3249360" cy="2351160"/>
          </a:xfrm>
        </p:grpSpPr>
        <p:sp>
          <p:nvSpPr>
            <p:cNvPr id="107" name="Freeform 14"/>
            <p:cNvSpPr/>
            <p:nvPr/>
          </p:nvSpPr>
          <p:spPr>
            <a:xfrm>
              <a:off x="437040" y="3132720"/>
              <a:ext cx="3249360" cy="2351160"/>
            </a:xfrm>
            <a:custGeom>
              <a:avLst/>
              <a:gdLst/>
              <a:ahLst/>
              <a:rect l="l" t="t" r="r" b="b"/>
              <a:pathLst>
                <a:path w="18125574" h="13115671">
                  <a:moveTo>
                    <a:pt x="0" y="0"/>
                  </a:moveTo>
                  <a:lnTo>
                    <a:pt x="0" y="13115671"/>
                  </a:lnTo>
                  <a:lnTo>
                    <a:pt x="18125574" y="13115671"/>
                  </a:lnTo>
                  <a:lnTo>
                    <a:pt x="18125574" y="0"/>
                  </a:lnTo>
                  <a:lnTo>
                    <a:pt x="0" y="0"/>
                  </a:lnTo>
                  <a:close/>
                  <a:moveTo>
                    <a:pt x="18064615" y="13054712"/>
                  </a:moveTo>
                  <a:lnTo>
                    <a:pt x="59690" y="13054712"/>
                  </a:lnTo>
                  <a:lnTo>
                    <a:pt x="59690" y="59690"/>
                  </a:lnTo>
                  <a:lnTo>
                    <a:pt x="18064615" y="59690"/>
                  </a:lnTo>
                  <a:lnTo>
                    <a:pt x="18064615" y="13054712"/>
                  </a:lnTo>
                  <a:close/>
                </a:path>
              </a:pathLst>
            </a:custGeom>
            <a:solidFill>
              <a:srgbClr val="262674"/>
            </a:solidFill>
            <a:ln w="0">
              <a:noFill/>
            </a:ln>
          </p:spPr>
          <p:style>
            <a:lnRef idx="0"/>
            <a:fillRef idx="0"/>
            <a:effectRef idx="0"/>
            <a:fontRef idx="minor"/>
          </p:style>
        </p:sp>
      </p:grpSp>
      <p:grpSp>
        <p:nvGrpSpPr>
          <p:cNvPr id="108" name="Group 15"/>
          <p:cNvGrpSpPr/>
          <p:nvPr/>
        </p:nvGrpSpPr>
        <p:grpSpPr>
          <a:xfrm>
            <a:off x="3866040" y="3132720"/>
            <a:ext cx="3249360" cy="3341160"/>
            <a:chOff x="3866040" y="3132720"/>
            <a:chExt cx="3249360" cy="3341160"/>
          </a:xfrm>
        </p:grpSpPr>
        <p:sp>
          <p:nvSpPr>
            <p:cNvPr id="109" name="Freeform 16"/>
            <p:cNvSpPr/>
            <p:nvPr/>
          </p:nvSpPr>
          <p:spPr>
            <a:xfrm>
              <a:off x="3866040" y="3132720"/>
              <a:ext cx="3249360" cy="3341160"/>
            </a:xfrm>
            <a:custGeom>
              <a:avLst/>
              <a:gdLst/>
              <a:ahLst/>
              <a:rect l="l" t="t" r="r" b="b"/>
              <a:pathLst>
                <a:path w="18125574" h="18637655">
                  <a:moveTo>
                    <a:pt x="0" y="0"/>
                  </a:moveTo>
                  <a:lnTo>
                    <a:pt x="0" y="18637655"/>
                  </a:lnTo>
                  <a:lnTo>
                    <a:pt x="18125574" y="18637655"/>
                  </a:lnTo>
                  <a:lnTo>
                    <a:pt x="18125574" y="0"/>
                  </a:lnTo>
                  <a:lnTo>
                    <a:pt x="0" y="0"/>
                  </a:lnTo>
                  <a:close/>
                  <a:moveTo>
                    <a:pt x="18064615" y="18576694"/>
                  </a:moveTo>
                  <a:lnTo>
                    <a:pt x="59690" y="18576694"/>
                  </a:lnTo>
                  <a:lnTo>
                    <a:pt x="59690" y="59690"/>
                  </a:lnTo>
                  <a:lnTo>
                    <a:pt x="18064615" y="59690"/>
                  </a:lnTo>
                  <a:lnTo>
                    <a:pt x="18064615" y="18576694"/>
                  </a:lnTo>
                  <a:close/>
                </a:path>
              </a:pathLst>
            </a:custGeom>
            <a:solidFill>
              <a:srgbClr val="262674"/>
            </a:solidFill>
            <a:ln w="0">
              <a:noFill/>
            </a:ln>
          </p:spPr>
          <p:style>
            <a:lnRef idx="0"/>
            <a:fillRef idx="0"/>
            <a:effectRef idx="0"/>
            <a:fontRef idx="minor"/>
          </p:style>
        </p:sp>
      </p:grpSp>
      <p:sp>
        <p:nvSpPr>
          <p:cNvPr id="110" name="Freeform 17"/>
          <p:cNvSpPr/>
          <p:nvPr/>
        </p:nvSpPr>
        <p:spPr>
          <a:xfrm>
            <a:off x="379080" y="425520"/>
            <a:ext cx="1882800" cy="587520"/>
          </a:xfrm>
          <a:custGeom>
            <a:avLst/>
            <a:gdLst/>
            <a:ahLst/>
            <a:rect l="l" t="t" r="r" b="b"/>
            <a:pathLst>
              <a:path w="1883876" h="588711">
                <a:moveTo>
                  <a:pt x="0" y="0"/>
                </a:moveTo>
                <a:lnTo>
                  <a:pt x="1883876" y="0"/>
                </a:lnTo>
                <a:lnTo>
                  <a:pt x="1883876" y="588712"/>
                </a:lnTo>
                <a:lnTo>
                  <a:pt x="0" y="588712"/>
                </a:lnTo>
                <a:lnTo>
                  <a:pt x="0" y="0"/>
                </a:lnTo>
                <a:close/>
              </a:path>
            </a:pathLst>
          </a:custGeom>
          <a:blipFill rotWithShape="0">
            <a:blip r:embed="rId4"/>
            <a:srcRect/>
            <a:stretch/>
          </a:blipFill>
          <a:ln w="0">
            <a:noFill/>
          </a:ln>
        </p:spPr>
        <p:style>
          <a:lnRef idx="0"/>
          <a:fillRef idx="0"/>
          <a:effectRef idx="0"/>
          <a:fontRef idx="minor"/>
        </p:style>
      </p:sp>
      <p:sp>
        <p:nvSpPr>
          <p:cNvPr id="111" name="Freeform 18"/>
          <p:cNvSpPr/>
          <p:nvPr/>
        </p:nvSpPr>
        <p:spPr>
          <a:xfrm>
            <a:off x="890640" y="2820240"/>
            <a:ext cx="2278080" cy="573480"/>
          </a:xfrm>
          <a:custGeom>
            <a:avLst/>
            <a:gdLst/>
            <a:ahLst/>
            <a:rect l="l" t="t" r="r" b="b"/>
            <a:pathLst>
              <a:path w="2279226" h="574639">
                <a:moveTo>
                  <a:pt x="0" y="0"/>
                </a:moveTo>
                <a:lnTo>
                  <a:pt x="2279226" y="0"/>
                </a:lnTo>
                <a:lnTo>
                  <a:pt x="2279226" y="574639"/>
                </a:lnTo>
                <a:lnTo>
                  <a:pt x="0" y="574639"/>
                </a:lnTo>
                <a:lnTo>
                  <a:pt x="0" y="0"/>
                </a:lnTo>
                <a:close/>
              </a:path>
            </a:pathLst>
          </a:custGeom>
          <a:blipFill rotWithShape="0">
            <a:blip r:embed="rId5"/>
            <a:srcRect/>
            <a:stretch/>
          </a:blipFill>
          <a:ln w="0">
            <a:noFill/>
          </a:ln>
        </p:spPr>
        <p:style>
          <a:lnRef idx="0"/>
          <a:fillRef idx="0"/>
          <a:effectRef idx="0"/>
          <a:fontRef idx="minor"/>
        </p:style>
      </p:sp>
      <p:sp>
        <p:nvSpPr>
          <p:cNvPr id="112" name="Freeform 19"/>
          <p:cNvSpPr/>
          <p:nvPr/>
        </p:nvSpPr>
        <p:spPr>
          <a:xfrm>
            <a:off x="4494240" y="2820240"/>
            <a:ext cx="1992600" cy="921600"/>
          </a:xfrm>
          <a:custGeom>
            <a:avLst/>
            <a:gdLst/>
            <a:ahLst/>
            <a:rect l="l" t="t" r="r" b="b"/>
            <a:pathLst>
              <a:path w="1993602" h="922761">
                <a:moveTo>
                  <a:pt x="0" y="0"/>
                </a:moveTo>
                <a:lnTo>
                  <a:pt x="1993602" y="0"/>
                </a:lnTo>
                <a:lnTo>
                  <a:pt x="1993602" y="922761"/>
                </a:lnTo>
                <a:lnTo>
                  <a:pt x="0" y="922761"/>
                </a:lnTo>
                <a:lnTo>
                  <a:pt x="0" y="0"/>
                </a:lnTo>
                <a:close/>
              </a:path>
            </a:pathLst>
          </a:custGeom>
          <a:blipFill rotWithShape="0">
            <a:blip r:embed="rId6"/>
            <a:srcRect/>
            <a:stretch/>
          </a:blipFill>
          <a:ln w="0">
            <a:noFill/>
          </a:ln>
        </p:spPr>
        <p:style>
          <a:lnRef idx="0"/>
          <a:fillRef idx="0"/>
          <a:effectRef idx="0"/>
          <a:fontRef idx="minor"/>
        </p:style>
      </p:sp>
      <p:sp>
        <p:nvSpPr>
          <p:cNvPr id="113" name="AutoShape 20"/>
          <p:cNvSpPr/>
          <p:nvPr/>
        </p:nvSpPr>
        <p:spPr>
          <a:xfrm>
            <a:off x="452160" y="7763760"/>
            <a:ext cx="6663960" cy="360"/>
          </a:xfrm>
          <a:prstGeom prst="line">
            <a:avLst/>
          </a:prstGeom>
          <a:ln w="19050">
            <a:solidFill>
              <a:srgbClr val="262674"/>
            </a:solidFill>
            <a:round/>
          </a:ln>
        </p:spPr>
        <p:style>
          <a:lnRef idx="0"/>
          <a:fillRef idx="0"/>
          <a:effectRef idx="0"/>
          <a:fontRef idx="minor"/>
        </p:style>
      </p:sp>
      <p:sp>
        <p:nvSpPr>
          <p:cNvPr id="114" name="AutoShape 21"/>
          <p:cNvSpPr/>
          <p:nvPr/>
        </p:nvSpPr>
        <p:spPr>
          <a:xfrm flipV="1">
            <a:off x="954720" y="7321680"/>
            <a:ext cx="360" cy="560520"/>
          </a:xfrm>
          <a:prstGeom prst="line">
            <a:avLst/>
          </a:prstGeom>
          <a:ln w="19050">
            <a:solidFill>
              <a:srgbClr val="262674"/>
            </a:solidFill>
            <a:round/>
          </a:ln>
        </p:spPr>
        <p:style>
          <a:lnRef idx="0"/>
          <a:fillRef idx="0"/>
          <a:effectRef idx="0"/>
          <a:fontRef idx="minor"/>
        </p:style>
      </p:sp>
      <p:sp>
        <p:nvSpPr>
          <p:cNvPr id="115" name="AutoShape 22"/>
          <p:cNvSpPr/>
          <p:nvPr/>
        </p:nvSpPr>
        <p:spPr>
          <a:xfrm flipV="1">
            <a:off x="2167560" y="7602120"/>
            <a:ext cx="360" cy="560160"/>
          </a:xfrm>
          <a:prstGeom prst="line">
            <a:avLst/>
          </a:prstGeom>
          <a:ln w="19050">
            <a:solidFill>
              <a:srgbClr val="262674"/>
            </a:solidFill>
            <a:round/>
          </a:ln>
        </p:spPr>
        <p:style>
          <a:lnRef idx="0"/>
          <a:fillRef idx="0"/>
          <a:effectRef idx="0"/>
          <a:fontRef idx="minor"/>
        </p:style>
      </p:sp>
      <p:sp>
        <p:nvSpPr>
          <p:cNvPr id="116" name="AutoShape 23"/>
          <p:cNvSpPr/>
          <p:nvPr/>
        </p:nvSpPr>
        <p:spPr>
          <a:xfrm flipV="1">
            <a:off x="3377520" y="7325640"/>
            <a:ext cx="360" cy="560520"/>
          </a:xfrm>
          <a:prstGeom prst="line">
            <a:avLst/>
          </a:prstGeom>
          <a:ln w="19050">
            <a:solidFill>
              <a:srgbClr val="262674"/>
            </a:solidFill>
            <a:round/>
          </a:ln>
        </p:spPr>
        <p:style>
          <a:lnRef idx="0"/>
          <a:fillRef idx="0"/>
          <a:effectRef idx="0"/>
          <a:fontRef idx="minor"/>
        </p:style>
      </p:sp>
      <p:sp>
        <p:nvSpPr>
          <p:cNvPr id="117" name="AutoShape 24"/>
          <p:cNvSpPr/>
          <p:nvPr/>
        </p:nvSpPr>
        <p:spPr>
          <a:xfrm flipV="1">
            <a:off x="4587120" y="7582680"/>
            <a:ext cx="360" cy="560520"/>
          </a:xfrm>
          <a:prstGeom prst="line">
            <a:avLst/>
          </a:prstGeom>
          <a:ln w="19050">
            <a:solidFill>
              <a:srgbClr val="262674"/>
            </a:solidFill>
            <a:round/>
          </a:ln>
        </p:spPr>
        <p:style>
          <a:lnRef idx="0"/>
          <a:fillRef idx="0"/>
          <a:effectRef idx="0"/>
          <a:fontRef idx="minor"/>
        </p:style>
      </p:sp>
      <p:sp>
        <p:nvSpPr>
          <p:cNvPr id="118" name="AutoShape 25"/>
          <p:cNvSpPr/>
          <p:nvPr/>
        </p:nvSpPr>
        <p:spPr>
          <a:xfrm flipV="1">
            <a:off x="5796720" y="7287480"/>
            <a:ext cx="360" cy="560520"/>
          </a:xfrm>
          <a:prstGeom prst="line">
            <a:avLst/>
          </a:prstGeom>
          <a:ln w="19050">
            <a:solidFill>
              <a:srgbClr val="262674"/>
            </a:solidFill>
            <a:round/>
          </a:ln>
        </p:spPr>
        <p:style>
          <a:lnRef idx="0"/>
          <a:fillRef idx="0"/>
          <a:effectRef idx="0"/>
          <a:fontRef idx="minor"/>
        </p:style>
      </p:sp>
      <p:sp>
        <p:nvSpPr>
          <p:cNvPr id="119" name="AutoShape 26"/>
          <p:cNvSpPr/>
          <p:nvPr/>
        </p:nvSpPr>
        <p:spPr>
          <a:xfrm flipV="1">
            <a:off x="7006320" y="7605720"/>
            <a:ext cx="360" cy="560520"/>
          </a:xfrm>
          <a:prstGeom prst="line">
            <a:avLst/>
          </a:prstGeom>
          <a:ln w="19050">
            <a:solidFill>
              <a:srgbClr val="262674"/>
            </a:solidFill>
            <a:round/>
          </a:ln>
        </p:spPr>
        <p:style>
          <a:lnRef idx="0"/>
          <a:fillRef idx="0"/>
          <a:effectRef idx="0"/>
          <a:fontRef idx="minor"/>
        </p:style>
      </p:sp>
      <p:sp>
        <p:nvSpPr>
          <p:cNvPr id="120" name="Freeform 27"/>
          <p:cNvSpPr/>
          <p:nvPr/>
        </p:nvSpPr>
        <p:spPr>
          <a:xfrm>
            <a:off x="1312920" y="8910720"/>
            <a:ext cx="475200" cy="475200"/>
          </a:xfrm>
          <a:custGeom>
            <a:avLst/>
            <a:gdLst/>
            <a:ahLst/>
            <a:rect l="l" t="t" r="r" b="b"/>
            <a:pathLst>
              <a:path w="476152" h="476152">
                <a:moveTo>
                  <a:pt x="0" y="0"/>
                </a:moveTo>
                <a:lnTo>
                  <a:pt x="476152" y="0"/>
                </a:lnTo>
                <a:lnTo>
                  <a:pt x="476152" y="476152"/>
                </a:lnTo>
                <a:lnTo>
                  <a:pt x="0" y="476152"/>
                </a:lnTo>
                <a:lnTo>
                  <a:pt x="0" y="0"/>
                </a:lnTo>
                <a:close/>
              </a:path>
            </a:pathLst>
          </a:custGeom>
          <a:blipFill rotWithShape="0">
            <a:blip r:embed="rId7"/>
            <a:srcRect/>
            <a:stretch/>
          </a:blipFill>
          <a:ln w="0">
            <a:noFill/>
          </a:ln>
        </p:spPr>
        <p:style>
          <a:lnRef idx="0"/>
          <a:fillRef idx="0"/>
          <a:effectRef idx="0"/>
          <a:fontRef idx="minor"/>
        </p:style>
      </p:sp>
      <p:sp>
        <p:nvSpPr>
          <p:cNvPr id="121" name="Freeform 28"/>
          <p:cNvSpPr/>
          <p:nvPr/>
        </p:nvSpPr>
        <p:spPr>
          <a:xfrm>
            <a:off x="2423520" y="8910720"/>
            <a:ext cx="475200" cy="475200"/>
          </a:xfrm>
          <a:custGeom>
            <a:avLst/>
            <a:gdLst/>
            <a:ahLst/>
            <a:rect l="l" t="t" r="r" b="b"/>
            <a:pathLst>
              <a:path w="476152" h="476152">
                <a:moveTo>
                  <a:pt x="0" y="0"/>
                </a:moveTo>
                <a:lnTo>
                  <a:pt x="476151" y="0"/>
                </a:lnTo>
                <a:lnTo>
                  <a:pt x="476151" y="476152"/>
                </a:lnTo>
                <a:lnTo>
                  <a:pt x="0" y="476152"/>
                </a:lnTo>
                <a:lnTo>
                  <a:pt x="0" y="0"/>
                </a:lnTo>
                <a:close/>
              </a:path>
            </a:pathLst>
          </a:custGeom>
          <a:blipFill rotWithShape="0">
            <a:blip r:embed="rId8"/>
            <a:srcRect/>
            <a:stretch/>
          </a:blipFill>
          <a:ln w="0">
            <a:noFill/>
          </a:ln>
        </p:spPr>
        <p:style>
          <a:lnRef idx="0"/>
          <a:fillRef idx="0"/>
          <a:effectRef idx="0"/>
          <a:fontRef idx="minor"/>
        </p:style>
      </p:sp>
      <p:sp>
        <p:nvSpPr>
          <p:cNvPr id="122" name="Freeform 29"/>
          <p:cNvSpPr/>
          <p:nvPr/>
        </p:nvSpPr>
        <p:spPr>
          <a:xfrm>
            <a:off x="3534120" y="8910720"/>
            <a:ext cx="490320" cy="490320"/>
          </a:xfrm>
          <a:custGeom>
            <a:avLst/>
            <a:gdLst/>
            <a:ahLst/>
            <a:rect l="l" t="t" r="r" b="b"/>
            <a:pathLst>
              <a:path w="491564" h="491564">
                <a:moveTo>
                  <a:pt x="0" y="0"/>
                </a:moveTo>
                <a:lnTo>
                  <a:pt x="491564" y="0"/>
                </a:lnTo>
                <a:lnTo>
                  <a:pt x="491564" y="491564"/>
                </a:lnTo>
                <a:lnTo>
                  <a:pt x="0" y="491564"/>
                </a:lnTo>
                <a:lnTo>
                  <a:pt x="0" y="0"/>
                </a:lnTo>
                <a:close/>
              </a:path>
            </a:pathLst>
          </a:custGeom>
          <a:blipFill rotWithShape="0">
            <a:blip r:embed="rId9"/>
            <a:srcRect/>
            <a:stretch/>
          </a:blipFill>
          <a:ln w="0">
            <a:noFill/>
          </a:ln>
        </p:spPr>
        <p:style>
          <a:lnRef idx="0"/>
          <a:fillRef idx="0"/>
          <a:effectRef idx="0"/>
          <a:fontRef idx="minor"/>
        </p:style>
      </p:sp>
      <p:sp>
        <p:nvSpPr>
          <p:cNvPr id="123" name="Freeform 30"/>
          <p:cNvSpPr/>
          <p:nvPr/>
        </p:nvSpPr>
        <p:spPr>
          <a:xfrm>
            <a:off x="4663800" y="8962200"/>
            <a:ext cx="503280" cy="372240"/>
          </a:xfrm>
          <a:custGeom>
            <a:avLst/>
            <a:gdLst/>
            <a:ahLst/>
            <a:rect l="l" t="t" r="r" b="b"/>
            <a:pathLst>
              <a:path w="504491" h="373324">
                <a:moveTo>
                  <a:pt x="0" y="0"/>
                </a:moveTo>
                <a:lnTo>
                  <a:pt x="504491" y="0"/>
                </a:lnTo>
                <a:lnTo>
                  <a:pt x="504491" y="373324"/>
                </a:lnTo>
                <a:lnTo>
                  <a:pt x="0" y="373324"/>
                </a:lnTo>
                <a:lnTo>
                  <a:pt x="0" y="0"/>
                </a:lnTo>
                <a:close/>
              </a:path>
            </a:pathLst>
          </a:custGeom>
          <a:blipFill rotWithShape="0">
            <a:blip r:embed="rId10"/>
            <a:srcRect/>
            <a:stretch/>
          </a:blipFill>
          <a:ln w="0">
            <a:noFill/>
          </a:ln>
        </p:spPr>
        <p:style>
          <a:lnRef idx="0"/>
          <a:fillRef idx="0"/>
          <a:effectRef idx="0"/>
          <a:fontRef idx="minor"/>
        </p:style>
      </p:sp>
      <p:sp>
        <p:nvSpPr>
          <p:cNvPr id="124" name="Freeform 31"/>
          <p:cNvSpPr/>
          <p:nvPr/>
        </p:nvSpPr>
        <p:spPr>
          <a:xfrm>
            <a:off x="5755680" y="8895240"/>
            <a:ext cx="490320" cy="490320"/>
          </a:xfrm>
          <a:custGeom>
            <a:avLst/>
            <a:gdLst/>
            <a:ahLst/>
            <a:rect l="l" t="t" r="r" b="b"/>
            <a:pathLst>
              <a:path w="491564" h="491564">
                <a:moveTo>
                  <a:pt x="0" y="0"/>
                </a:moveTo>
                <a:lnTo>
                  <a:pt x="491564" y="0"/>
                </a:lnTo>
                <a:lnTo>
                  <a:pt x="491564" y="491564"/>
                </a:lnTo>
                <a:lnTo>
                  <a:pt x="0" y="491564"/>
                </a:lnTo>
                <a:lnTo>
                  <a:pt x="0" y="0"/>
                </a:lnTo>
                <a:close/>
              </a:path>
            </a:pathLst>
          </a:custGeom>
          <a:blipFill rotWithShape="0">
            <a:blip r:embed="rId11"/>
            <a:srcRect/>
            <a:stretch/>
          </a:blipFill>
          <a:ln w="0">
            <a:noFill/>
          </a:ln>
        </p:spPr>
        <p:style>
          <a:lnRef idx="0"/>
          <a:fillRef idx="0"/>
          <a:effectRef idx="0"/>
          <a:fontRef idx="minor"/>
        </p:style>
      </p:sp>
      <p:sp>
        <p:nvSpPr>
          <p:cNvPr id="125" name="TextBox 32"/>
          <p:cNvSpPr/>
          <p:nvPr/>
        </p:nvSpPr>
        <p:spPr>
          <a:xfrm>
            <a:off x="1072080" y="9878400"/>
            <a:ext cx="5414760" cy="645480"/>
          </a:xfrm>
          <a:prstGeom prst="rect">
            <a:avLst/>
          </a:prstGeom>
          <a:noFill/>
          <a:ln w="0">
            <a:noFill/>
          </a:ln>
        </p:spPr>
        <p:style>
          <a:lnRef idx="0"/>
          <a:fillRef idx="0"/>
          <a:effectRef idx="0"/>
          <a:fontRef idx="minor"/>
        </p:style>
        <p:txBody>
          <a:bodyPr lIns="0" rIns="0" tIns="0" bIns="0" anchor="t">
            <a:spAutoFit/>
          </a:bodyPr>
          <a:p>
            <a:pPr algn="ctr">
              <a:lnSpc>
                <a:spcPts val="2543"/>
              </a:lnSpc>
              <a:buNone/>
            </a:pPr>
            <a:r>
              <a:rPr b="1" lang="en-US" sz="2270" spc="49" strike="noStrike">
                <a:solidFill>
                  <a:srgbClr val="ffffff"/>
                </a:solidFill>
                <a:latin typeface="Cardo Bold"/>
                <a:ea typeface="Cardo Bold"/>
              </a:rPr>
              <a:t>FÉDÉRATION FRANÇAISE </a:t>
            </a:r>
            <a:endParaRPr b="0" lang="fr-FR" sz="2270" spc="-1" strike="noStrike">
              <a:latin typeface="Arial"/>
            </a:endParaRPr>
          </a:p>
          <a:p>
            <a:pPr algn="ctr">
              <a:lnSpc>
                <a:spcPts val="2543"/>
              </a:lnSpc>
              <a:buNone/>
            </a:pPr>
            <a:r>
              <a:rPr b="1" lang="en-US" sz="2270" spc="49" strike="noStrike">
                <a:solidFill>
                  <a:srgbClr val="ffffff"/>
                </a:solidFill>
                <a:latin typeface="Cardo Bold"/>
                <a:ea typeface="Cardo Bold"/>
              </a:rPr>
              <a:t>DE BADMINTON</a:t>
            </a:r>
            <a:endParaRPr b="0" lang="fr-FR" sz="2270" spc="-1" strike="noStrike">
              <a:latin typeface="Arial"/>
            </a:endParaRPr>
          </a:p>
        </p:txBody>
      </p:sp>
      <p:sp>
        <p:nvSpPr>
          <p:cNvPr id="126" name="TextBox 33"/>
          <p:cNvSpPr/>
          <p:nvPr/>
        </p:nvSpPr>
        <p:spPr>
          <a:xfrm>
            <a:off x="3679560" y="68184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e2011b"/>
                </a:solidFill>
                <a:latin typeface="Cardo Bold"/>
                <a:ea typeface="Cardo Bold"/>
              </a:rPr>
              <a:t>Mot  d’accueil</a:t>
            </a:r>
            <a:endParaRPr b="0" lang="fr-FR" sz="2130" spc="-1" strike="noStrike">
              <a:latin typeface="Arial"/>
            </a:endParaRPr>
          </a:p>
        </p:txBody>
      </p:sp>
      <p:sp>
        <p:nvSpPr>
          <p:cNvPr id="127" name="TextBox 34"/>
          <p:cNvSpPr/>
          <p:nvPr/>
        </p:nvSpPr>
        <p:spPr>
          <a:xfrm>
            <a:off x="955080" y="2893320"/>
            <a:ext cx="2213640" cy="829080"/>
          </a:xfrm>
          <a:prstGeom prst="rect">
            <a:avLst/>
          </a:prstGeom>
          <a:noFill/>
          <a:ln w="0">
            <a:noFill/>
          </a:ln>
        </p:spPr>
        <p:style>
          <a:lnRef idx="0"/>
          <a:fillRef idx="0"/>
          <a:effectRef idx="0"/>
          <a:fontRef idx="minor"/>
        </p:style>
        <p:txBody>
          <a:bodyPr lIns="0" rIns="0" tIns="0" bIns="0" anchor="t">
            <a:spAutoFit/>
          </a:bodyPr>
          <a:p>
            <a:pPr algn="ctr">
              <a:lnSpc>
                <a:spcPts val="3266"/>
              </a:lnSpc>
              <a:buNone/>
            </a:pPr>
            <a:r>
              <a:rPr b="1" lang="en-US" sz="2330" spc="-160" strike="noStrike">
                <a:solidFill>
                  <a:srgbClr val="e2011b"/>
                </a:solidFill>
                <a:latin typeface="Cardo Bold"/>
                <a:ea typeface="Cardo Bold"/>
              </a:rPr>
              <a:t>Notre philosophie</a:t>
            </a:r>
            <a:endParaRPr b="0" lang="fr-FR" sz="2330" spc="-1" strike="noStrike">
              <a:latin typeface="Arial"/>
            </a:endParaRPr>
          </a:p>
        </p:txBody>
      </p:sp>
      <p:sp>
        <p:nvSpPr>
          <p:cNvPr id="128" name="TextBox 35"/>
          <p:cNvSpPr/>
          <p:nvPr/>
        </p:nvSpPr>
        <p:spPr>
          <a:xfrm>
            <a:off x="4375080" y="2919600"/>
            <a:ext cx="2213640" cy="414360"/>
          </a:xfrm>
          <a:prstGeom prst="rect">
            <a:avLst/>
          </a:prstGeom>
          <a:noFill/>
          <a:ln w="0">
            <a:noFill/>
          </a:ln>
        </p:spPr>
        <p:style>
          <a:lnRef idx="0"/>
          <a:fillRef idx="0"/>
          <a:effectRef idx="0"/>
          <a:fontRef idx="minor"/>
        </p:style>
        <p:txBody>
          <a:bodyPr lIns="0" rIns="0" tIns="0" bIns="0" anchor="t">
            <a:spAutoFit/>
          </a:bodyPr>
          <a:p>
            <a:pPr algn="ctr">
              <a:lnSpc>
                <a:spcPts val="3266"/>
              </a:lnSpc>
              <a:buNone/>
            </a:pPr>
            <a:r>
              <a:rPr b="1" lang="en-US" sz="2330" spc="-160" strike="noStrike">
                <a:solidFill>
                  <a:srgbClr val="e2011b"/>
                </a:solidFill>
                <a:latin typeface="Cardo Bold"/>
                <a:ea typeface="Cardo Bold"/>
              </a:rPr>
              <a:t>Chiffres clés</a:t>
            </a:r>
            <a:endParaRPr b="0" lang="fr-FR" sz="2330" spc="-1" strike="noStrike">
              <a:latin typeface="Arial"/>
            </a:endParaRPr>
          </a:p>
        </p:txBody>
      </p:sp>
      <p:sp>
        <p:nvSpPr>
          <p:cNvPr id="129" name="TextBox 36"/>
          <p:cNvSpPr/>
          <p:nvPr/>
        </p:nvSpPr>
        <p:spPr>
          <a:xfrm>
            <a:off x="571320" y="3464280"/>
            <a:ext cx="2984760" cy="1645560"/>
          </a:xfrm>
          <a:prstGeom prst="rect">
            <a:avLst/>
          </a:prstGeom>
          <a:noFill/>
          <a:ln w="0">
            <a:noFill/>
          </a:ln>
        </p:spPr>
        <p:style>
          <a:lnRef idx="0"/>
          <a:fillRef idx="0"/>
          <a:effectRef idx="0"/>
          <a:fontRef idx="minor"/>
        </p:style>
        <p:txBody>
          <a:bodyPr lIns="0" rIns="0" tIns="0" bIns="0" anchor="t">
            <a:spAutoFit/>
          </a:bodyPr>
          <a:p>
            <a:pPr lvl="1" marL="275040" indent="-137520">
              <a:lnSpc>
                <a:spcPts val="1440"/>
              </a:lnSpc>
              <a:buClr>
                <a:srgbClr val="262674"/>
              </a:buClr>
              <a:buFont typeface="Arial"/>
              <a:buChar char="•"/>
            </a:pPr>
            <a:r>
              <a:rPr b="0" lang="en-US" sz="1280" spc="24" strike="noStrike">
                <a:solidFill>
                  <a:srgbClr val="262674"/>
                </a:solidFill>
                <a:latin typeface="Inter"/>
                <a:ea typeface="Inter"/>
              </a:rPr>
              <a:t>PERFORMANCE SPORTIVE</a:t>
            </a:r>
            <a:endParaRPr b="0" lang="fr-FR" sz="1280" spc="-1" strike="noStrike">
              <a:latin typeface="Arial"/>
            </a:endParaRPr>
          </a:p>
          <a:p>
            <a:pPr>
              <a:lnSpc>
                <a:spcPts val="1440"/>
              </a:lnSpc>
              <a:buNone/>
            </a:pPr>
            <a:endParaRPr b="0" lang="fr-FR" sz="1800" spc="-1" strike="noStrike">
              <a:latin typeface="Arial"/>
            </a:endParaRPr>
          </a:p>
          <a:p>
            <a:pPr lvl="1" marL="275040" indent="-137520">
              <a:lnSpc>
                <a:spcPts val="1440"/>
              </a:lnSpc>
              <a:buClr>
                <a:srgbClr val="262674"/>
              </a:buClr>
              <a:buFont typeface="Arial"/>
              <a:buChar char="•"/>
            </a:pPr>
            <a:r>
              <a:rPr b="0" lang="en-US" sz="1280" spc="24" strike="noStrike">
                <a:solidFill>
                  <a:srgbClr val="262674"/>
                </a:solidFill>
                <a:latin typeface="Inter"/>
                <a:ea typeface="Inter"/>
              </a:rPr>
              <a:t>PERFORMANCE SOCIALE </a:t>
            </a:r>
            <a:endParaRPr b="0" lang="fr-FR" sz="1280" spc="-1" strike="noStrike">
              <a:latin typeface="Arial"/>
            </a:endParaRPr>
          </a:p>
          <a:p>
            <a:pPr>
              <a:lnSpc>
                <a:spcPts val="1440"/>
              </a:lnSpc>
              <a:buNone/>
            </a:pPr>
            <a:endParaRPr b="0" lang="fr-FR" sz="1800" spc="-1" strike="noStrike">
              <a:latin typeface="Arial"/>
            </a:endParaRPr>
          </a:p>
          <a:p>
            <a:pPr lvl="1" marL="275040" indent="-137520">
              <a:lnSpc>
                <a:spcPts val="1440"/>
              </a:lnSpc>
              <a:buClr>
                <a:srgbClr val="262674"/>
              </a:buClr>
              <a:buFont typeface="Arial"/>
              <a:buChar char="•"/>
            </a:pPr>
            <a:r>
              <a:rPr b="0" lang="en-US" sz="1280" spc="24" strike="noStrike">
                <a:solidFill>
                  <a:srgbClr val="262674"/>
                </a:solidFill>
                <a:latin typeface="Inter"/>
                <a:ea typeface="Inter"/>
              </a:rPr>
              <a:t>FORMATION &amp; STRUCTURATION </a:t>
            </a:r>
            <a:endParaRPr b="0" lang="fr-FR" sz="1280" spc="-1" strike="noStrike">
              <a:latin typeface="Arial"/>
            </a:endParaRPr>
          </a:p>
          <a:p>
            <a:pPr>
              <a:lnSpc>
                <a:spcPts val="1440"/>
              </a:lnSpc>
              <a:buNone/>
            </a:pPr>
            <a:endParaRPr b="0" lang="fr-FR" sz="1800" spc="-1" strike="noStrike">
              <a:latin typeface="Arial"/>
            </a:endParaRPr>
          </a:p>
          <a:p>
            <a:pPr lvl="1" marL="275040" indent="-137520">
              <a:lnSpc>
                <a:spcPts val="1440"/>
              </a:lnSpc>
              <a:buClr>
                <a:srgbClr val="262674"/>
              </a:buClr>
              <a:buFont typeface="Arial"/>
              <a:buChar char="•"/>
            </a:pPr>
            <a:r>
              <a:rPr b="0" lang="en-US" sz="1280" spc="24" strike="noStrike">
                <a:solidFill>
                  <a:srgbClr val="262674"/>
                </a:solidFill>
                <a:latin typeface="Inter"/>
                <a:ea typeface="Inter"/>
              </a:rPr>
              <a:t>COMMUNAUTÉ DU BADMINTON </a:t>
            </a:r>
            <a:endParaRPr b="0" lang="fr-FR" sz="1280" spc="-1" strike="noStrike">
              <a:latin typeface="Arial"/>
            </a:endParaRPr>
          </a:p>
          <a:p>
            <a:pPr>
              <a:lnSpc>
                <a:spcPts val="1440"/>
              </a:lnSpc>
              <a:buNone/>
            </a:pPr>
            <a:endParaRPr b="0" lang="fr-FR" sz="1800" spc="-1" strike="noStrike">
              <a:latin typeface="Arial"/>
            </a:endParaRPr>
          </a:p>
          <a:p>
            <a:pPr lvl="1" marL="275040" indent="-137520">
              <a:lnSpc>
                <a:spcPts val="1440"/>
              </a:lnSpc>
              <a:buClr>
                <a:srgbClr val="262674"/>
              </a:buClr>
              <a:buFont typeface="Arial"/>
              <a:buChar char="•"/>
            </a:pPr>
            <a:r>
              <a:rPr b="0" lang="en-US" sz="1280" spc="24" strike="noStrike">
                <a:solidFill>
                  <a:srgbClr val="262674"/>
                </a:solidFill>
                <a:latin typeface="Inter"/>
                <a:ea typeface="Inter"/>
              </a:rPr>
              <a:t>GOUVERNANCE  PARTAGÉE</a:t>
            </a:r>
            <a:endParaRPr b="0" lang="fr-FR" sz="1280" spc="-1" strike="noStrike">
              <a:latin typeface="Arial"/>
            </a:endParaRPr>
          </a:p>
        </p:txBody>
      </p:sp>
      <p:sp>
        <p:nvSpPr>
          <p:cNvPr id="130" name="TextBox 37"/>
          <p:cNvSpPr/>
          <p:nvPr/>
        </p:nvSpPr>
        <p:spPr>
          <a:xfrm>
            <a:off x="4549320" y="3482640"/>
            <a:ext cx="526680" cy="603720"/>
          </a:xfrm>
          <a:prstGeom prst="rect">
            <a:avLst/>
          </a:prstGeom>
          <a:noFill/>
          <a:ln w="0">
            <a:noFill/>
          </a:ln>
        </p:spPr>
        <p:style>
          <a:lnRef idx="0"/>
          <a:fillRef idx="0"/>
          <a:effectRef idx="0"/>
          <a:fontRef idx="minor"/>
        </p:style>
        <p:txBody>
          <a:bodyPr lIns="0" rIns="0" tIns="0" bIns="0" anchor="t">
            <a:spAutoFit/>
          </a:bodyPr>
          <a:p>
            <a:pPr algn="r">
              <a:lnSpc>
                <a:spcPts val="2378"/>
              </a:lnSpc>
              <a:buNone/>
            </a:pPr>
            <a:r>
              <a:rPr b="0" lang="en-US" sz="1700" spc="35" strike="noStrike">
                <a:solidFill>
                  <a:srgbClr val="262674"/>
                </a:solidFill>
                <a:latin typeface="Anton"/>
                <a:ea typeface="Anton"/>
              </a:rPr>
              <a:t>2 000</a:t>
            </a:r>
            <a:endParaRPr b="0" lang="fr-FR" sz="1700" spc="-1" strike="noStrike">
              <a:latin typeface="Arial"/>
            </a:endParaRPr>
          </a:p>
        </p:txBody>
      </p:sp>
      <p:sp>
        <p:nvSpPr>
          <p:cNvPr id="131" name="TextBox 38"/>
          <p:cNvSpPr/>
          <p:nvPr/>
        </p:nvSpPr>
        <p:spPr>
          <a:xfrm>
            <a:off x="4246920" y="4097160"/>
            <a:ext cx="843840" cy="301680"/>
          </a:xfrm>
          <a:prstGeom prst="rect">
            <a:avLst/>
          </a:prstGeom>
          <a:noFill/>
          <a:ln w="0">
            <a:noFill/>
          </a:ln>
        </p:spPr>
        <p:style>
          <a:lnRef idx="0"/>
          <a:fillRef idx="0"/>
          <a:effectRef idx="0"/>
          <a:fontRef idx="minor"/>
        </p:style>
        <p:txBody>
          <a:bodyPr lIns="0" rIns="0" tIns="0" bIns="0" anchor="t">
            <a:spAutoFit/>
          </a:bodyPr>
          <a:p>
            <a:pPr algn="r">
              <a:lnSpc>
                <a:spcPts val="2378"/>
              </a:lnSpc>
              <a:buNone/>
            </a:pPr>
            <a:r>
              <a:rPr b="0" lang="en-US" sz="1700" spc="35" strike="noStrike">
                <a:solidFill>
                  <a:srgbClr val="262674"/>
                </a:solidFill>
                <a:latin typeface="Anton"/>
                <a:ea typeface="Anton"/>
              </a:rPr>
              <a:t>225 000</a:t>
            </a:r>
            <a:endParaRPr b="0" lang="fr-FR" sz="1700" spc="-1" strike="noStrike">
              <a:latin typeface="Arial"/>
            </a:endParaRPr>
          </a:p>
        </p:txBody>
      </p:sp>
      <p:sp>
        <p:nvSpPr>
          <p:cNvPr id="132" name="TextBox 39"/>
          <p:cNvSpPr/>
          <p:nvPr/>
        </p:nvSpPr>
        <p:spPr>
          <a:xfrm>
            <a:off x="4813200" y="4628160"/>
            <a:ext cx="262800" cy="301680"/>
          </a:xfrm>
          <a:prstGeom prst="rect">
            <a:avLst/>
          </a:prstGeom>
          <a:noFill/>
          <a:ln w="0">
            <a:noFill/>
          </a:ln>
        </p:spPr>
        <p:style>
          <a:lnRef idx="0"/>
          <a:fillRef idx="0"/>
          <a:effectRef idx="0"/>
          <a:fontRef idx="minor"/>
        </p:style>
        <p:txBody>
          <a:bodyPr lIns="0" rIns="0" tIns="0" bIns="0" anchor="t">
            <a:spAutoFit/>
          </a:bodyPr>
          <a:p>
            <a:pPr algn="r">
              <a:lnSpc>
                <a:spcPts val="2378"/>
              </a:lnSpc>
              <a:buNone/>
            </a:pPr>
            <a:r>
              <a:rPr b="0" lang="en-US" sz="1700" spc="35" strike="noStrike">
                <a:solidFill>
                  <a:srgbClr val="262674"/>
                </a:solidFill>
                <a:latin typeface="Anton"/>
                <a:ea typeface="Anton"/>
              </a:rPr>
              <a:t>55</a:t>
            </a:r>
            <a:endParaRPr b="0" lang="fr-FR" sz="1700" spc="-1" strike="noStrike">
              <a:latin typeface="Arial"/>
            </a:endParaRPr>
          </a:p>
        </p:txBody>
      </p:sp>
      <p:sp>
        <p:nvSpPr>
          <p:cNvPr id="133" name="TextBox 40"/>
          <p:cNvSpPr/>
          <p:nvPr/>
        </p:nvSpPr>
        <p:spPr>
          <a:xfrm>
            <a:off x="6312240" y="3482640"/>
            <a:ext cx="526680" cy="603720"/>
          </a:xfrm>
          <a:prstGeom prst="rect">
            <a:avLst/>
          </a:prstGeom>
          <a:noFill/>
          <a:ln w="0">
            <a:noFill/>
          </a:ln>
        </p:spPr>
        <p:style>
          <a:lnRef idx="0"/>
          <a:fillRef idx="0"/>
          <a:effectRef idx="0"/>
          <a:fontRef idx="minor"/>
        </p:style>
        <p:txBody>
          <a:bodyPr lIns="0" rIns="0" tIns="0" bIns="0" anchor="t">
            <a:spAutoFit/>
          </a:bodyPr>
          <a:p>
            <a:pPr algn="r">
              <a:lnSpc>
                <a:spcPts val="2378"/>
              </a:lnSpc>
              <a:buNone/>
            </a:pPr>
            <a:r>
              <a:rPr b="0" lang="en-US" sz="1700" spc="35" strike="noStrike">
                <a:solidFill>
                  <a:srgbClr val="262674"/>
                </a:solidFill>
                <a:latin typeface="Anton"/>
                <a:ea typeface="Anton"/>
              </a:rPr>
              <a:t>3 600</a:t>
            </a:r>
            <a:endParaRPr b="0" lang="fr-FR" sz="1700" spc="-1" strike="noStrike">
              <a:latin typeface="Arial"/>
            </a:endParaRPr>
          </a:p>
        </p:txBody>
      </p:sp>
      <p:sp>
        <p:nvSpPr>
          <p:cNvPr id="134" name="TextBox 41"/>
          <p:cNvSpPr/>
          <p:nvPr/>
        </p:nvSpPr>
        <p:spPr>
          <a:xfrm>
            <a:off x="6397560" y="4082760"/>
            <a:ext cx="526680" cy="603720"/>
          </a:xfrm>
          <a:prstGeom prst="rect">
            <a:avLst/>
          </a:prstGeom>
          <a:noFill/>
          <a:ln w="0">
            <a:noFill/>
          </a:ln>
        </p:spPr>
        <p:style>
          <a:lnRef idx="0"/>
          <a:fillRef idx="0"/>
          <a:effectRef idx="0"/>
          <a:fontRef idx="minor"/>
        </p:style>
        <p:txBody>
          <a:bodyPr lIns="0" rIns="0" tIns="0" bIns="0" anchor="t">
            <a:spAutoFit/>
          </a:bodyPr>
          <a:p>
            <a:pPr>
              <a:lnSpc>
                <a:spcPts val="2378"/>
              </a:lnSpc>
              <a:buNone/>
            </a:pPr>
            <a:r>
              <a:rPr b="0" lang="en-US" sz="1700" spc="35" strike="noStrike">
                <a:solidFill>
                  <a:srgbClr val="262674"/>
                </a:solidFill>
                <a:latin typeface="Anton"/>
                <a:ea typeface="Anton"/>
              </a:rPr>
              <a:t>1 000</a:t>
            </a:r>
            <a:endParaRPr b="0" lang="fr-FR" sz="1700" spc="-1" strike="noStrike">
              <a:latin typeface="Arial"/>
            </a:endParaRPr>
          </a:p>
        </p:txBody>
      </p:sp>
      <p:sp>
        <p:nvSpPr>
          <p:cNvPr id="135" name="TextBox 42"/>
          <p:cNvSpPr/>
          <p:nvPr/>
        </p:nvSpPr>
        <p:spPr>
          <a:xfrm>
            <a:off x="4147200" y="5137200"/>
            <a:ext cx="345960" cy="665640"/>
          </a:xfrm>
          <a:prstGeom prst="rect">
            <a:avLst/>
          </a:prstGeom>
          <a:noFill/>
          <a:ln w="0">
            <a:noFill/>
          </a:ln>
        </p:spPr>
        <p:style>
          <a:lnRef idx="0"/>
          <a:fillRef idx="0"/>
          <a:effectRef idx="0"/>
          <a:fontRef idx="minor"/>
        </p:style>
        <p:txBody>
          <a:bodyPr lIns="0" rIns="0" tIns="0" bIns="0" anchor="t">
            <a:spAutoFit/>
          </a:bodyPr>
          <a:p>
            <a:pPr>
              <a:lnSpc>
                <a:spcPts val="5244"/>
              </a:lnSpc>
              <a:buNone/>
            </a:pPr>
            <a:r>
              <a:rPr b="0" lang="en-US" sz="3740" spc="86" strike="noStrike">
                <a:solidFill>
                  <a:srgbClr val="262674"/>
                </a:solidFill>
                <a:latin typeface="Anton"/>
                <a:ea typeface="Anton"/>
              </a:rPr>
              <a:t>1</a:t>
            </a:r>
            <a:endParaRPr b="0" lang="fr-FR" sz="3740" spc="-1" strike="noStrike">
              <a:latin typeface="Arial"/>
            </a:endParaRPr>
          </a:p>
        </p:txBody>
      </p:sp>
      <p:sp>
        <p:nvSpPr>
          <p:cNvPr id="136" name="TextBox 43"/>
          <p:cNvSpPr/>
          <p:nvPr/>
        </p:nvSpPr>
        <p:spPr>
          <a:xfrm>
            <a:off x="3847680" y="3747600"/>
            <a:ext cx="1243080" cy="195120"/>
          </a:xfrm>
          <a:prstGeom prst="rect">
            <a:avLst/>
          </a:prstGeom>
          <a:noFill/>
          <a:ln w="0">
            <a:noFill/>
          </a:ln>
        </p:spPr>
        <p:style>
          <a:lnRef idx="0"/>
          <a:fillRef idx="0"/>
          <a:effectRef idx="0"/>
          <a:fontRef idx="minor"/>
        </p:style>
        <p:txBody>
          <a:bodyPr lIns="0" rIns="0" tIns="0" bIns="0" anchor="t">
            <a:spAutoFit/>
          </a:bodyPr>
          <a:p>
            <a:pPr algn="r">
              <a:lnSpc>
                <a:spcPts val="1539"/>
              </a:lnSpc>
              <a:buNone/>
            </a:pPr>
            <a:r>
              <a:rPr b="0" lang="en-US" sz="1100" spc="21" strike="noStrike">
                <a:solidFill>
                  <a:srgbClr val="262674"/>
                </a:solidFill>
                <a:latin typeface="Inter"/>
                <a:ea typeface="Inter"/>
              </a:rPr>
              <a:t>CLUBS AFFILIÉS</a:t>
            </a:r>
            <a:endParaRPr b="0" lang="fr-FR" sz="1100" spc="-1" strike="noStrike">
              <a:latin typeface="Arial"/>
            </a:endParaRPr>
          </a:p>
        </p:txBody>
      </p:sp>
      <p:sp>
        <p:nvSpPr>
          <p:cNvPr id="137" name="TextBox 44"/>
          <p:cNvSpPr/>
          <p:nvPr/>
        </p:nvSpPr>
        <p:spPr>
          <a:xfrm>
            <a:off x="3847680" y="4335120"/>
            <a:ext cx="1243080" cy="195120"/>
          </a:xfrm>
          <a:prstGeom prst="rect">
            <a:avLst/>
          </a:prstGeom>
          <a:noFill/>
          <a:ln w="0">
            <a:noFill/>
          </a:ln>
        </p:spPr>
        <p:style>
          <a:lnRef idx="0"/>
          <a:fillRef idx="0"/>
          <a:effectRef idx="0"/>
          <a:fontRef idx="minor"/>
        </p:style>
        <p:txBody>
          <a:bodyPr lIns="0" rIns="0" tIns="0" bIns="0" anchor="t">
            <a:spAutoFit/>
          </a:bodyPr>
          <a:p>
            <a:pPr algn="r">
              <a:lnSpc>
                <a:spcPts val="1539"/>
              </a:lnSpc>
              <a:buNone/>
            </a:pPr>
            <a:r>
              <a:rPr b="0" lang="en-US" sz="1100" spc="21" strike="noStrike">
                <a:solidFill>
                  <a:srgbClr val="262674"/>
                </a:solidFill>
                <a:latin typeface="Inter"/>
                <a:ea typeface="Inter"/>
              </a:rPr>
              <a:t>LICENCIÉS</a:t>
            </a:r>
            <a:endParaRPr b="0" lang="fr-FR" sz="1100" spc="-1" strike="noStrike">
              <a:latin typeface="Arial"/>
            </a:endParaRPr>
          </a:p>
        </p:txBody>
      </p:sp>
      <p:sp>
        <p:nvSpPr>
          <p:cNvPr id="138" name="TextBox 45"/>
          <p:cNvSpPr/>
          <p:nvPr/>
        </p:nvSpPr>
        <p:spPr>
          <a:xfrm>
            <a:off x="5625000" y="3772800"/>
            <a:ext cx="1243080" cy="281880"/>
          </a:xfrm>
          <a:prstGeom prst="rect">
            <a:avLst/>
          </a:prstGeom>
          <a:noFill/>
          <a:ln w="0">
            <a:noFill/>
          </a:ln>
        </p:spPr>
        <p:style>
          <a:lnRef idx="0"/>
          <a:fillRef idx="0"/>
          <a:effectRef idx="0"/>
          <a:fontRef idx="minor"/>
        </p:style>
        <p:txBody>
          <a:bodyPr lIns="0" rIns="0" tIns="0" bIns="0" anchor="t">
            <a:spAutoFit/>
          </a:bodyPr>
          <a:p>
            <a:pPr algn="r">
              <a:lnSpc>
                <a:spcPts val="1111"/>
              </a:lnSpc>
              <a:buNone/>
            </a:pPr>
            <a:r>
              <a:rPr b="0" lang="en-US" sz="1100" spc="21" strike="noStrike">
                <a:solidFill>
                  <a:srgbClr val="262674"/>
                </a:solidFill>
                <a:latin typeface="Inter"/>
                <a:ea typeface="Inter"/>
              </a:rPr>
              <a:t>TOURNOIS ANNUELS</a:t>
            </a:r>
            <a:endParaRPr b="0" lang="fr-FR" sz="1100" spc="-1" strike="noStrike">
              <a:latin typeface="Arial"/>
            </a:endParaRPr>
          </a:p>
        </p:txBody>
      </p:sp>
      <p:sp>
        <p:nvSpPr>
          <p:cNvPr id="139" name="TextBox 46"/>
          <p:cNvSpPr/>
          <p:nvPr/>
        </p:nvSpPr>
        <p:spPr>
          <a:xfrm>
            <a:off x="3832920" y="4908960"/>
            <a:ext cx="1243080" cy="195120"/>
          </a:xfrm>
          <a:prstGeom prst="rect">
            <a:avLst/>
          </a:prstGeom>
          <a:noFill/>
          <a:ln w="0">
            <a:noFill/>
          </a:ln>
        </p:spPr>
        <p:style>
          <a:lnRef idx="0"/>
          <a:fillRef idx="0"/>
          <a:effectRef idx="0"/>
          <a:fontRef idx="minor"/>
        </p:style>
        <p:txBody>
          <a:bodyPr lIns="0" rIns="0" tIns="0" bIns="0" anchor="t">
            <a:spAutoFit/>
          </a:bodyPr>
          <a:p>
            <a:pPr algn="r">
              <a:lnSpc>
                <a:spcPts val="1539"/>
              </a:lnSpc>
              <a:buNone/>
            </a:pPr>
            <a:r>
              <a:rPr b="0" lang="en-US" sz="1100" spc="21" strike="noStrike">
                <a:solidFill>
                  <a:srgbClr val="262674"/>
                </a:solidFill>
                <a:latin typeface="Inter"/>
                <a:ea typeface="Inter"/>
              </a:rPr>
              <a:t>SALARIÉS</a:t>
            </a:r>
            <a:endParaRPr b="0" lang="fr-FR" sz="1100" spc="-1" strike="noStrike">
              <a:latin typeface="Arial"/>
            </a:endParaRPr>
          </a:p>
        </p:txBody>
      </p:sp>
      <p:sp>
        <p:nvSpPr>
          <p:cNvPr id="140" name="TextBox 47"/>
          <p:cNvSpPr/>
          <p:nvPr/>
        </p:nvSpPr>
        <p:spPr>
          <a:xfrm>
            <a:off x="5625000" y="4372920"/>
            <a:ext cx="1243080" cy="281880"/>
          </a:xfrm>
          <a:prstGeom prst="rect">
            <a:avLst/>
          </a:prstGeom>
          <a:noFill/>
          <a:ln w="0">
            <a:noFill/>
          </a:ln>
        </p:spPr>
        <p:style>
          <a:lnRef idx="0"/>
          <a:fillRef idx="0"/>
          <a:effectRef idx="0"/>
          <a:fontRef idx="minor"/>
        </p:style>
        <p:txBody>
          <a:bodyPr lIns="0" rIns="0" tIns="0" bIns="0" anchor="t">
            <a:spAutoFit/>
          </a:bodyPr>
          <a:p>
            <a:pPr algn="r">
              <a:lnSpc>
                <a:spcPts val="1111"/>
              </a:lnSpc>
              <a:buNone/>
            </a:pPr>
            <a:r>
              <a:rPr b="0" lang="en-US" sz="1100" spc="21" strike="noStrike">
                <a:solidFill>
                  <a:srgbClr val="262674"/>
                </a:solidFill>
                <a:latin typeface="Inter"/>
                <a:ea typeface="Inter"/>
              </a:rPr>
              <a:t>ÉCOLES DE BAD LABELLISÉES</a:t>
            </a:r>
            <a:endParaRPr b="0" lang="fr-FR" sz="1100" spc="-1" strike="noStrike">
              <a:latin typeface="Arial"/>
            </a:endParaRPr>
          </a:p>
        </p:txBody>
      </p:sp>
      <p:sp>
        <p:nvSpPr>
          <p:cNvPr id="141" name="TextBox 48"/>
          <p:cNvSpPr/>
          <p:nvPr/>
        </p:nvSpPr>
        <p:spPr>
          <a:xfrm>
            <a:off x="4422960" y="5281200"/>
            <a:ext cx="2273040" cy="423000"/>
          </a:xfrm>
          <a:prstGeom prst="rect">
            <a:avLst/>
          </a:prstGeom>
          <a:noFill/>
          <a:ln w="0">
            <a:noFill/>
          </a:ln>
        </p:spPr>
        <p:style>
          <a:lnRef idx="0"/>
          <a:fillRef idx="0"/>
          <a:effectRef idx="0"/>
          <a:fontRef idx="minor"/>
        </p:style>
        <p:txBody>
          <a:bodyPr lIns="0" rIns="0" tIns="0" bIns="0" anchor="t">
            <a:spAutoFit/>
          </a:bodyPr>
          <a:p>
            <a:pPr>
              <a:lnSpc>
                <a:spcPts val="1111"/>
              </a:lnSpc>
              <a:buNone/>
            </a:pPr>
            <a:r>
              <a:rPr b="0" lang="en-US" sz="1100" spc="21" strike="noStrike">
                <a:solidFill>
                  <a:srgbClr val="262674"/>
                </a:solidFill>
                <a:latin typeface="Inter"/>
                <a:ea typeface="Inter"/>
              </a:rPr>
              <a:t>SPORT MIXTE</a:t>
            </a:r>
            <a:endParaRPr b="0" lang="fr-FR" sz="1100" spc="-1" strike="noStrike">
              <a:latin typeface="Arial"/>
            </a:endParaRPr>
          </a:p>
          <a:p>
            <a:pPr>
              <a:lnSpc>
                <a:spcPts val="1111"/>
              </a:lnSpc>
              <a:buNone/>
            </a:pPr>
            <a:r>
              <a:rPr b="0" lang="en-US" sz="1100" spc="21" strike="noStrike">
                <a:solidFill>
                  <a:srgbClr val="262674"/>
                </a:solidFill>
                <a:latin typeface="Inter"/>
                <a:ea typeface="Inter"/>
              </a:rPr>
              <a:t>SPORT OLYMPIQUE</a:t>
            </a:r>
            <a:endParaRPr b="0" lang="fr-FR" sz="1100" spc="-1" strike="noStrike">
              <a:latin typeface="Arial"/>
            </a:endParaRPr>
          </a:p>
          <a:p>
            <a:pPr>
              <a:lnSpc>
                <a:spcPts val="1111"/>
              </a:lnSpc>
              <a:buNone/>
            </a:pPr>
            <a:r>
              <a:rPr b="0" lang="en-US" sz="1100" spc="21" strike="noStrike">
                <a:solidFill>
                  <a:srgbClr val="262674"/>
                </a:solidFill>
                <a:latin typeface="Inter"/>
                <a:ea typeface="Inter"/>
              </a:rPr>
              <a:t>CHAMPION PARALYMPIQUE</a:t>
            </a:r>
            <a:endParaRPr b="0" lang="fr-FR" sz="1100" spc="-1" strike="noStrike">
              <a:latin typeface="Arial"/>
            </a:endParaRPr>
          </a:p>
        </p:txBody>
      </p:sp>
      <p:sp>
        <p:nvSpPr>
          <p:cNvPr id="142" name="TextBox 49"/>
          <p:cNvSpPr/>
          <p:nvPr/>
        </p:nvSpPr>
        <p:spPr>
          <a:xfrm>
            <a:off x="3972240" y="5946840"/>
            <a:ext cx="3098520" cy="564120"/>
          </a:xfrm>
          <a:prstGeom prst="rect">
            <a:avLst/>
          </a:prstGeom>
          <a:noFill/>
          <a:ln w="0">
            <a:noFill/>
          </a:ln>
        </p:spPr>
        <p:style>
          <a:lnRef idx="0"/>
          <a:fillRef idx="0"/>
          <a:effectRef idx="0"/>
          <a:fontRef idx="minor"/>
        </p:style>
        <p:txBody>
          <a:bodyPr lIns="0" rIns="0" tIns="0" bIns="0" anchor="t">
            <a:spAutoFit/>
          </a:bodyPr>
          <a:p>
            <a:pPr>
              <a:lnSpc>
                <a:spcPts val="1111"/>
              </a:lnSpc>
              <a:buNone/>
            </a:pPr>
            <a:r>
              <a:rPr b="0" lang="en-US" sz="1100" spc="21" strike="noStrike">
                <a:solidFill>
                  <a:srgbClr val="262674"/>
                </a:solidFill>
                <a:latin typeface="Inter"/>
                <a:ea typeface="Inter"/>
              </a:rPr>
              <a:t>DES </a:t>
            </a:r>
            <a:r>
              <a:rPr b="1" lang="en-US" sz="1100" spc="21" strike="noStrike">
                <a:solidFill>
                  <a:srgbClr val="262674"/>
                </a:solidFill>
                <a:latin typeface="Inter Bold"/>
                <a:ea typeface="Inter Bold"/>
              </a:rPr>
              <a:t>DIZAINES </a:t>
            </a:r>
            <a:r>
              <a:rPr b="0" lang="en-US" sz="1100" spc="21" strike="noStrike">
                <a:solidFill>
                  <a:srgbClr val="262674"/>
                </a:solidFill>
                <a:latin typeface="Inter"/>
                <a:ea typeface="Inter"/>
              </a:rPr>
              <a:t>DE FORMATS DE PARTIQUES</a:t>
            </a:r>
            <a:endParaRPr b="0" lang="fr-FR" sz="1100" spc="-1" strike="noStrike">
              <a:latin typeface="Arial"/>
            </a:endParaRPr>
          </a:p>
          <a:p>
            <a:pPr>
              <a:lnSpc>
                <a:spcPts val="1111"/>
              </a:lnSpc>
              <a:buNone/>
            </a:pPr>
            <a:endParaRPr b="0" lang="fr-FR" sz="1800" spc="-1" strike="noStrike">
              <a:latin typeface="Arial"/>
            </a:endParaRPr>
          </a:p>
          <a:p>
            <a:pPr>
              <a:lnSpc>
                <a:spcPts val="1111"/>
              </a:lnSpc>
              <a:buNone/>
            </a:pPr>
            <a:r>
              <a:rPr b="1" lang="en-US" sz="1100" spc="21" strike="noStrike">
                <a:solidFill>
                  <a:srgbClr val="262674"/>
                </a:solidFill>
                <a:latin typeface="Inter Bold"/>
                <a:ea typeface="Inter Bold"/>
              </a:rPr>
              <a:t>AUTANT </a:t>
            </a:r>
            <a:r>
              <a:rPr b="0" lang="en-US" sz="1100" spc="21" strike="noStrike">
                <a:solidFill>
                  <a:srgbClr val="262674"/>
                </a:solidFill>
                <a:latin typeface="Inter"/>
                <a:ea typeface="Inter"/>
              </a:rPr>
              <a:t>DE RAISONS DE JOUER AU BAD !</a:t>
            </a:r>
            <a:endParaRPr b="0" lang="fr-FR" sz="1100" spc="-1" strike="noStrike">
              <a:latin typeface="Arial"/>
            </a:endParaRPr>
          </a:p>
        </p:txBody>
      </p:sp>
      <p:sp>
        <p:nvSpPr>
          <p:cNvPr id="143" name="TextBox 50"/>
          <p:cNvSpPr/>
          <p:nvPr/>
        </p:nvSpPr>
        <p:spPr>
          <a:xfrm>
            <a:off x="-3330000" y="6631920"/>
            <a:ext cx="5118120" cy="378720"/>
          </a:xfrm>
          <a:prstGeom prst="rect">
            <a:avLst/>
          </a:prstGeom>
          <a:noFill/>
          <a:ln w="0">
            <a:noFill/>
          </a:ln>
        </p:spPr>
        <p:style>
          <a:lnRef idx="0"/>
          <a:fillRef idx="0"/>
          <a:effectRef idx="0"/>
          <a:fontRef idx="minor"/>
        </p:style>
        <p:txBody>
          <a:bodyPr lIns="0" rIns="0" tIns="0" bIns="0" anchor="t">
            <a:spAutoFit/>
          </a:bodyPr>
          <a:p>
            <a:pPr algn="r">
              <a:lnSpc>
                <a:spcPts val="2985"/>
              </a:lnSpc>
              <a:buNone/>
            </a:pPr>
            <a:r>
              <a:rPr b="1" lang="en-US" sz="2130" spc="-145" strike="noStrike">
                <a:solidFill>
                  <a:srgbClr val="e2011b"/>
                </a:solidFill>
                <a:latin typeface="Cardo Bold"/>
                <a:ea typeface="Cardo Bold"/>
              </a:rPr>
              <a:t>Temps Forts</a:t>
            </a:r>
            <a:endParaRPr b="0" lang="fr-FR" sz="2130" spc="-1" strike="noStrike">
              <a:latin typeface="Arial"/>
            </a:endParaRPr>
          </a:p>
        </p:txBody>
      </p:sp>
      <p:sp>
        <p:nvSpPr>
          <p:cNvPr id="144" name="TextBox 51"/>
          <p:cNvSpPr/>
          <p:nvPr/>
        </p:nvSpPr>
        <p:spPr>
          <a:xfrm>
            <a:off x="433800" y="7930080"/>
            <a:ext cx="1041120" cy="3290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e2011b"/>
                </a:solidFill>
                <a:latin typeface="Inter Bold"/>
                <a:ea typeface="Inter Bold"/>
              </a:rPr>
              <a:t>CHAMPIONNATS DU MONDE </a:t>
            </a:r>
            <a:endParaRPr b="0" lang="fr-FR" sz="620" spc="-1" strike="noStrike">
              <a:latin typeface="Arial"/>
            </a:endParaRPr>
          </a:p>
          <a:p>
            <a:pPr algn="ctr">
              <a:lnSpc>
                <a:spcPts val="865"/>
              </a:lnSpc>
              <a:buNone/>
            </a:pPr>
            <a:r>
              <a:rPr b="1" lang="en-US" sz="620" spc="7" strike="noStrike">
                <a:solidFill>
                  <a:srgbClr val="e2011b"/>
                </a:solidFill>
                <a:latin typeface="Inter Bold"/>
                <a:ea typeface="Inter Bold"/>
              </a:rPr>
              <a:t>PARIS 2025</a:t>
            </a:r>
            <a:endParaRPr b="0" lang="fr-FR" sz="620" spc="-1" strike="noStrike">
              <a:latin typeface="Arial"/>
            </a:endParaRPr>
          </a:p>
        </p:txBody>
      </p:sp>
      <p:sp>
        <p:nvSpPr>
          <p:cNvPr id="145" name="TextBox 52"/>
          <p:cNvSpPr/>
          <p:nvPr/>
        </p:nvSpPr>
        <p:spPr>
          <a:xfrm>
            <a:off x="1312920" y="9455040"/>
            <a:ext cx="46728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6d6d87"/>
                </a:solidFill>
                <a:latin typeface="Inter Bold"/>
                <a:ea typeface="Inter Bold"/>
              </a:rPr>
              <a:t>ffbad.org</a:t>
            </a:r>
            <a:endParaRPr b="0" lang="fr-FR" sz="620" spc="-1" strike="noStrike">
              <a:latin typeface="Arial"/>
            </a:endParaRPr>
          </a:p>
        </p:txBody>
      </p:sp>
      <p:sp>
        <p:nvSpPr>
          <p:cNvPr id="146" name="TextBox 53"/>
          <p:cNvSpPr/>
          <p:nvPr/>
        </p:nvSpPr>
        <p:spPr>
          <a:xfrm>
            <a:off x="2395440" y="9455040"/>
            <a:ext cx="46728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6d6d87"/>
                </a:solidFill>
                <a:latin typeface="Inter Bold"/>
                <a:ea typeface="Inter Bold"/>
              </a:rPr>
              <a:t>FFBad</a:t>
            </a:r>
            <a:endParaRPr b="0" lang="fr-FR" sz="620" spc="-1" strike="noStrike">
              <a:latin typeface="Arial"/>
            </a:endParaRPr>
          </a:p>
        </p:txBody>
      </p:sp>
      <p:sp>
        <p:nvSpPr>
          <p:cNvPr id="147" name="TextBox 54"/>
          <p:cNvSpPr/>
          <p:nvPr/>
        </p:nvSpPr>
        <p:spPr>
          <a:xfrm>
            <a:off x="3557520" y="9455040"/>
            <a:ext cx="46728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6d6d87"/>
                </a:solidFill>
                <a:latin typeface="Inter Bold"/>
                <a:ea typeface="Inter Bold"/>
              </a:rPr>
              <a:t>ffbad</a:t>
            </a:r>
            <a:endParaRPr b="0" lang="fr-FR" sz="620" spc="-1" strike="noStrike">
              <a:latin typeface="Arial"/>
            </a:endParaRPr>
          </a:p>
        </p:txBody>
      </p:sp>
      <p:sp>
        <p:nvSpPr>
          <p:cNvPr id="148" name="TextBox 55"/>
          <p:cNvSpPr/>
          <p:nvPr/>
        </p:nvSpPr>
        <p:spPr>
          <a:xfrm>
            <a:off x="4663800" y="9455040"/>
            <a:ext cx="46728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6d6d87"/>
                </a:solidFill>
                <a:latin typeface="Inter Bold"/>
                <a:ea typeface="Inter Bold"/>
              </a:rPr>
              <a:t>FFBad</a:t>
            </a:r>
            <a:endParaRPr b="0" lang="fr-FR" sz="620" spc="-1" strike="noStrike">
              <a:latin typeface="Arial"/>
            </a:endParaRPr>
          </a:p>
        </p:txBody>
      </p:sp>
      <p:sp>
        <p:nvSpPr>
          <p:cNvPr id="149" name="TextBox 56"/>
          <p:cNvSpPr/>
          <p:nvPr/>
        </p:nvSpPr>
        <p:spPr>
          <a:xfrm>
            <a:off x="5258880" y="9455040"/>
            <a:ext cx="964080" cy="219240"/>
          </a:xfrm>
          <a:prstGeom prst="rect">
            <a:avLst/>
          </a:prstGeom>
          <a:noFill/>
          <a:ln w="0">
            <a:noFill/>
          </a:ln>
        </p:spPr>
        <p:style>
          <a:lnRef idx="0"/>
          <a:fillRef idx="0"/>
          <a:effectRef idx="0"/>
          <a:fontRef idx="minor"/>
        </p:style>
        <p:txBody>
          <a:bodyPr lIns="0" rIns="0" tIns="0" bIns="0" anchor="t">
            <a:spAutoFit/>
          </a:bodyPr>
          <a:p>
            <a:pPr algn="r">
              <a:lnSpc>
                <a:spcPts val="865"/>
              </a:lnSpc>
              <a:buNone/>
            </a:pPr>
            <a:r>
              <a:rPr b="1" lang="en-US" sz="620" spc="7" strike="noStrike">
                <a:solidFill>
                  <a:srgbClr val="6d6d87"/>
                </a:solidFill>
                <a:latin typeface="Inter Bold"/>
                <a:ea typeface="Inter Bold"/>
              </a:rPr>
              <a:t>Fédération Française de Badminton</a:t>
            </a:r>
            <a:endParaRPr b="0" lang="fr-FR" sz="620" spc="-1" strike="noStrike">
              <a:latin typeface="Arial"/>
            </a:endParaRPr>
          </a:p>
        </p:txBody>
      </p:sp>
      <p:pic>
        <p:nvPicPr>
          <p:cNvPr id="150" name="Picture 57" descr=""/>
          <p:cNvPicPr/>
          <p:nvPr/>
        </p:nvPicPr>
        <p:blipFill>
          <a:blip r:embed="rId12"/>
          <a:stretch/>
        </p:blipFill>
        <p:spPr>
          <a:xfrm>
            <a:off x="2780640" y="5560200"/>
            <a:ext cx="997200" cy="997200"/>
          </a:xfrm>
          <a:prstGeom prst="rect">
            <a:avLst/>
          </a:prstGeom>
          <a:ln w="0">
            <a:noFill/>
          </a:ln>
        </p:spPr>
      </p:pic>
      <p:sp>
        <p:nvSpPr>
          <p:cNvPr id="151" name="TextBox 58"/>
          <p:cNvSpPr/>
          <p:nvPr/>
        </p:nvSpPr>
        <p:spPr>
          <a:xfrm>
            <a:off x="571320" y="5618520"/>
            <a:ext cx="2410560" cy="482040"/>
          </a:xfrm>
          <a:prstGeom prst="rect">
            <a:avLst/>
          </a:prstGeom>
          <a:noFill/>
          <a:ln w="0">
            <a:noFill/>
          </a:ln>
        </p:spPr>
        <p:style>
          <a:lnRef idx="0"/>
          <a:fillRef idx="0"/>
          <a:effectRef idx="0"/>
          <a:fontRef idx="minor"/>
        </p:style>
        <p:txBody>
          <a:bodyPr lIns="0" rIns="0" tIns="0" bIns="0" anchor="t">
            <a:spAutoFit/>
          </a:bodyPr>
          <a:p>
            <a:pPr>
              <a:lnSpc>
                <a:spcPts val="1899"/>
              </a:lnSpc>
              <a:buNone/>
            </a:pPr>
            <a:r>
              <a:rPr b="0" lang="en-US" sz="1350" spc="26" strike="noStrike">
                <a:solidFill>
                  <a:srgbClr val="262674"/>
                </a:solidFill>
                <a:latin typeface="Inter"/>
                <a:ea typeface="Inter"/>
              </a:rPr>
              <a:t>Consultez le projet de la FFBad :</a:t>
            </a:r>
            <a:endParaRPr b="0" lang="fr-FR" sz="1350" spc="-1" strike="noStrike">
              <a:latin typeface="Arial"/>
            </a:endParaRPr>
          </a:p>
        </p:txBody>
      </p:sp>
      <p:sp>
        <p:nvSpPr>
          <p:cNvPr id="152" name="TextBox 59"/>
          <p:cNvSpPr/>
          <p:nvPr/>
        </p:nvSpPr>
        <p:spPr>
          <a:xfrm>
            <a:off x="2790720" y="7036920"/>
            <a:ext cx="1041120" cy="2192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e2011b"/>
                </a:solidFill>
                <a:latin typeface="Inter Bold"/>
                <a:ea typeface="Inter Bold"/>
              </a:rPr>
              <a:t>CHAMPIONNATS DE FRANCE ELITE</a:t>
            </a:r>
            <a:endParaRPr b="0" lang="fr-FR" sz="620" spc="-1" strike="noStrike">
              <a:latin typeface="Arial"/>
            </a:endParaRPr>
          </a:p>
        </p:txBody>
      </p:sp>
      <p:sp>
        <p:nvSpPr>
          <p:cNvPr id="153" name="TextBox 60"/>
          <p:cNvSpPr/>
          <p:nvPr/>
        </p:nvSpPr>
        <p:spPr>
          <a:xfrm>
            <a:off x="1646640" y="8210160"/>
            <a:ext cx="1041120" cy="3290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e2011b"/>
                </a:solidFill>
                <a:latin typeface="Inter Bold"/>
                <a:ea typeface="Inter Bold"/>
              </a:rPr>
              <a:t>CHAMPIONNATS DE FRANCE PARABADMINTON</a:t>
            </a:r>
            <a:endParaRPr b="0" lang="fr-FR" sz="620" spc="-1" strike="noStrike">
              <a:latin typeface="Arial"/>
            </a:endParaRPr>
          </a:p>
        </p:txBody>
      </p:sp>
      <p:sp>
        <p:nvSpPr>
          <p:cNvPr id="154" name="TextBox 61"/>
          <p:cNvSpPr/>
          <p:nvPr/>
        </p:nvSpPr>
        <p:spPr>
          <a:xfrm>
            <a:off x="4066200" y="8228160"/>
            <a:ext cx="1041120" cy="2192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e2011b"/>
                </a:solidFill>
                <a:latin typeface="Inter Bold"/>
                <a:ea typeface="Inter Bold"/>
              </a:rPr>
              <a:t>CHAMPIONNATS DE FRANCE VETERANS</a:t>
            </a:r>
            <a:endParaRPr b="0" lang="fr-FR" sz="620" spc="-1" strike="noStrike">
              <a:latin typeface="Arial"/>
            </a:endParaRPr>
          </a:p>
        </p:txBody>
      </p:sp>
      <p:sp>
        <p:nvSpPr>
          <p:cNvPr id="155" name="TextBox 62"/>
          <p:cNvSpPr/>
          <p:nvPr/>
        </p:nvSpPr>
        <p:spPr>
          <a:xfrm>
            <a:off x="5234400" y="6982920"/>
            <a:ext cx="1041120" cy="2192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e2011b"/>
                </a:solidFill>
                <a:latin typeface="Inter Bold"/>
                <a:ea typeface="Inter Bold"/>
              </a:rPr>
              <a:t>CHAMPIONNATS DE FRANCE VETERANS</a:t>
            </a:r>
            <a:endParaRPr b="0" lang="fr-FR" sz="620" spc="-1" strike="noStrike">
              <a:latin typeface="Arial"/>
            </a:endParaRPr>
          </a:p>
        </p:txBody>
      </p:sp>
      <p:sp>
        <p:nvSpPr>
          <p:cNvPr id="156" name="TextBox 63"/>
          <p:cNvSpPr/>
          <p:nvPr/>
        </p:nvSpPr>
        <p:spPr>
          <a:xfrm>
            <a:off x="6176160" y="8228160"/>
            <a:ext cx="1041120" cy="2192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e2011b"/>
                </a:solidFill>
                <a:latin typeface="Inter Bold"/>
                <a:ea typeface="Inter Bold"/>
              </a:rPr>
              <a:t>CHAMPIONNATS DE FRANCE JEUNES</a:t>
            </a:r>
            <a:endParaRPr b="0" lang="fr-FR" sz="62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Freeform 2"/>
          <p:cNvSpPr/>
          <p:nvPr/>
        </p:nvSpPr>
        <p:spPr>
          <a:xfrm>
            <a:off x="297720" y="284760"/>
            <a:ext cx="6948360" cy="10225080"/>
          </a:xfrm>
          <a:custGeom>
            <a:avLst/>
            <a:gdLst/>
            <a:ahLst/>
            <a:rect l="l" t="t" r="r" b="b"/>
            <a:pathLst>
              <a:path w="6949327" h="10226246">
                <a:moveTo>
                  <a:pt x="0" y="0"/>
                </a:moveTo>
                <a:lnTo>
                  <a:pt x="6949327" y="0"/>
                </a:lnTo>
                <a:lnTo>
                  <a:pt x="6949327" y="10226246"/>
                </a:lnTo>
                <a:lnTo>
                  <a:pt x="0" y="10226246"/>
                </a:lnTo>
                <a:lnTo>
                  <a:pt x="0" y="0"/>
                </a:lnTo>
                <a:close/>
              </a:path>
            </a:pathLst>
          </a:custGeom>
          <a:blipFill rotWithShape="0">
            <a:blip r:embed="rId1">
              <a:alphaModFix amt="2000"/>
            </a:blip>
            <a:srcRect/>
            <a:stretch/>
          </a:blipFill>
          <a:ln w="0">
            <a:noFill/>
          </a:ln>
        </p:spPr>
        <p:style>
          <a:lnRef idx="0"/>
          <a:fillRef idx="0"/>
          <a:effectRef idx="0"/>
          <a:fontRef idx="minor"/>
        </p:style>
      </p:sp>
      <p:sp>
        <p:nvSpPr>
          <p:cNvPr id="158" name="Freeform 3"/>
          <p:cNvSpPr/>
          <p:nvPr/>
        </p:nvSpPr>
        <p:spPr>
          <a:xfrm>
            <a:off x="297720" y="284760"/>
            <a:ext cx="6980760" cy="10185480"/>
          </a:xfrm>
          <a:custGeom>
            <a:avLst/>
            <a:gdLst/>
            <a:ahLst/>
            <a:rect l="l" t="t" r="r" b="b"/>
            <a:pathLst>
              <a:path w="6981918" h="10186622">
                <a:moveTo>
                  <a:pt x="0" y="0"/>
                </a:moveTo>
                <a:lnTo>
                  <a:pt x="6981918" y="0"/>
                </a:lnTo>
                <a:lnTo>
                  <a:pt x="6981918" y="10186622"/>
                </a:lnTo>
                <a:lnTo>
                  <a:pt x="0" y="10186622"/>
                </a:lnTo>
                <a:lnTo>
                  <a:pt x="0" y="0"/>
                </a:lnTo>
                <a:close/>
              </a:path>
            </a:pathLst>
          </a:custGeom>
          <a:blipFill rotWithShape="0">
            <a:blip r:embed="rId2">
              <a:alphaModFix amt="2000"/>
            </a:blip>
            <a:srcRect/>
            <a:stretch/>
          </a:blipFill>
          <a:ln w="0">
            <a:noFill/>
          </a:ln>
        </p:spPr>
        <p:style>
          <a:lnRef idx="0"/>
          <a:fillRef idx="0"/>
          <a:effectRef idx="0"/>
          <a:fontRef idx="minor"/>
        </p:style>
      </p:sp>
      <p:grpSp>
        <p:nvGrpSpPr>
          <p:cNvPr id="159" name="Group 4"/>
          <p:cNvGrpSpPr/>
          <p:nvPr/>
        </p:nvGrpSpPr>
        <p:grpSpPr>
          <a:xfrm>
            <a:off x="0" y="-79560"/>
            <a:ext cx="7558920" cy="10770480"/>
            <a:chOff x="0" y="-79560"/>
            <a:chExt cx="7558920" cy="10770480"/>
          </a:xfrm>
        </p:grpSpPr>
        <p:sp>
          <p:nvSpPr>
            <p:cNvPr id="160" name="Freeform 5"/>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noFill/>
            <a:ln cap="sq" w="285750">
              <a:solidFill>
                <a:srgbClr val="e3e3ed"/>
              </a:solidFill>
              <a:miter/>
            </a:ln>
          </p:spPr>
          <p:style>
            <a:lnRef idx="0"/>
            <a:fillRef idx="0"/>
            <a:effectRef idx="0"/>
            <a:fontRef idx="minor"/>
          </p:style>
        </p:sp>
        <p:sp>
          <p:nvSpPr>
            <p:cNvPr id="161" name="TextBox 6"/>
            <p:cNvSpPr/>
            <p:nvPr/>
          </p:nvSpPr>
          <p:spPr>
            <a:xfrm>
              <a:off x="0" y="-79560"/>
              <a:ext cx="7558920" cy="10770480"/>
            </a:xfrm>
            <a:prstGeom prst="rect">
              <a:avLst/>
            </a:prstGeom>
            <a:noFill/>
            <a:ln w="0">
              <a:noFill/>
            </a:ln>
          </p:spPr>
          <p:style>
            <a:lnRef idx="0"/>
            <a:fillRef idx="0"/>
            <a:effectRef idx="0"/>
            <a:fontRef idx="minor"/>
          </p:style>
        </p:sp>
      </p:grpSp>
      <p:grpSp>
        <p:nvGrpSpPr>
          <p:cNvPr id="162" name="Group 7"/>
          <p:cNvGrpSpPr/>
          <p:nvPr/>
        </p:nvGrpSpPr>
        <p:grpSpPr>
          <a:xfrm>
            <a:off x="437040" y="8685000"/>
            <a:ext cx="6669720" cy="1412280"/>
            <a:chOff x="437040" y="8685000"/>
            <a:chExt cx="6669720" cy="1412280"/>
          </a:xfrm>
        </p:grpSpPr>
        <p:sp>
          <p:nvSpPr>
            <p:cNvPr id="163" name="Freeform 8"/>
            <p:cNvSpPr/>
            <p:nvPr/>
          </p:nvSpPr>
          <p:spPr>
            <a:xfrm>
              <a:off x="437040" y="8685000"/>
              <a:ext cx="6669720" cy="1412280"/>
            </a:xfrm>
            <a:custGeom>
              <a:avLst/>
              <a:gdLst/>
              <a:ahLst/>
              <a:rect l="l" t="t" r="r" b="b"/>
              <a:pathLst>
                <a:path w="37196694" h="7881568">
                  <a:moveTo>
                    <a:pt x="0" y="0"/>
                  </a:moveTo>
                  <a:lnTo>
                    <a:pt x="0" y="7881568"/>
                  </a:lnTo>
                  <a:lnTo>
                    <a:pt x="37196694" y="7881568"/>
                  </a:lnTo>
                  <a:lnTo>
                    <a:pt x="37196694" y="0"/>
                  </a:lnTo>
                  <a:lnTo>
                    <a:pt x="0" y="0"/>
                  </a:lnTo>
                  <a:close/>
                  <a:moveTo>
                    <a:pt x="37135733" y="7820607"/>
                  </a:moveTo>
                  <a:lnTo>
                    <a:pt x="59690" y="7820607"/>
                  </a:lnTo>
                  <a:lnTo>
                    <a:pt x="59690" y="59690"/>
                  </a:lnTo>
                  <a:lnTo>
                    <a:pt x="37135733" y="59690"/>
                  </a:lnTo>
                  <a:lnTo>
                    <a:pt x="37135733" y="7820607"/>
                  </a:lnTo>
                  <a:close/>
                </a:path>
              </a:pathLst>
            </a:custGeom>
            <a:solidFill>
              <a:srgbClr val="262674"/>
            </a:solidFill>
            <a:ln w="0">
              <a:noFill/>
            </a:ln>
          </p:spPr>
          <p:style>
            <a:lnRef idx="0"/>
            <a:fillRef idx="0"/>
            <a:effectRef idx="0"/>
            <a:fontRef idx="minor"/>
          </p:style>
        </p:sp>
      </p:grpSp>
      <p:grpSp>
        <p:nvGrpSpPr>
          <p:cNvPr id="164" name="Group 9"/>
          <p:cNvGrpSpPr/>
          <p:nvPr/>
        </p:nvGrpSpPr>
        <p:grpSpPr>
          <a:xfrm>
            <a:off x="1320840" y="9678240"/>
            <a:ext cx="4917240" cy="1012680"/>
            <a:chOff x="1320840" y="9678240"/>
            <a:chExt cx="4917240" cy="1012680"/>
          </a:xfrm>
        </p:grpSpPr>
        <p:sp>
          <p:nvSpPr>
            <p:cNvPr id="165" name="AutoShape 10"/>
            <p:cNvSpPr/>
            <p:nvPr/>
          </p:nvSpPr>
          <p:spPr>
            <a:xfrm>
              <a:off x="1320840" y="9678240"/>
              <a:ext cx="4917240" cy="1012680"/>
            </a:xfrm>
            <a:prstGeom prst="rect">
              <a:avLst/>
            </a:prstGeom>
            <a:solidFill>
              <a:srgbClr val="0f71b8"/>
            </a:solidFill>
            <a:ln w="0">
              <a:noFill/>
            </a:ln>
          </p:spPr>
          <p:style>
            <a:lnRef idx="0"/>
            <a:fillRef idx="0"/>
            <a:effectRef idx="0"/>
            <a:fontRef idx="minor"/>
          </p:style>
        </p:sp>
      </p:grpSp>
      <p:sp>
        <p:nvSpPr>
          <p:cNvPr id="166" name="Freeform 11"/>
          <p:cNvSpPr/>
          <p:nvPr/>
        </p:nvSpPr>
        <p:spPr>
          <a:xfrm flipH="1">
            <a:off x="-36720" y="1037160"/>
            <a:ext cx="524160" cy="347400"/>
          </a:xfrm>
          <a:custGeom>
            <a:avLst/>
            <a:gdLst/>
            <a:ahLst/>
            <a:rect l="l" t="t" r="r" b="b"/>
            <a:pathLst>
              <a:path w="525086" h="348466">
                <a:moveTo>
                  <a:pt x="525086" y="0"/>
                </a:moveTo>
                <a:lnTo>
                  <a:pt x="0" y="0"/>
                </a:lnTo>
                <a:lnTo>
                  <a:pt x="0" y="348466"/>
                </a:lnTo>
                <a:lnTo>
                  <a:pt x="525086" y="348466"/>
                </a:lnTo>
                <a:lnTo>
                  <a:pt x="525086" y="0"/>
                </a:lnTo>
                <a:close/>
              </a:path>
            </a:pathLst>
          </a:custGeom>
          <a:blipFill rotWithShape="0">
            <a:blip r:embed="rId3"/>
            <a:srcRect/>
            <a:stretch/>
          </a:blipFill>
          <a:ln w="0">
            <a:noFill/>
          </a:ln>
        </p:spPr>
        <p:style>
          <a:lnRef idx="0"/>
          <a:fillRef idx="0"/>
          <a:effectRef idx="0"/>
          <a:fontRef idx="minor"/>
        </p:style>
      </p:sp>
      <p:sp>
        <p:nvSpPr>
          <p:cNvPr id="167" name="TextBox 12"/>
          <p:cNvSpPr/>
          <p:nvPr/>
        </p:nvSpPr>
        <p:spPr>
          <a:xfrm>
            <a:off x="489240" y="1182600"/>
            <a:ext cx="6581520" cy="1386000"/>
          </a:xfrm>
          <a:prstGeom prst="rect">
            <a:avLst/>
          </a:prstGeom>
          <a:noFill/>
          <a:ln w="0">
            <a:noFill/>
          </a:ln>
        </p:spPr>
        <p:style>
          <a:lnRef idx="0"/>
          <a:fillRef idx="0"/>
          <a:effectRef idx="0"/>
          <a:fontRef idx="minor"/>
        </p:style>
        <p:txBody>
          <a:bodyPr lIns="0" rIns="0" tIns="0" bIns="0" anchor="t">
            <a:spAutoFit/>
          </a:bodyPr>
          <a:p>
            <a:pPr algn="ctr">
              <a:lnSpc>
                <a:spcPts val="1539"/>
              </a:lnSpc>
              <a:buNone/>
            </a:pPr>
            <a:r>
              <a:rPr b="0" lang="en-US" sz="1100" spc="21" strike="noStrike">
                <a:solidFill>
                  <a:srgbClr val="262674"/>
                </a:solidFill>
                <a:latin typeface="Inter"/>
                <a:ea typeface="Inter"/>
              </a:rPr>
              <a:t>Bienvenue à vous dans le monde fédéral ! En prenant votre licence au club de […….], vous entrez dans un écosystème sportif structuré et où chaque échelon joue un rôle primordial dans le développement de notre sport sous toutes ses facettes ! Nous vous souhaitons une très belle année de badminton et nous espérons que votre expérience de badiste sera la plus réussie possible ! Nous nous tenons, chacun d’entre nous, à votre disposition en cas de questions ou de soucis !</a:t>
            </a:r>
            <a:endParaRPr b="0" lang="fr-FR" sz="1100" spc="-1" strike="noStrike">
              <a:latin typeface="Arial"/>
            </a:endParaRPr>
          </a:p>
          <a:p>
            <a:pPr algn="ctr">
              <a:lnSpc>
                <a:spcPts val="1681"/>
              </a:lnSpc>
              <a:buNone/>
            </a:pPr>
            <a:endParaRPr b="0" lang="fr-FR" sz="1800" spc="-1" strike="noStrike">
              <a:latin typeface="Arial"/>
            </a:endParaRPr>
          </a:p>
          <a:p>
            <a:pPr algn="ctr">
              <a:lnSpc>
                <a:spcPts val="1539"/>
              </a:lnSpc>
              <a:buNone/>
            </a:pPr>
            <a:r>
              <a:rPr b="0" lang="en-US" sz="1100" spc="21" strike="noStrike">
                <a:solidFill>
                  <a:srgbClr val="262674"/>
                </a:solidFill>
                <a:latin typeface="Inter"/>
                <a:ea typeface="Inter"/>
              </a:rPr>
              <a:t>                                                   </a:t>
            </a:r>
            <a:r>
              <a:rPr b="0" lang="en-US" sz="1100" spc="21" strike="noStrike">
                <a:solidFill>
                  <a:srgbClr val="262674"/>
                </a:solidFill>
                <a:latin typeface="Inter"/>
                <a:ea typeface="Inter"/>
              </a:rPr>
              <a:t>- Laure GRANGEON, présidente de la ligue AURA Badminton</a:t>
            </a:r>
            <a:endParaRPr b="0" lang="fr-FR" sz="1100" spc="-1" strike="noStrike">
              <a:latin typeface="Arial"/>
            </a:endParaRPr>
          </a:p>
        </p:txBody>
      </p:sp>
      <p:sp>
        <p:nvSpPr>
          <p:cNvPr id="168" name="Freeform 13"/>
          <p:cNvSpPr/>
          <p:nvPr/>
        </p:nvSpPr>
        <p:spPr>
          <a:xfrm>
            <a:off x="7034760" y="2377800"/>
            <a:ext cx="524160" cy="347400"/>
          </a:xfrm>
          <a:custGeom>
            <a:avLst/>
            <a:gdLst/>
            <a:ahLst/>
            <a:rect l="l" t="t" r="r" b="b"/>
            <a:pathLst>
              <a:path w="525086" h="348466">
                <a:moveTo>
                  <a:pt x="0" y="0"/>
                </a:moveTo>
                <a:lnTo>
                  <a:pt x="525086" y="0"/>
                </a:lnTo>
                <a:lnTo>
                  <a:pt x="525086" y="348467"/>
                </a:lnTo>
                <a:lnTo>
                  <a:pt x="0" y="348467"/>
                </a:lnTo>
                <a:lnTo>
                  <a:pt x="0" y="0"/>
                </a:lnTo>
                <a:close/>
              </a:path>
            </a:pathLst>
          </a:custGeom>
          <a:blipFill rotWithShape="0">
            <a:blip r:embed="rId4"/>
            <a:srcRect/>
            <a:stretch/>
          </a:blipFill>
          <a:ln w="0">
            <a:noFill/>
          </a:ln>
        </p:spPr>
        <p:style>
          <a:lnRef idx="0"/>
          <a:fillRef idx="0"/>
          <a:effectRef idx="0"/>
          <a:fontRef idx="minor"/>
        </p:style>
      </p:sp>
      <p:grpSp>
        <p:nvGrpSpPr>
          <p:cNvPr id="169" name="Group 14"/>
          <p:cNvGrpSpPr/>
          <p:nvPr/>
        </p:nvGrpSpPr>
        <p:grpSpPr>
          <a:xfrm>
            <a:off x="437040" y="3132720"/>
            <a:ext cx="3249360" cy="1950480"/>
            <a:chOff x="437040" y="3132720"/>
            <a:chExt cx="3249360" cy="1950480"/>
          </a:xfrm>
        </p:grpSpPr>
        <p:sp>
          <p:nvSpPr>
            <p:cNvPr id="170" name="Freeform 15"/>
            <p:cNvSpPr/>
            <p:nvPr/>
          </p:nvSpPr>
          <p:spPr>
            <a:xfrm>
              <a:off x="437040" y="3132720"/>
              <a:ext cx="3249360" cy="1950480"/>
            </a:xfrm>
            <a:custGeom>
              <a:avLst/>
              <a:gdLst/>
              <a:ahLst/>
              <a:rect l="l" t="t" r="r" b="b"/>
              <a:pathLst>
                <a:path w="18125574" h="10883162">
                  <a:moveTo>
                    <a:pt x="0" y="0"/>
                  </a:moveTo>
                  <a:lnTo>
                    <a:pt x="0" y="10883162"/>
                  </a:lnTo>
                  <a:lnTo>
                    <a:pt x="18125574" y="10883162"/>
                  </a:lnTo>
                  <a:lnTo>
                    <a:pt x="18125574" y="0"/>
                  </a:lnTo>
                  <a:lnTo>
                    <a:pt x="0" y="0"/>
                  </a:lnTo>
                  <a:close/>
                  <a:moveTo>
                    <a:pt x="18064615" y="10822202"/>
                  </a:moveTo>
                  <a:lnTo>
                    <a:pt x="59690" y="10822202"/>
                  </a:lnTo>
                  <a:lnTo>
                    <a:pt x="59690" y="59690"/>
                  </a:lnTo>
                  <a:lnTo>
                    <a:pt x="18064615" y="59690"/>
                  </a:lnTo>
                  <a:lnTo>
                    <a:pt x="18064615" y="10822202"/>
                  </a:lnTo>
                  <a:close/>
                </a:path>
              </a:pathLst>
            </a:custGeom>
            <a:solidFill>
              <a:srgbClr val="262674"/>
            </a:solidFill>
            <a:ln w="0">
              <a:noFill/>
            </a:ln>
          </p:spPr>
          <p:style>
            <a:lnRef idx="0"/>
            <a:fillRef idx="0"/>
            <a:effectRef idx="0"/>
            <a:fontRef idx="minor"/>
          </p:style>
        </p:sp>
      </p:grpSp>
      <p:grpSp>
        <p:nvGrpSpPr>
          <p:cNvPr id="171" name="Group 16"/>
          <p:cNvGrpSpPr/>
          <p:nvPr/>
        </p:nvGrpSpPr>
        <p:grpSpPr>
          <a:xfrm>
            <a:off x="3866040" y="3132720"/>
            <a:ext cx="3249360" cy="3341160"/>
            <a:chOff x="3866040" y="3132720"/>
            <a:chExt cx="3249360" cy="3341160"/>
          </a:xfrm>
        </p:grpSpPr>
        <p:sp>
          <p:nvSpPr>
            <p:cNvPr id="172" name="Freeform 17"/>
            <p:cNvSpPr/>
            <p:nvPr/>
          </p:nvSpPr>
          <p:spPr>
            <a:xfrm>
              <a:off x="3866040" y="3132720"/>
              <a:ext cx="3249360" cy="3341160"/>
            </a:xfrm>
            <a:custGeom>
              <a:avLst/>
              <a:gdLst/>
              <a:ahLst/>
              <a:rect l="l" t="t" r="r" b="b"/>
              <a:pathLst>
                <a:path w="18125574" h="18637655">
                  <a:moveTo>
                    <a:pt x="0" y="0"/>
                  </a:moveTo>
                  <a:lnTo>
                    <a:pt x="0" y="18637655"/>
                  </a:lnTo>
                  <a:lnTo>
                    <a:pt x="18125574" y="18637655"/>
                  </a:lnTo>
                  <a:lnTo>
                    <a:pt x="18125574" y="0"/>
                  </a:lnTo>
                  <a:lnTo>
                    <a:pt x="0" y="0"/>
                  </a:lnTo>
                  <a:close/>
                  <a:moveTo>
                    <a:pt x="18064615" y="18576694"/>
                  </a:moveTo>
                  <a:lnTo>
                    <a:pt x="59690" y="18576694"/>
                  </a:lnTo>
                  <a:lnTo>
                    <a:pt x="59690" y="59690"/>
                  </a:lnTo>
                  <a:lnTo>
                    <a:pt x="18064615" y="59690"/>
                  </a:lnTo>
                  <a:lnTo>
                    <a:pt x="18064615" y="18576694"/>
                  </a:lnTo>
                  <a:close/>
                </a:path>
              </a:pathLst>
            </a:custGeom>
            <a:solidFill>
              <a:srgbClr val="262674"/>
            </a:solidFill>
            <a:ln w="0">
              <a:noFill/>
            </a:ln>
          </p:spPr>
          <p:style>
            <a:lnRef idx="0"/>
            <a:fillRef idx="0"/>
            <a:effectRef idx="0"/>
            <a:fontRef idx="minor"/>
          </p:style>
        </p:sp>
      </p:grpSp>
      <p:sp>
        <p:nvSpPr>
          <p:cNvPr id="173" name="Freeform 18"/>
          <p:cNvSpPr/>
          <p:nvPr/>
        </p:nvSpPr>
        <p:spPr>
          <a:xfrm>
            <a:off x="890640" y="2820240"/>
            <a:ext cx="2278080" cy="573480"/>
          </a:xfrm>
          <a:custGeom>
            <a:avLst/>
            <a:gdLst/>
            <a:ahLst/>
            <a:rect l="l" t="t" r="r" b="b"/>
            <a:pathLst>
              <a:path w="2279226" h="574639">
                <a:moveTo>
                  <a:pt x="0" y="0"/>
                </a:moveTo>
                <a:lnTo>
                  <a:pt x="2279226" y="0"/>
                </a:lnTo>
                <a:lnTo>
                  <a:pt x="2279226" y="574639"/>
                </a:lnTo>
                <a:lnTo>
                  <a:pt x="0" y="574639"/>
                </a:lnTo>
                <a:lnTo>
                  <a:pt x="0" y="0"/>
                </a:lnTo>
                <a:close/>
              </a:path>
            </a:pathLst>
          </a:custGeom>
          <a:blipFill rotWithShape="0">
            <a:blip r:embed="rId5"/>
            <a:srcRect/>
            <a:stretch/>
          </a:blipFill>
          <a:ln w="0">
            <a:noFill/>
          </a:ln>
        </p:spPr>
        <p:style>
          <a:lnRef idx="0"/>
          <a:fillRef idx="0"/>
          <a:effectRef idx="0"/>
          <a:fontRef idx="minor"/>
        </p:style>
      </p:sp>
      <p:sp>
        <p:nvSpPr>
          <p:cNvPr id="174" name="Freeform 19"/>
          <p:cNvSpPr/>
          <p:nvPr/>
        </p:nvSpPr>
        <p:spPr>
          <a:xfrm>
            <a:off x="4494240" y="2820240"/>
            <a:ext cx="1992600" cy="921600"/>
          </a:xfrm>
          <a:custGeom>
            <a:avLst/>
            <a:gdLst/>
            <a:ahLst/>
            <a:rect l="l" t="t" r="r" b="b"/>
            <a:pathLst>
              <a:path w="1993602" h="922761">
                <a:moveTo>
                  <a:pt x="0" y="0"/>
                </a:moveTo>
                <a:lnTo>
                  <a:pt x="1993602" y="0"/>
                </a:lnTo>
                <a:lnTo>
                  <a:pt x="1993602" y="922761"/>
                </a:lnTo>
                <a:lnTo>
                  <a:pt x="0" y="922761"/>
                </a:lnTo>
                <a:lnTo>
                  <a:pt x="0" y="0"/>
                </a:lnTo>
                <a:close/>
              </a:path>
            </a:pathLst>
          </a:custGeom>
          <a:blipFill rotWithShape="0">
            <a:blip r:embed="rId6"/>
            <a:srcRect/>
            <a:stretch/>
          </a:blipFill>
          <a:ln w="0">
            <a:noFill/>
          </a:ln>
        </p:spPr>
        <p:style>
          <a:lnRef idx="0"/>
          <a:fillRef idx="0"/>
          <a:effectRef idx="0"/>
          <a:fontRef idx="minor"/>
        </p:style>
      </p:sp>
      <p:sp>
        <p:nvSpPr>
          <p:cNvPr id="175" name="AutoShape 20"/>
          <p:cNvSpPr/>
          <p:nvPr/>
        </p:nvSpPr>
        <p:spPr>
          <a:xfrm>
            <a:off x="452160" y="7763760"/>
            <a:ext cx="6663960" cy="360"/>
          </a:xfrm>
          <a:prstGeom prst="line">
            <a:avLst/>
          </a:prstGeom>
          <a:ln w="19050">
            <a:solidFill>
              <a:srgbClr val="019fe3"/>
            </a:solidFill>
            <a:round/>
          </a:ln>
        </p:spPr>
        <p:style>
          <a:lnRef idx="0"/>
          <a:fillRef idx="0"/>
          <a:effectRef idx="0"/>
          <a:fontRef idx="minor"/>
        </p:style>
      </p:sp>
      <p:sp>
        <p:nvSpPr>
          <p:cNvPr id="176" name="AutoShape 21"/>
          <p:cNvSpPr/>
          <p:nvPr/>
        </p:nvSpPr>
        <p:spPr>
          <a:xfrm flipV="1">
            <a:off x="954720" y="7321680"/>
            <a:ext cx="360" cy="560520"/>
          </a:xfrm>
          <a:prstGeom prst="line">
            <a:avLst/>
          </a:prstGeom>
          <a:ln w="19050">
            <a:solidFill>
              <a:srgbClr val="019fe3"/>
            </a:solidFill>
            <a:round/>
          </a:ln>
        </p:spPr>
        <p:style>
          <a:lnRef idx="0"/>
          <a:fillRef idx="0"/>
          <a:effectRef idx="0"/>
          <a:fontRef idx="minor"/>
        </p:style>
      </p:sp>
      <p:sp>
        <p:nvSpPr>
          <p:cNvPr id="177" name="AutoShape 22"/>
          <p:cNvSpPr/>
          <p:nvPr/>
        </p:nvSpPr>
        <p:spPr>
          <a:xfrm flipV="1">
            <a:off x="2167560" y="7602120"/>
            <a:ext cx="360" cy="560160"/>
          </a:xfrm>
          <a:prstGeom prst="line">
            <a:avLst/>
          </a:prstGeom>
          <a:ln w="19050">
            <a:solidFill>
              <a:srgbClr val="019fe3"/>
            </a:solidFill>
            <a:round/>
          </a:ln>
        </p:spPr>
        <p:style>
          <a:lnRef idx="0"/>
          <a:fillRef idx="0"/>
          <a:effectRef idx="0"/>
          <a:fontRef idx="minor"/>
        </p:style>
      </p:sp>
      <p:sp>
        <p:nvSpPr>
          <p:cNvPr id="178" name="AutoShape 23"/>
          <p:cNvSpPr/>
          <p:nvPr/>
        </p:nvSpPr>
        <p:spPr>
          <a:xfrm flipV="1">
            <a:off x="3377520" y="7325640"/>
            <a:ext cx="360" cy="560520"/>
          </a:xfrm>
          <a:prstGeom prst="line">
            <a:avLst/>
          </a:prstGeom>
          <a:ln w="19050">
            <a:solidFill>
              <a:srgbClr val="019fe3"/>
            </a:solidFill>
            <a:round/>
          </a:ln>
        </p:spPr>
        <p:style>
          <a:lnRef idx="0"/>
          <a:fillRef idx="0"/>
          <a:effectRef idx="0"/>
          <a:fontRef idx="minor"/>
        </p:style>
      </p:sp>
      <p:sp>
        <p:nvSpPr>
          <p:cNvPr id="179" name="AutoShape 24"/>
          <p:cNvSpPr/>
          <p:nvPr/>
        </p:nvSpPr>
        <p:spPr>
          <a:xfrm flipV="1">
            <a:off x="4587120" y="7582680"/>
            <a:ext cx="360" cy="560520"/>
          </a:xfrm>
          <a:prstGeom prst="line">
            <a:avLst/>
          </a:prstGeom>
          <a:ln w="19050">
            <a:solidFill>
              <a:srgbClr val="019fe3"/>
            </a:solidFill>
            <a:round/>
          </a:ln>
        </p:spPr>
        <p:style>
          <a:lnRef idx="0"/>
          <a:fillRef idx="0"/>
          <a:effectRef idx="0"/>
          <a:fontRef idx="minor"/>
        </p:style>
      </p:sp>
      <p:sp>
        <p:nvSpPr>
          <p:cNvPr id="180" name="AutoShape 25"/>
          <p:cNvSpPr/>
          <p:nvPr/>
        </p:nvSpPr>
        <p:spPr>
          <a:xfrm flipV="1">
            <a:off x="5796720" y="7287480"/>
            <a:ext cx="360" cy="560520"/>
          </a:xfrm>
          <a:prstGeom prst="line">
            <a:avLst/>
          </a:prstGeom>
          <a:ln w="19050">
            <a:solidFill>
              <a:srgbClr val="019fe3"/>
            </a:solidFill>
            <a:round/>
          </a:ln>
        </p:spPr>
        <p:style>
          <a:lnRef idx="0"/>
          <a:fillRef idx="0"/>
          <a:effectRef idx="0"/>
          <a:fontRef idx="minor"/>
        </p:style>
      </p:sp>
      <p:sp>
        <p:nvSpPr>
          <p:cNvPr id="181" name="AutoShape 26"/>
          <p:cNvSpPr/>
          <p:nvPr/>
        </p:nvSpPr>
        <p:spPr>
          <a:xfrm flipV="1">
            <a:off x="7006320" y="7605720"/>
            <a:ext cx="360" cy="560520"/>
          </a:xfrm>
          <a:prstGeom prst="line">
            <a:avLst/>
          </a:prstGeom>
          <a:ln w="19050">
            <a:solidFill>
              <a:srgbClr val="019fe3"/>
            </a:solidFill>
            <a:round/>
          </a:ln>
        </p:spPr>
        <p:style>
          <a:lnRef idx="0"/>
          <a:fillRef idx="0"/>
          <a:effectRef idx="0"/>
          <a:fontRef idx="minor"/>
        </p:style>
      </p:sp>
      <p:sp>
        <p:nvSpPr>
          <p:cNvPr id="182" name="Freeform 27"/>
          <p:cNvSpPr/>
          <p:nvPr/>
        </p:nvSpPr>
        <p:spPr>
          <a:xfrm>
            <a:off x="1312920" y="8910720"/>
            <a:ext cx="475200" cy="475200"/>
          </a:xfrm>
          <a:custGeom>
            <a:avLst/>
            <a:gdLst/>
            <a:ahLst/>
            <a:rect l="l" t="t" r="r" b="b"/>
            <a:pathLst>
              <a:path w="476152" h="476152">
                <a:moveTo>
                  <a:pt x="0" y="0"/>
                </a:moveTo>
                <a:lnTo>
                  <a:pt x="476152" y="0"/>
                </a:lnTo>
                <a:lnTo>
                  <a:pt x="476152" y="476152"/>
                </a:lnTo>
                <a:lnTo>
                  <a:pt x="0" y="476152"/>
                </a:lnTo>
                <a:lnTo>
                  <a:pt x="0" y="0"/>
                </a:lnTo>
                <a:close/>
              </a:path>
            </a:pathLst>
          </a:custGeom>
          <a:blipFill rotWithShape="0">
            <a:blip r:embed="rId7"/>
            <a:srcRect/>
            <a:stretch/>
          </a:blipFill>
          <a:ln w="0">
            <a:noFill/>
          </a:ln>
        </p:spPr>
        <p:style>
          <a:lnRef idx="0"/>
          <a:fillRef idx="0"/>
          <a:effectRef idx="0"/>
          <a:fontRef idx="minor"/>
        </p:style>
      </p:sp>
      <p:sp>
        <p:nvSpPr>
          <p:cNvPr id="183" name="Freeform 28"/>
          <p:cNvSpPr/>
          <p:nvPr/>
        </p:nvSpPr>
        <p:spPr>
          <a:xfrm>
            <a:off x="2423520" y="8910720"/>
            <a:ext cx="475200" cy="475200"/>
          </a:xfrm>
          <a:custGeom>
            <a:avLst/>
            <a:gdLst/>
            <a:ahLst/>
            <a:rect l="l" t="t" r="r" b="b"/>
            <a:pathLst>
              <a:path w="476152" h="476152">
                <a:moveTo>
                  <a:pt x="0" y="0"/>
                </a:moveTo>
                <a:lnTo>
                  <a:pt x="476151" y="0"/>
                </a:lnTo>
                <a:lnTo>
                  <a:pt x="476151" y="476152"/>
                </a:lnTo>
                <a:lnTo>
                  <a:pt x="0" y="476152"/>
                </a:lnTo>
                <a:lnTo>
                  <a:pt x="0" y="0"/>
                </a:lnTo>
                <a:close/>
              </a:path>
            </a:pathLst>
          </a:custGeom>
          <a:blipFill rotWithShape="0">
            <a:blip r:embed="rId8"/>
            <a:srcRect/>
            <a:stretch/>
          </a:blipFill>
          <a:ln w="0">
            <a:noFill/>
          </a:ln>
        </p:spPr>
        <p:style>
          <a:lnRef idx="0"/>
          <a:fillRef idx="0"/>
          <a:effectRef idx="0"/>
          <a:fontRef idx="minor"/>
        </p:style>
      </p:sp>
      <p:sp>
        <p:nvSpPr>
          <p:cNvPr id="184" name="Freeform 29"/>
          <p:cNvSpPr/>
          <p:nvPr/>
        </p:nvSpPr>
        <p:spPr>
          <a:xfrm>
            <a:off x="3534120" y="8910720"/>
            <a:ext cx="490320" cy="490320"/>
          </a:xfrm>
          <a:custGeom>
            <a:avLst/>
            <a:gdLst/>
            <a:ahLst/>
            <a:rect l="l" t="t" r="r" b="b"/>
            <a:pathLst>
              <a:path w="491564" h="491564">
                <a:moveTo>
                  <a:pt x="0" y="0"/>
                </a:moveTo>
                <a:lnTo>
                  <a:pt x="491564" y="0"/>
                </a:lnTo>
                <a:lnTo>
                  <a:pt x="491564" y="491564"/>
                </a:lnTo>
                <a:lnTo>
                  <a:pt x="0" y="491564"/>
                </a:lnTo>
                <a:lnTo>
                  <a:pt x="0" y="0"/>
                </a:lnTo>
                <a:close/>
              </a:path>
            </a:pathLst>
          </a:custGeom>
          <a:blipFill rotWithShape="0">
            <a:blip r:embed="rId9"/>
            <a:srcRect/>
            <a:stretch/>
          </a:blipFill>
          <a:ln w="0">
            <a:noFill/>
          </a:ln>
        </p:spPr>
        <p:style>
          <a:lnRef idx="0"/>
          <a:fillRef idx="0"/>
          <a:effectRef idx="0"/>
          <a:fontRef idx="minor"/>
        </p:style>
      </p:sp>
      <p:sp>
        <p:nvSpPr>
          <p:cNvPr id="185" name="Freeform 30"/>
          <p:cNvSpPr/>
          <p:nvPr/>
        </p:nvSpPr>
        <p:spPr>
          <a:xfrm>
            <a:off x="4663800" y="8962200"/>
            <a:ext cx="503280" cy="372240"/>
          </a:xfrm>
          <a:custGeom>
            <a:avLst/>
            <a:gdLst/>
            <a:ahLst/>
            <a:rect l="l" t="t" r="r" b="b"/>
            <a:pathLst>
              <a:path w="504491" h="373324">
                <a:moveTo>
                  <a:pt x="0" y="0"/>
                </a:moveTo>
                <a:lnTo>
                  <a:pt x="504491" y="0"/>
                </a:lnTo>
                <a:lnTo>
                  <a:pt x="504491" y="373324"/>
                </a:lnTo>
                <a:lnTo>
                  <a:pt x="0" y="373324"/>
                </a:lnTo>
                <a:lnTo>
                  <a:pt x="0" y="0"/>
                </a:lnTo>
                <a:close/>
              </a:path>
            </a:pathLst>
          </a:custGeom>
          <a:blipFill rotWithShape="0">
            <a:blip r:embed="rId10"/>
            <a:srcRect/>
            <a:stretch/>
          </a:blipFill>
          <a:ln w="0">
            <a:noFill/>
          </a:ln>
        </p:spPr>
        <p:style>
          <a:lnRef idx="0"/>
          <a:fillRef idx="0"/>
          <a:effectRef idx="0"/>
          <a:fontRef idx="minor"/>
        </p:style>
      </p:sp>
      <p:sp>
        <p:nvSpPr>
          <p:cNvPr id="186" name="Freeform 31"/>
          <p:cNvSpPr/>
          <p:nvPr/>
        </p:nvSpPr>
        <p:spPr>
          <a:xfrm>
            <a:off x="5755680" y="8895240"/>
            <a:ext cx="490320" cy="490320"/>
          </a:xfrm>
          <a:custGeom>
            <a:avLst/>
            <a:gdLst/>
            <a:ahLst/>
            <a:rect l="l" t="t" r="r" b="b"/>
            <a:pathLst>
              <a:path w="491564" h="491564">
                <a:moveTo>
                  <a:pt x="0" y="0"/>
                </a:moveTo>
                <a:lnTo>
                  <a:pt x="491564" y="0"/>
                </a:lnTo>
                <a:lnTo>
                  <a:pt x="491564" y="491564"/>
                </a:lnTo>
                <a:lnTo>
                  <a:pt x="0" y="491564"/>
                </a:lnTo>
                <a:lnTo>
                  <a:pt x="0" y="0"/>
                </a:lnTo>
                <a:close/>
              </a:path>
            </a:pathLst>
          </a:custGeom>
          <a:blipFill rotWithShape="0">
            <a:blip r:embed="rId11"/>
            <a:srcRect/>
            <a:stretch/>
          </a:blipFill>
          <a:ln w="0">
            <a:noFill/>
          </a:ln>
        </p:spPr>
        <p:style>
          <a:lnRef idx="0"/>
          <a:fillRef idx="0"/>
          <a:effectRef idx="0"/>
          <a:fontRef idx="minor"/>
        </p:style>
      </p:sp>
      <p:sp>
        <p:nvSpPr>
          <p:cNvPr id="187" name="Freeform 32"/>
          <p:cNvSpPr/>
          <p:nvPr/>
        </p:nvSpPr>
        <p:spPr>
          <a:xfrm>
            <a:off x="489240" y="262080"/>
            <a:ext cx="999000" cy="900720"/>
          </a:xfrm>
          <a:custGeom>
            <a:avLst/>
            <a:gdLst/>
            <a:ahLst/>
            <a:rect l="l" t="t" r="r" b="b"/>
            <a:pathLst>
              <a:path w="1000003" h="901642">
                <a:moveTo>
                  <a:pt x="0" y="0"/>
                </a:moveTo>
                <a:lnTo>
                  <a:pt x="1000004" y="0"/>
                </a:lnTo>
                <a:lnTo>
                  <a:pt x="1000004" y="901642"/>
                </a:lnTo>
                <a:lnTo>
                  <a:pt x="0" y="901642"/>
                </a:lnTo>
                <a:lnTo>
                  <a:pt x="0" y="0"/>
                </a:lnTo>
                <a:close/>
              </a:path>
            </a:pathLst>
          </a:custGeom>
          <a:blipFill rotWithShape="0">
            <a:blip r:embed="rId12"/>
            <a:srcRect/>
            <a:stretch/>
          </a:blipFill>
          <a:ln w="0">
            <a:noFill/>
          </a:ln>
        </p:spPr>
        <p:style>
          <a:lnRef idx="0"/>
          <a:fillRef idx="0"/>
          <a:effectRef idx="0"/>
          <a:fontRef idx="minor"/>
        </p:style>
      </p:sp>
      <p:sp>
        <p:nvSpPr>
          <p:cNvPr id="188" name="TextBox 33"/>
          <p:cNvSpPr/>
          <p:nvPr/>
        </p:nvSpPr>
        <p:spPr>
          <a:xfrm>
            <a:off x="489240" y="5394960"/>
            <a:ext cx="3269160" cy="964440"/>
          </a:xfrm>
          <a:prstGeom prst="rect">
            <a:avLst/>
          </a:prstGeom>
          <a:noFill/>
          <a:ln w="0">
            <a:noFill/>
          </a:ln>
        </p:spPr>
        <p:style>
          <a:lnRef idx="0"/>
          <a:fillRef idx="0"/>
          <a:effectRef idx="0"/>
          <a:fontRef idx="minor"/>
        </p:style>
        <p:txBody>
          <a:bodyPr lIns="0" rIns="0" tIns="0" bIns="0" anchor="t">
            <a:spAutoFit/>
          </a:bodyPr>
          <a:p>
            <a:pPr>
              <a:lnSpc>
                <a:spcPts val="1899"/>
              </a:lnSpc>
              <a:buNone/>
            </a:pPr>
            <a:r>
              <a:rPr b="0" lang="en-US" sz="1350" spc="26" strike="noStrike">
                <a:solidFill>
                  <a:srgbClr val="019fe3"/>
                </a:solidFill>
                <a:latin typeface="Inter"/>
                <a:ea typeface="Inter"/>
              </a:rPr>
              <a:t>Consultez le projet de la Ligue</a:t>
            </a:r>
            <a:endParaRPr b="0" lang="fr-FR" sz="1350" spc="-1" strike="noStrike">
              <a:latin typeface="Arial"/>
            </a:endParaRPr>
          </a:p>
          <a:p>
            <a:pPr>
              <a:lnSpc>
                <a:spcPts val="1899"/>
              </a:lnSpc>
              <a:buNone/>
            </a:pPr>
            <a:endParaRPr b="0" lang="fr-FR" sz="1800" spc="-1" strike="noStrike">
              <a:latin typeface="Arial"/>
            </a:endParaRPr>
          </a:p>
          <a:p>
            <a:pPr>
              <a:lnSpc>
                <a:spcPts val="1899"/>
              </a:lnSpc>
              <a:buNone/>
            </a:pPr>
            <a:endParaRPr b="0" lang="fr-FR" sz="1800" spc="-1" strike="noStrike">
              <a:latin typeface="Arial"/>
            </a:endParaRPr>
          </a:p>
          <a:p>
            <a:pPr>
              <a:lnSpc>
                <a:spcPts val="1899"/>
              </a:lnSpc>
              <a:buNone/>
            </a:pPr>
            <a:r>
              <a:rPr b="0" lang="en-US" sz="1350" spc="26" strike="noStrike">
                <a:solidFill>
                  <a:srgbClr val="019fe3"/>
                </a:solidFill>
                <a:latin typeface="Inter"/>
                <a:ea typeface="Inter"/>
              </a:rPr>
              <a:t>Découvrir notre équipe</a:t>
            </a:r>
            <a:endParaRPr b="0" lang="fr-FR" sz="1350" spc="-1" strike="noStrike">
              <a:latin typeface="Arial"/>
            </a:endParaRPr>
          </a:p>
        </p:txBody>
      </p:sp>
      <p:pic>
        <p:nvPicPr>
          <p:cNvPr id="189" name="Picture 34" descr=""/>
          <p:cNvPicPr/>
          <p:nvPr/>
        </p:nvPicPr>
        <p:blipFill>
          <a:blip r:embed="rId13"/>
          <a:stretch/>
        </p:blipFill>
        <p:spPr>
          <a:xfrm>
            <a:off x="3101400" y="5201640"/>
            <a:ext cx="630000" cy="630000"/>
          </a:xfrm>
          <a:prstGeom prst="rect">
            <a:avLst/>
          </a:prstGeom>
          <a:ln w="0">
            <a:noFill/>
          </a:ln>
        </p:spPr>
      </p:pic>
      <p:pic>
        <p:nvPicPr>
          <p:cNvPr id="190" name="Picture 35" descr=""/>
          <p:cNvPicPr/>
          <p:nvPr/>
        </p:nvPicPr>
        <p:blipFill>
          <a:blip r:embed="rId14"/>
          <a:stretch/>
        </p:blipFill>
        <p:spPr>
          <a:xfrm>
            <a:off x="3105720" y="5805360"/>
            <a:ext cx="630000" cy="630000"/>
          </a:xfrm>
          <a:prstGeom prst="rect">
            <a:avLst/>
          </a:prstGeom>
          <a:ln w="0">
            <a:noFill/>
          </a:ln>
        </p:spPr>
      </p:pic>
      <p:sp>
        <p:nvSpPr>
          <p:cNvPr id="191" name="TextBox 36"/>
          <p:cNvSpPr/>
          <p:nvPr/>
        </p:nvSpPr>
        <p:spPr>
          <a:xfrm>
            <a:off x="1072080" y="9908280"/>
            <a:ext cx="5414760" cy="559800"/>
          </a:xfrm>
          <a:prstGeom prst="rect">
            <a:avLst/>
          </a:prstGeom>
          <a:noFill/>
          <a:ln w="0">
            <a:noFill/>
          </a:ln>
        </p:spPr>
        <p:style>
          <a:lnRef idx="0"/>
          <a:fillRef idx="0"/>
          <a:effectRef idx="0"/>
          <a:fontRef idx="minor"/>
        </p:style>
        <p:txBody>
          <a:bodyPr lIns="0" rIns="0" tIns="0" bIns="0" anchor="t">
            <a:spAutoFit/>
          </a:bodyPr>
          <a:p>
            <a:pPr algn="ctr">
              <a:lnSpc>
                <a:spcPts val="2205"/>
              </a:lnSpc>
              <a:buNone/>
            </a:pPr>
            <a:r>
              <a:rPr b="1" lang="en-US" sz="1970" spc="41" strike="noStrike">
                <a:solidFill>
                  <a:srgbClr val="ffffff"/>
                </a:solidFill>
                <a:latin typeface="Cardo Bold"/>
                <a:ea typeface="Cardo Bold"/>
              </a:rPr>
              <a:t>LIGUE AUVERGNE-RHÔNE-ALPES</a:t>
            </a:r>
            <a:endParaRPr b="0" lang="fr-FR" sz="1970" spc="-1" strike="noStrike">
              <a:latin typeface="Arial"/>
            </a:endParaRPr>
          </a:p>
          <a:p>
            <a:pPr algn="ctr">
              <a:lnSpc>
                <a:spcPts val="2205"/>
              </a:lnSpc>
              <a:buNone/>
            </a:pPr>
            <a:r>
              <a:rPr b="1" lang="en-US" sz="1970" spc="41" strike="noStrike">
                <a:solidFill>
                  <a:srgbClr val="ffffff"/>
                </a:solidFill>
                <a:latin typeface="Cardo Bold"/>
                <a:ea typeface="Cardo Bold"/>
              </a:rPr>
              <a:t>DE BADMINTON</a:t>
            </a:r>
            <a:endParaRPr b="0" lang="fr-FR" sz="1970" spc="-1" strike="noStrike">
              <a:latin typeface="Arial"/>
            </a:endParaRPr>
          </a:p>
        </p:txBody>
      </p:sp>
      <p:sp>
        <p:nvSpPr>
          <p:cNvPr id="192" name="TextBox 37"/>
          <p:cNvSpPr/>
          <p:nvPr/>
        </p:nvSpPr>
        <p:spPr>
          <a:xfrm>
            <a:off x="3679560" y="68184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0f71b8"/>
                </a:solidFill>
                <a:latin typeface="Cardo Bold"/>
                <a:ea typeface="Cardo Bold"/>
              </a:rPr>
              <a:t>Mot  d’accueil</a:t>
            </a:r>
            <a:endParaRPr b="0" lang="fr-FR" sz="2130" spc="-1" strike="noStrike">
              <a:latin typeface="Arial"/>
            </a:endParaRPr>
          </a:p>
        </p:txBody>
      </p:sp>
      <p:sp>
        <p:nvSpPr>
          <p:cNvPr id="193" name="TextBox 38"/>
          <p:cNvSpPr/>
          <p:nvPr/>
        </p:nvSpPr>
        <p:spPr>
          <a:xfrm>
            <a:off x="955080" y="2893320"/>
            <a:ext cx="2213640" cy="829080"/>
          </a:xfrm>
          <a:prstGeom prst="rect">
            <a:avLst/>
          </a:prstGeom>
          <a:noFill/>
          <a:ln w="0">
            <a:noFill/>
          </a:ln>
        </p:spPr>
        <p:style>
          <a:lnRef idx="0"/>
          <a:fillRef idx="0"/>
          <a:effectRef idx="0"/>
          <a:fontRef idx="minor"/>
        </p:style>
        <p:txBody>
          <a:bodyPr lIns="0" rIns="0" tIns="0" bIns="0" anchor="t">
            <a:spAutoFit/>
          </a:bodyPr>
          <a:p>
            <a:pPr algn="ctr">
              <a:lnSpc>
                <a:spcPts val="3266"/>
              </a:lnSpc>
              <a:buNone/>
            </a:pPr>
            <a:r>
              <a:rPr b="1" lang="en-US" sz="2330" spc="-160" strike="noStrike">
                <a:solidFill>
                  <a:srgbClr val="0f71b8"/>
                </a:solidFill>
                <a:latin typeface="Cardo Bold"/>
                <a:ea typeface="Cardo Bold"/>
              </a:rPr>
              <a:t>Notre philosophie</a:t>
            </a:r>
            <a:endParaRPr b="0" lang="fr-FR" sz="2330" spc="-1" strike="noStrike">
              <a:latin typeface="Arial"/>
            </a:endParaRPr>
          </a:p>
        </p:txBody>
      </p:sp>
      <p:sp>
        <p:nvSpPr>
          <p:cNvPr id="194" name="TextBox 39"/>
          <p:cNvSpPr/>
          <p:nvPr/>
        </p:nvSpPr>
        <p:spPr>
          <a:xfrm>
            <a:off x="4375080" y="2919600"/>
            <a:ext cx="2213640" cy="414360"/>
          </a:xfrm>
          <a:prstGeom prst="rect">
            <a:avLst/>
          </a:prstGeom>
          <a:noFill/>
          <a:ln w="0">
            <a:noFill/>
          </a:ln>
        </p:spPr>
        <p:style>
          <a:lnRef idx="0"/>
          <a:fillRef idx="0"/>
          <a:effectRef idx="0"/>
          <a:fontRef idx="minor"/>
        </p:style>
        <p:txBody>
          <a:bodyPr lIns="0" rIns="0" tIns="0" bIns="0" anchor="t">
            <a:spAutoFit/>
          </a:bodyPr>
          <a:p>
            <a:pPr algn="ctr">
              <a:lnSpc>
                <a:spcPts val="3266"/>
              </a:lnSpc>
              <a:buNone/>
            </a:pPr>
            <a:r>
              <a:rPr b="1" lang="en-US" sz="2330" spc="-160" strike="noStrike">
                <a:solidFill>
                  <a:srgbClr val="0f71b8"/>
                </a:solidFill>
                <a:latin typeface="Cardo Bold"/>
                <a:ea typeface="Cardo Bold"/>
              </a:rPr>
              <a:t>Chiffres clés</a:t>
            </a:r>
            <a:endParaRPr b="0" lang="fr-FR" sz="2330" spc="-1" strike="noStrike">
              <a:latin typeface="Arial"/>
            </a:endParaRPr>
          </a:p>
        </p:txBody>
      </p:sp>
      <p:sp>
        <p:nvSpPr>
          <p:cNvPr id="195" name="TextBox 40"/>
          <p:cNvSpPr/>
          <p:nvPr/>
        </p:nvSpPr>
        <p:spPr>
          <a:xfrm>
            <a:off x="711360" y="3424320"/>
            <a:ext cx="2570760" cy="1504080"/>
          </a:xfrm>
          <a:prstGeom prst="rect">
            <a:avLst/>
          </a:prstGeom>
          <a:noFill/>
          <a:ln w="0">
            <a:noFill/>
          </a:ln>
        </p:spPr>
        <p:style>
          <a:lnRef idx="0"/>
          <a:fillRef idx="0"/>
          <a:effectRef idx="0"/>
          <a:fontRef idx="minor"/>
        </p:style>
        <p:txBody>
          <a:bodyPr lIns="0" rIns="0" tIns="0" bIns="0" anchor="t">
            <a:spAutoFit/>
          </a:bodyPr>
          <a:p>
            <a:pPr lvl="1" marL="329400" indent="-164520">
              <a:lnSpc>
                <a:spcPts val="1692"/>
              </a:lnSpc>
              <a:buClr>
                <a:srgbClr val="262674"/>
              </a:buClr>
              <a:buFont typeface="Arial"/>
              <a:buChar char="•"/>
            </a:pPr>
            <a:r>
              <a:rPr b="0" lang="en-US" sz="1530" spc="29" strike="noStrike">
                <a:solidFill>
                  <a:srgbClr val="262674"/>
                </a:solidFill>
                <a:latin typeface="Inter"/>
                <a:ea typeface="Inter"/>
              </a:rPr>
              <a:t>FEDERER</a:t>
            </a:r>
            <a:endParaRPr b="0" lang="fr-FR" sz="1530" spc="-1" strike="noStrike">
              <a:latin typeface="Arial"/>
            </a:endParaRPr>
          </a:p>
          <a:p>
            <a:pPr>
              <a:lnSpc>
                <a:spcPts val="1692"/>
              </a:lnSpc>
              <a:buNone/>
            </a:pPr>
            <a:endParaRPr b="0" lang="fr-FR" sz="1800" spc="-1" strike="noStrike">
              <a:latin typeface="Arial"/>
            </a:endParaRPr>
          </a:p>
          <a:p>
            <a:pPr lvl="1" marL="329400" indent="-164520">
              <a:lnSpc>
                <a:spcPts val="1692"/>
              </a:lnSpc>
              <a:buClr>
                <a:srgbClr val="262674"/>
              </a:buClr>
              <a:buFont typeface="Arial"/>
              <a:buChar char="•"/>
            </a:pPr>
            <a:r>
              <a:rPr b="0" lang="en-US" sz="1530" spc="29" strike="noStrike">
                <a:solidFill>
                  <a:srgbClr val="262674"/>
                </a:solidFill>
                <a:latin typeface="Inter"/>
                <a:ea typeface="Inter"/>
              </a:rPr>
              <a:t>RAYONNER</a:t>
            </a:r>
            <a:endParaRPr b="0" lang="fr-FR" sz="1530" spc="-1" strike="noStrike">
              <a:latin typeface="Arial"/>
            </a:endParaRPr>
          </a:p>
          <a:p>
            <a:pPr>
              <a:lnSpc>
                <a:spcPts val="1692"/>
              </a:lnSpc>
              <a:buNone/>
            </a:pPr>
            <a:endParaRPr b="0" lang="fr-FR" sz="1800" spc="-1" strike="noStrike">
              <a:latin typeface="Arial"/>
            </a:endParaRPr>
          </a:p>
          <a:p>
            <a:pPr lvl="1" marL="329400" indent="-164520">
              <a:lnSpc>
                <a:spcPts val="1692"/>
              </a:lnSpc>
              <a:buClr>
                <a:srgbClr val="262674"/>
              </a:buClr>
              <a:buFont typeface="Arial"/>
              <a:buChar char="•"/>
            </a:pPr>
            <a:r>
              <a:rPr b="0" lang="en-US" sz="1530" spc="29" strike="noStrike">
                <a:solidFill>
                  <a:srgbClr val="262674"/>
                </a:solidFill>
                <a:latin typeface="Inter"/>
                <a:ea typeface="Inter"/>
              </a:rPr>
              <a:t>ACCOMPAGNER</a:t>
            </a:r>
            <a:endParaRPr b="0" lang="fr-FR" sz="1530" spc="-1" strike="noStrike">
              <a:latin typeface="Arial"/>
            </a:endParaRPr>
          </a:p>
          <a:p>
            <a:pPr>
              <a:lnSpc>
                <a:spcPts val="1692"/>
              </a:lnSpc>
              <a:buNone/>
            </a:pPr>
            <a:endParaRPr b="0" lang="fr-FR" sz="1800" spc="-1" strike="noStrike">
              <a:latin typeface="Arial"/>
            </a:endParaRPr>
          </a:p>
          <a:p>
            <a:pPr lvl="1" marL="329400" indent="-164520">
              <a:lnSpc>
                <a:spcPts val="1692"/>
              </a:lnSpc>
              <a:buClr>
                <a:srgbClr val="262674"/>
              </a:buClr>
              <a:buFont typeface="Arial"/>
              <a:buChar char="•"/>
            </a:pPr>
            <a:r>
              <a:rPr b="0" lang="en-US" sz="1530" spc="29" strike="noStrike">
                <a:solidFill>
                  <a:srgbClr val="262674"/>
                </a:solidFill>
                <a:latin typeface="Inter"/>
                <a:ea typeface="Inter"/>
              </a:rPr>
              <a:t>PERFORMER</a:t>
            </a:r>
            <a:endParaRPr b="0" lang="fr-FR" sz="1530" spc="-1" strike="noStrike">
              <a:latin typeface="Arial"/>
            </a:endParaRPr>
          </a:p>
        </p:txBody>
      </p:sp>
      <p:sp>
        <p:nvSpPr>
          <p:cNvPr id="196" name="TextBox 41"/>
          <p:cNvSpPr/>
          <p:nvPr/>
        </p:nvSpPr>
        <p:spPr>
          <a:xfrm>
            <a:off x="4590360" y="3577320"/>
            <a:ext cx="580680" cy="332640"/>
          </a:xfrm>
          <a:prstGeom prst="rect">
            <a:avLst/>
          </a:prstGeom>
          <a:noFill/>
          <a:ln w="0">
            <a:noFill/>
          </a:ln>
        </p:spPr>
        <p:style>
          <a:lnRef idx="0"/>
          <a:fillRef idx="0"/>
          <a:effectRef idx="0"/>
          <a:fontRef idx="minor"/>
        </p:style>
        <p:txBody>
          <a:bodyPr lIns="0" rIns="0" tIns="0" bIns="0" anchor="t">
            <a:spAutoFit/>
          </a:bodyPr>
          <a:p>
            <a:pPr algn="r">
              <a:lnSpc>
                <a:spcPts val="2622"/>
              </a:lnSpc>
              <a:buNone/>
            </a:pPr>
            <a:r>
              <a:rPr b="0" lang="en-US" sz="1870" spc="38" strike="noStrike">
                <a:solidFill>
                  <a:srgbClr val="262674"/>
                </a:solidFill>
                <a:latin typeface="Anton"/>
                <a:ea typeface="Anton"/>
              </a:rPr>
              <a:t>193</a:t>
            </a:r>
            <a:endParaRPr b="0" lang="fr-FR" sz="1870" spc="-1" strike="noStrike">
              <a:latin typeface="Arial"/>
            </a:endParaRPr>
          </a:p>
        </p:txBody>
      </p:sp>
      <p:sp>
        <p:nvSpPr>
          <p:cNvPr id="197" name="TextBox 42"/>
          <p:cNvSpPr/>
          <p:nvPr/>
        </p:nvSpPr>
        <p:spPr>
          <a:xfrm>
            <a:off x="4257000" y="4254840"/>
            <a:ext cx="929880" cy="332640"/>
          </a:xfrm>
          <a:prstGeom prst="rect">
            <a:avLst/>
          </a:prstGeom>
          <a:noFill/>
          <a:ln w="0">
            <a:noFill/>
          </a:ln>
        </p:spPr>
        <p:style>
          <a:lnRef idx="0"/>
          <a:fillRef idx="0"/>
          <a:effectRef idx="0"/>
          <a:fontRef idx="minor"/>
        </p:style>
        <p:txBody>
          <a:bodyPr lIns="0" rIns="0" tIns="0" bIns="0" anchor="t">
            <a:spAutoFit/>
          </a:bodyPr>
          <a:p>
            <a:pPr algn="r">
              <a:lnSpc>
                <a:spcPts val="2622"/>
              </a:lnSpc>
              <a:buNone/>
            </a:pPr>
            <a:r>
              <a:rPr b="0" lang="en-US" sz="1870" spc="38" strike="noStrike">
                <a:solidFill>
                  <a:srgbClr val="262674"/>
                </a:solidFill>
                <a:latin typeface="Anton"/>
                <a:ea typeface="Anton"/>
              </a:rPr>
              <a:t>29 000</a:t>
            </a:r>
            <a:endParaRPr b="0" lang="fr-FR" sz="1870" spc="-1" strike="noStrike">
              <a:latin typeface="Arial"/>
            </a:endParaRPr>
          </a:p>
        </p:txBody>
      </p:sp>
      <p:sp>
        <p:nvSpPr>
          <p:cNvPr id="198" name="TextBox 43"/>
          <p:cNvSpPr/>
          <p:nvPr/>
        </p:nvSpPr>
        <p:spPr>
          <a:xfrm>
            <a:off x="4881240" y="4916160"/>
            <a:ext cx="289800" cy="332640"/>
          </a:xfrm>
          <a:prstGeom prst="rect">
            <a:avLst/>
          </a:prstGeom>
          <a:noFill/>
          <a:ln w="0">
            <a:noFill/>
          </a:ln>
        </p:spPr>
        <p:style>
          <a:lnRef idx="0"/>
          <a:fillRef idx="0"/>
          <a:effectRef idx="0"/>
          <a:fontRef idx="minor"/>
        </p:style>
        <p:txBody>
          <a:bodyPr lIns="0" rIns="0" tIns="0" bIns="0" anchor="t">
            <a:spAutoFit/>
          </a:bodyPr>
          <a:p>
            <a:pPr algn="r">
              <a:lnSpc>
                <a:spcPts val="2622"/>
              </a:lnSpc>
              <a:buNone/>
            </a:pPr>
            <a:r>
              <a:rPr b="0" lang="en-US" sz="1870" spc="38" strike="noStrike">
                <a:solidFill>
                  <a:srgbClr val="262674"/>
                </a:solidFill>
                <a:latin typeface="Anton"/>
                <a:ea typeface="Anton"/>
              </a:rPr>
              <a:t>9</a:t>
            </a:r>
            <a:endParaRPr b="0" lang="fr-FR" sz="1870" spc="-1" strike="noStrike">
              <a:latin typeface="Arial"/>
            </a:endParaRPr>
          </a:p>
        </p:txBody>
      </p:sp>
      <p:sp>
        <p:nvSpPr>
          <p:cNvPr id="199" name="TextBox 44"/>
          <p:cNvSpPr/>
          <p:nvPr/>
        </p:nvSpPr>
        <p:spPr>
          <a:xfrm>
            <a:off x="6062040" y="3577320"/>
            <a:ext cx="580680" cy="332640"/>
          </a:xfrm>
          <a:prstGeom prst="rect">
            <a:avLst/>
          </a:prstGeom>
          <a:noFill/>
          <a:ln w="0">
            <a:noFill/>
          </a:ln>
        </p:spPr>
        <p:style>
          <a:lnRef idx="0"/>
          <a:fillRef idx="0"/>
          <a:effectRef idx="0"/>
          <a:fontRef idx="minor"/>
        </p:style>
        <p:txBody>
          <a:bodyPr lIns="0" rIns="0" tIns="0" bIns="0" anchor="t">
            <a:spAutoFit/>
          </a:bodyPr>
          <a:p>
            <a:pPr algn="r">
              <a:lnSpc>
                <a:spcPts val="2622"/>
              </a:lnSpc>
              <a:buNone/>
            </a:pPr>
            <a:r>
              <a:rPr b="0" lang="en-US" sz="1870" spc="38" strike="noStrike">
                <a:solidFill>
                  <a:srgbClr val="262674"/>
                </a:solidFill>
                <a:latin typeface="Anton"/>
                <a:ea typeface="Anton"/>
              </a:rPr>
              <a:t>102</a:t>
            </a:r>
            <a:endParaRPr b="0" lang="fr-FR" sz="1870" spc="-1" strike="noStrike">
              <a:latin typeface="Arial"/>
            </a:endParaRPr>
          </a:p>
        </p:txBody>
      </p:sp>
      <p:sp>
        <p:nvSpPr>
          <p:cNvPr id="200" name="TextBox 45"/>
          <p:cNvSpPr/>
          <p:nvPr/>
        </p:nvSpPr>
        <p:spPr>
          <a:xfrm>
            <a:off x="6424920" y="4239000"/>
            <a:ext cx="580680" cy="332640"/>
          </a:xfrm>
          <a:prstGeom prst="rect">
            <a:avLst/>
          </a:prstGeom>
          <a:noFill/>
          <a:ln w="0">
            <a:noFill/>
          </a:ln>
        </p:spPr>
        <p:style>
          <a:lnRef idx="0"/>
          <a:fillRef idx="0"/>
          <a:effectRef idx="0"/>
          <a:fontRef idx="minor"/>
        </p:style>
        <p:txBody>
          <a:bodyPr lIns="0" rIns="0" tIns="0" bIns="0" anchor="t">
            <a:spAutoFit/>
          </a:bodyPr>
          <a:p>
            <a:pPr>
              <a:lnSpc>
                <a:spcPts val="2622"/>
              </a:lnSpc>
              <a:buNone/>
            </a:pPr>
            <a:r>
              <a:rPr b="0" lang="en-US" sz="1870" spc="38" strike="noStrike">
                <a:solidFill>
                  <a:srgbClr val="262674"/>
                </a:solidFill>
                <a:latin typeface="Anton"/>
                <a:ea typeface="Anton"/>
              </a:rPr>
              <a:t>12</a:t>
            </a:r>
            <a:endParaRPr b="0" lang="fr-FR" sz="1870" spc="-1" strike="noStrike">
              <a:latin typeface="Arial"/>
            </a:endParaRPr>
          </a:p>
        </p:txBody>
      </p:sp>
      <p:sp>
        <p:nvSpPr>
          <p:cNvPr id="201" name="TextBox 46"/>
          <p:cNvSpPr/>
          <p:nvPr/>
        </p:nvSpPr>
        <p:spPr>
          <a:xfrm>
            <a:off x="3816720" y="3869280"/>
            <a:ext cx="1370520" cy="215280"/>
          </a:xfrm>
          <a:prstGeom prst="rect">
            <a:avLst/>
          </a:prstGeom>
          <a:noFill/>
          <a:ln w="0">
            <a:noFill/>
          </a:ln>
        </p:spPr>
        <p:style>
          <a:lnRef idx="0"/>
          <a:fillRef idx="0"/>
          <a:effectRef idx="0"/>
          <a:fontRef idx="minor"/>
        </p:style>
        <p:txBody>
          <a:bodyPr lIns="0" rIns="0" tIns="0" bIns="0" anchor="t">
            <a:spAutoFit/>
          </a:bodyPr>
          <a:p>
            <a:pPr algn="r">
              <a:lnSpc>
                <a:spcPts val="1698"/>
              </a:lnSpc>
              <a:buNone/>
            </a:pPr>
            <a:r>
              <a:rPr b="0" lang="en-US" sz="1210" spc="24" strike="noStrike">
                <a:solidFill>
                  <a:srgbClr val="262674"/>
                </a:solidFill>
                <a:latin typeface="Inter"/>
                <a:ea typeface="Inter"/>
              </a:rPr>
              <a:t>CLUBS</a:t>
            </a:r>
            <a:endParaRPr b="0" lang="fr-FR" sz="1210" spc="-1" strike="noStrike">
              <a:latin typeface="Arial"/>
            </a:endParaRPr>
          </a:p>
        </p:txBody>
      </p:sp>
      <p:sp>
        <p:nvSpPr>
          <p:cNvPr id="202" name="TextBox 47"/>
          <p:cNvSpPr/>
          <p:nvPr/>
        </p:nvSpPr>
        <p:spPr>
          <a:xfrm>
            <a:off x="3816720" y="4516920"/>
            <a:ext cx="1370520" cy="215280"/>
          </a:xfrm>
          <a:prstGeom prst="rect">
            <a:avLst/>
          </a:prstGeom>
          <a:noFill/>
          <a:ln w="0">
            <a:noFill/>
          </a:ln>
        </p:spPr>
        <p:style>
          <a:lnRef idx="0"/>
          <a:fillRef idx="0"/>
          <a:effectRef idx="0"/>
          <a:fontRef idx="minor"/>
        </p:style>
        <p:txBody>
          <a:bodyPr lIns="0" rIns="0" tIns="0" bIns="0" anchor="t">
            <a:spAutoFit/>
          </a:bodyPr>
          <a:p>
            <a:pPr algn="r">
              <a:lnSpc>
                <a:spcPts val="1698"/>
              </a:lnSpc>
              <a:buNone/>
            </a:pPr>
            <a:r>
              <a:rPr b="0" lang="en-US" sz="1210" spc="24" strike="noStrike">
                <a:solidFill>
                  <a:srgbClr val="262674"/>
                </a:solidFill>
                <a:latin typeface="Inter"/>
                <a:ea typeface="Inter"/>
              </a:rPr>
              <a:t>LICENCIÉS</a:t>
            </a:r>
            <a:endParaRPr b="0" lang="fr-FR" sz="1210" spc="-1" strike="noStrike">
              <a:latin typeface="Arial"/>
            </a:endParaRPr>
          </a:p>
        </p:txBody>
      </p:sp>
      <p:sp>
        <p:nvSpPr>
          <p:cNvPr id="203" name="TextBox 48"/>
          <p:cNvSpPr/>
          <p:nvPr/>
        </p:nvSpPr>
        <p:spPr>
          <a:xfrm>
            <a:off x="5304600" y="3893040"/>
            <a:ext cx="1370520" cy="310680"/>
          </a:xfrm>
          <a:prstGeom prst="rect">
            <a:avLst/>
          </a:prstGeom>
          <a:noFill/>
          <a:ln w="0">
            <a:noFill/>
          </a:ln>
        </p:spPr>
        <p:style>
          <a:lnRef idx="0"/>
          <a:fillRef idx="0"/>
          <a:effectRef idx="0"/>
          <a:fontRef idx="minor"/>
        </p:style>
        <p:txBody>
          <a:bodyPr lIns="0" rIns="0" tIns="0" bIns="0" anchor="t">
            <a:spAutoFit/>
          </a:bodyPr>
          <a:p>
            <a:pPr algn="r">
              <a:lnSpc>
                <a:spcPts val="1225"/>
              </a:lnSpc>
              <a:buNone/>
            </a:pPr>
            <a:r>
              <a:rPr b="0" lang="en-US" sz="1210" spc="24" strike="noStrike">
                <a:solidFill>
                  <a:srgbClr val="262674"/>
                </a:solidFill>
                <a:latin typeface="Inter"/>
                <a:ea typeface="Inter"/>
              </a:rPr>
              <a:t>ECOLES DE BAD LABELLISÉES</a:t>
            </a:r>
            <a:endParaRPr b="0" lang="fr-FR" sz="1210" spc="-1" strike="noStrike">
              <a:latin typeface="Arial"/>
            </a:endParaRPr>
          </a:p>
        </p:txBody>
      </p:sp>
      <p:sp>
        <p:nvSpPr>
          <p:cNvPr id="204" name="TextBox 49"/>
          <p:cNvSpPr/>
          <p:nvPr/>
        </p:nvSpPr>
        <p:spPr>
          <a:xfrm>
            <a:off x="3800520" y="5225760"/>
            <a:ext cx="1370520" cy="215280"/>
          </a:xfrm>
          <a:prstGeom prst="rect">
            <a:avLst/>
          </a:prstGeom>
          <a:noFill/>
          <a:ln w="0">
            <a:noFill/>
          </a:ln>
        </p:spPr>
        <p:style>
          <a:lnRef idx="0"/>
          <a:fillRef idx="0"/>
          <a:effectRef idx="0"/>
          <a:fontRef idx="minor"/>
        </p:style>
        <p:txBody>
          <a:bodyPr lIns="0" rIns="0" tIns="0" bIns="0" anchor="t">
            <a:spAutoFit/>
          </a:bodyPr>
          <a:p>
            <a:pPr algn="r">
              <a:lnSpc>
                <a:spcPts val="1698"/>
              </a:lnSpc>
              <a:buNone/>
            </a:pPr>
            <a:r>
              <a:rPr b="0" lang="en-US" sz="1210" spc="24" strike="noStrike">
                <a:solidFill>
                  <a:srgbClr val="262674"/>
                </a:solidFill>
                <a:latin typeface="Inter"/>
                <a:ea typeface="Inter"/>
              </a:rPr>
              <a:t>SALARIÉS</a:t>
            </a:r>
            <a:endParaRPr b="0" lang="fr-FR" sz="1210" spc="-1" strike="noStrike">
              <a:latin typeface="Arial"/>
            </a:endParaRPr>
          </a:p>
        </p:txBody>
      </p:sp>
      <p:sp>
        <p:nvSpPr>
          <p:cNvPr id="205" name="TextBox 50"/>
          <p:cNvSpPr/>
          <p:nvPr/>
        </p:nvSpPr>
        <p:spPr>
          <a:xfrm>
            <a:off x="5304600" y="4555080"/>
            <a:ext cx="1370520" cy="310680"/>
          </a:xfrm>
          <a:prstGeom prst="rect">
            <a:avLst/>
          </a:prstGeom>
          <a:noFill/>
          <a:ln w="0">
            <a:noFill/>
          </a:ln>
        </p:spPr>
        <p:style>
          <a:lnRef idx="0"/>
          <a:fillRef idx="0"/>
          <a:effectRef idx="0"/>
          <a:fontRef idx="minor"/>
        </p:style>
        <p:txBody>
          <a:bodyPr lIns="0" rIns="0" tIns="0" bIns="0" anchor="t">
            <a:spAutoFit/>
          </a:bodyPr>
          <a:p>
            <a:pPr algn="r">
              <a:lnSpc>
                <a:spcPts val="1225"/>
              </a:lnSpc>
              <a:buNone/>
            </a:pPr>
            <a:r>
              <a:rPr b="0" lang="en-US" sz="1210" spc="24" strike="noStrike">
                <a:solidFill>
                  <a:srgbClr val="262674"/>
                </a:solidFill>
                <a:latin typeface="Inter"/>
                <a:ea typeface="Inter"/>
              </a:rPr>
              <a:t>JOUEURS AU PÖLE ESPOIRS</a:t>
            </a:r>
            <a:endParaRPr b="0" lang="fr-FR" sz="1210" spc="-1" strike="noStrike">
              <a:latin typeface="Arial"/>
            </a:endParaRPr>
          </a:p>
        </p:txBody>
      </p:sp>
      <p:sp>
        <p:nvSpPr>
          <p:cNvPr id="206" name="TextBox 51"/>
          <p:cNvSpPr/>
          <p:nvPr/>
        </p:nvSpPr>
        <p:spPr>
          <a:xfrm>
            <a:off x="4199760" y="5867640"/>
            <a:ext cx="2475000" cy="281880"/>
          </a:xfrm>
          <a:prstGeom prst="rect">
            <a:avLst/>
          </a:prstGeom>
          <a:noFill/>
          <a:ln w="0">
            <a:noFill/>
          </a:ln>
        </p:spPr>
        <p:style>
          <a:lnRef idx="0"/>
          <a:fillRef idx="0"/>
          <a:effectRef idx="0"/>
          <a:fontRef idx="minor"/>
        </p:style>
        <p:txBody>
          <a:bodyPr lIns="0" rIns="0" tIns="0" bIns="0" anchor="t">
            <a:spAutoFit/>
          </a:bodyPr>
          <a:p>
            <a:pPr algn="r">
              <a:lnSpc>
                <a:spcPts val="1111"/>
              </a:lnSpc>
              <a:buNone/>
            </a:pPr>
            <a:r>
              <a:rPr b="0" lang="en-US" sz="1100" spc="21" strike="noStrike">
                <a:solidFill>
                  <a:srgbClr val="262674"/>
                </a:solidFill>
                <a:latin typeface="Inter"/>
                <a:ea typeface="Inter"/>
              </a:rPr>
              <a:t>DES </a:t>
            </a:r>
            <a:r>
              <a:rPr b="1" lang="en-US" sz="1100" spc="21" strike="noStrike">
                <a:solidFill>
                  <a:srgbClr val="262674"/>
                </a:solidFill>
                <a:latin typeface="Inter Bold"/>
                <a:ea typeface="Inter Bold"/>
              </a:rPr>
              <a:t>CENTAINES </a:t>
            </a:r>
            <a:r>
              <a:rPr b="0" lang="en-US" sz="1100" spc="21" strike="noStrike">
                <a:solidFill>
                  <a:srgbClr val="262674"/>
                </a:solidFill>
                <a:latin typeface="Inter"/>
                <a:ea typeface="Inter"/>
              </a:rPr>
              <a:t>DE RAISONS DE JOUER AU BAD !</a:t>
            </a:r>
            <a:endParaRPr b="0" lang="fr-FR" sz="1100" spc="-1" strike="noStrike">
              <a:latin typeface="Arial"/>
            </a:endParaRPr>
          </a:p>
        </p:txBody>
      </p:sp>
      <p:sp>
        <p:nvSpPr>
          <p:cNvPr id="207" name="TextBox 52"/>
          <p:cNvSpPr/>
          <p:nvPr/>
        </p:nvSpPr>
        <p:spPr>
          <a:xfrm>
            <a:off x="1997280" y="6627600"/>
            <a:ext cx="5118120" cy="378720"/>
          </a:xfrm>
          <a:prstGeom prst="rect">
            <a:avLst/>
          </a:prstGeom>
          <a:noFill/>
          <a:ln w="0">
            <a:noFill/>
          </a:ln>
        </p:spPr>
        <p:style>
          <a:lnRef idx="0"/>
          <a:fillRef idx="0"/>
          <a:effectRef idx="0"/>
          <a:fontRef idx="minor"/>
        </p:style>
        <p:txBody>
          <a:bodyPr lIns="0" rIns="0" tIns="0" bIns="0" anchor="t">
            <a:spAutoFit/>
          </a:bodyPr>
          <a:p>
            <a:pPr algn="r">
              <a:lnSpc>
                <a:spcPts val="2985"/>
              </a:lnSpc>
              <a:buNone/>
            </a:pPr>
            <a:r>
              <a:rPr b="1" lang="en-US" sz="2130" spc="-145" strike="noStrike">
                <a:solidFill>
                  <a:srgbClr val="0f71b8"/>
                </a:solidFill>
                <a:latin typeface="Cardo Bold"/>
                <a:ea typeface="Cardo Bold"/>
              </a:rPr>
              <a:t>Temps Forts</a:t>
            </a:r>
            <a:endParaRPr b="0" lang="fr-FR" sz="2130" spc="-1" strike="noStrike">
              <a:latin typeface="Arial"/>
            </a:endParaRPr>
          </a:p>
        </p:txBody>
      </p:sp>
      <p:sp>
        <p:nvSpPr>
          <p:cNvPr id="208" name="TextBox 53"/>
          <p:cNvSpPr/>
          <p:nvPr/>
        </p:nvSpPr>
        <p:spPr>
          <a:xfrm>
            <a:off x="433800" y="7908480"/>
            <a:ext cx="1354320" cy="2192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CHAMPIONNAT RÉGIONAL DOUBLES ET MIXTE ADULTES</a:t>
            </a:r>
            <a:endParaRPr b="0" lang="fr-FR" sz="620" spc="-1" strike="noStrike">
              <a:latin typeface="Arial"/>
            </a:endParaRPr>
          </a:p>
        </p:txBody>
      </p:sp>
      <p:sp>
        <p:nvSpPr>
          <p:cNvPr id="209" name="TextBox 54"/>
          <p:cNvSpPr/>
          <p:nvPr/>
        </p:nvSpPr>
        <p:spPr>
          <a:xfrm>
            <a:off x="1312920" y="9453600"/>
            <a:ext cx="853920" cy="91800"/>
          </a:xfrm>
          <a:prstGeom prst="rect">
            <a:avLst/>
          </a:prstGeom>
          <a:noFill/>
          <a:ln w="0">
            <a:noFill/>
          </a:ln>
        </p:spPr>
        <p:style>
          <a:lnRef idx="0"/>
          <a:fillRef idx="0"/>
          <a:effectRef idx="0"/>
          <a:fontRef idx="minor"/>
        </p:style>
        <p:txBody>
          <a:bodyPr lIns="0" rIns="0" tIns="0" bIns="0" anchor="t">
            <a:spAutoFit/>
          </a:bodyPr>
          <a:p>
            <a:pPr>
              <a:lnSpc>
                <a:spcPts val="726"/>
              </a:lnSpc>
              <a:buNone/>
            </a:pPr>
            <a:r>
              <a:rPr b="1" lang="en-US" sz="520" spc="4" strike="noStrike">
                <a:solidFill>
                  <a:srgbClr val="6d6d87"/>
                </a:solidFill>
                <a:latin typeface="Inter Bold"/>
                <a:ea typeface="Inter Bold"/>
              </a:rPr>
              <a:t>badminton-aura.org</a:t>
            </a:r>
            <a:endParaRPr b="0" lang="fr-FR" sz="520" spc="-1" strike="noStrike">
              <a:latin typeface="Arial"/>
            </a:endParaRPr>
          </a:p>
        </p:txBody>
      </p:sp>
      <p:sp>
        <p:nvSpPr>
          <p:cNvPr id="210" name="TextBox 55"/>
          <p:cNvSpPr/>
          <p:nvPr/>
        </p:nvSpPr>
        <p:spPr>
          <a:xfrm>
            <a:off x="2167920" y="9447120"/>
            <a:ext cx="1034640" cy="18396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Ligue Auvergne Rhône-Alpes Badminton </a:t>
            </a:r>
            <a:endParaRPr b="0" lang="fr-FR" sz="520" spc="-1" strike="noStrike">
              <a:latin typeface="Arial"/>
            </a:endParaRPr>
          </a:p>
        </p:txBody>
      </p:sp>
      <p:sp>
        <p:nvSpPr>
          <p:cNvPr id="211" name="TextBox 56"/>
          <p:cNvSpPr/>
          <p:nvPr/>
        </p:nvSpPr>
        <p:spPr>
          <a:xfrm>
            <a:off x="3377520" y="9455040"/>
            <a:ext cx="82116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ligueaurabadminton</a:t>
            </a:r>
            <a:endParaRPr b="0" lang="fr-FR" sz="520" spc="-1" strike="noStrike">
              <a:latin typeface="Arial"/>
            </a:endParaRPr>
          </a:p>
        </p:txBody>
      </p:sp>
      <p:sp>
        <p:nvSpPr>
          <p:cNvPr id="212" name="TextBox 57"/>
          <p:cNvSpPr/>
          <p:nvPr/>
        </p:nvSpPr>
        <p:spPr>
          <a:xfrm>
            <a:off x="4371480" y="9447120"/>
            <a:ext cx="966600" cy="18396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Ligue Auvergne Rhône-Alpes Badminton </a:t>
            </a:r>
            <a:endParaRPr b="0" lang="fr-FR" sz="520" spc="-1" strike="noStrike">
              <a:latin typeface="Arial"/>
            </a:endParaRPr>
          </a:p>
        </p:txBody>
      </p:sp>
      <p:sp>
        <p:nvSpPr>
          <p:cNvPr id="213" name="TextBox 58"/>
          <p:cNvSpPr/>
          <p:nvPr/>
        </p:nvSpPr>
        <p:spPr>
          <a:xfrm>
            <a:off x="5273280" y="9447120"/>
            <a:ext cx="964080" cy="183960"/>
          </a:xfrm>
          <a:prstGeom prst="rect">
            <a:avLst/>
          </a:prstGeom>
          <a:noFill/>
          <a:ln w="0">
            <a:noFill/>
          </a:ln>
        </p:spPr>
        <p:style>
          <a:lnRef idx="0"/>
          <a:fillRef idx="0"/>
          <a:effectRef idx="0"/>
          <a:fontRef idx="minor"/>
        </p:style>
        <p:txBody>
          <a:bodyPr lIns="0" rIns="0" tIns="0" bIns="0" anchor="t">
            <a:spAutoFit/>
          </a:bodyPr>
          <a:p>
            <a:pPr algn="r">
              <a:lnSpc>
                <a:spcPts val="726"/>
              </a:lnSpc>
              <a:buNone/>
            </a:pPr>
            <a:r>
              <a:rPr b="1" lang="en-US" sz="520" spc="4" strike="noStrike">
                <a:solidFill>
                  <a:srgbClr val="6d6d87"/>
                </a:solidFill>
                <a:latin typeface="Inter Bold"/>
                <a:ea typeface="Inter Bold"/>
              </a:rPr>
              <a:t>Ligue Auvergne Rhône-Alpes Badminton </a:t>
            </a:r>
            <a:endParaRPr b="0" lang="fr-FR" sz="520" spc="-1" strike="noStrike">
              <a:latin typeface="Arial"/>
            </a:endParaRPr>
          </a:p>
        </p:txBody>
      </p:sp>
      <p:sp>
        <p:nvSpPr>
          <p:cNvPr id="214" name="TextBox 59"/>
          <p:cNvSpPr/>
          <p:nvPr/>
        </p:nvSpPr>
        <p:spPr>
          <a:xfrm>
            <a:off x="6352560" y="4916160"/>
            <a:ext cx="289800" cy="332640"/>
          </a:xfrm>
          <a:prstGeom prst="rect">
            <a:avLst/>
          </a:prstGeom>
          <a:noFill/>
          <a:ln w="0">
            <a:noFill/>
          </a:ln>
        </p:spPr>
        <p:style>
          <a:lnRef idx="0"/>
          <a:fillRef idx="0"/>
          <a:effectRef idx="0"/>
          <a:fontRef idx="minor"/>
        </p:style>
        <p:txBody>
          <a:bodyPr lIns="0" rIns="0" tIns="0" bIns="0" anchor="t">
            <a:spAutoFit/>
          </a:bodyPr>
          <a:p>
            <a:pPr algn="r">
              <a:lnSpc>
                <a:spcPts val="2622"/>
              </a:lnSpc>
              <a:buNone/>
            </a:pPr>
            <a:r>
              <a:rPr b="0" lang="en-US" sz="1870" spc="38" strike="noStrike">
                <a:solidFill>
                  <a:srgbClr val="262674"/>
                </a:solidFill>
                <a:latin typeface="Anton"/>
                <a:ea typeface="Anton"/>
              </a:rPr>
              <a:t>12</a:t>
            </a:r>
            <a:endParaRPr b="0" lang="fr-FR" sz="1870" spc="-1" strike="noStrike">
              <a:latin typeface="Arial"/>
            </a:endParaRPr>
          </a:p>
        </p:txBody>
      </p:sp>
      <p:sp>
        <p:nvSpPr>
          <p:cNvPr id="215" name="TextBox 60"/>
          <p:cNvSpPr/>
          <p:nvPr/>
        </p:nvSpPr>
        <p:spPr>
          <a:xfrm>
            <a:off x="5272200" y="5225760"/>
            <a:ext cx="1370520" cy="215280"/>
          </a:xfrm>
          <a:prstGeom prst="rect">
            <a:avLst/>
          </a:prstGeom>
          <a:noFill/>
          <a:ln w="0">
            <a:noFill/>
          </a:ln>
        </p:spPr>
        <p:style>
          <a:lnRef idx="0"/>
          <a:fillRef idx="0"/>
          <a:effectRef idx="0"/>
          <a:fontRef idx="minor"/>
        </p:style>
        <p:txBody>
          <a:bodyPr lIns="0" rIns="0" tIns="0" bIns="0" anchor="t">
            <a:spAutoFit/>
          </a:bodyPr>
          <a:p>
            <a:pPr algn="r">
              <a:lnSpc>
                <a:spcPts val="1698"/>
              </a:lnSpc>
              <a:buNone/>
            </a:pPr>
            <a:r>
              <a:rPr b="0" lang="en-US" sz="1210" spc="24" strike="noStrike">
                <a:solidFill>
                  <a:srgbClr val="262674"/>
                </a:solidFill>
                <a:latin typeface="Inter"/>
                <a:ea typeface="Inter"/>
              </a:rPr>
              <a:t>ELUS</a:t>
            </a:r>
            <a:endParaRPr b="0" lang="fr-FR" sz="1210" spc="-1" strike="noStrike">
              <a:latin typeface="Arial"/>
            </a:endParaRPr>
          </a:p>
        </p:txBody>
      </p:sp>
      <p:sp>
        <p:nvSpPr>
          <p:cNvPr id="216" name="TextBox 61"/>
          <p:cNvSpPr/>
          <p:nvPr/>
        </p:nvSpPr>
        <p:spPr>
          <a:xfrm>
            <a:off x="473400" y="811332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11-12 octobre 2025</a:t>
            </a:r>
            <a:endParaRPr b="0" lang="fr-FR" sz="620" spc="-1" strike="noStrike">
              <a:latin typeface="Arial"/>
            </a:endParaRPr>
          </a:p>
        </p:txBody>
      </p:sp>
      <p:sp>
        <p:nvSpPr>
          <p:cNvPr id="217" name="TextBox 62"/>
          <p:cNvSpPr/>
          <p:nvPr/>
        </p:nvSpPr>
        <p:spPr>
          <a:xfrm>
            <a:off x="1627920" y="7211520"/>
            <a:ext cx="1116000" cy="2192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CHAMPIONNAT RÉGIONAL VÉTÉRANS</a:t>
            </a:r>
            <a:endParaRPr b="0" lang="fr-FR" sz="620" spc="-1" strike="noStrike">
              <a:latin typeface="Arial"/>
            </a:endParaRPr>
          </a:p>
        </p:txBody>
      </p:sp>
      <p:sp>
        <p:nvSpPr>
          <p:cNvPr id="218" name="TextBox 63"/>
          <p:cNvSpPr/>
          <p:nvPr/>
        </p:nvSpPr>
        <p:spPr>
          <a:xfrm>
            <a:off x="1590480" y="741636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29-30 novembre 2025</a:t>
            </a:r>
            <a:endParaRPr b="0" lang="fr-FR" sz="620" spc="-1" strike="noStrike">
              <a:latin typeface="Arial"/>
            </a:endParaRPr>
          </a:p>
        </p:txBody>
      </p:sp>
      <p:sp>
        <p:nvSpPr>
          <p:cNvPr id="219" name="TextBox 64"/>
          <p:cNvSpPr/>
          <p:nvPr/>
        </p:nvSpPr>
        <p:spPr>
          <a:xfrm>
            <a:off x="2862360" y="7910640"/>
            <a:ext cx="1116000" cy="2192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CHAMPIONNAT RÉGIONAL JEUNES</a:t>
            </a:r>
            <a:endParaRPr b="0" lang="fr-FR" sz="620" spc="-1" strike="noStrike">
              <a:latin typeface="Arial"/>
            </a:endParaRPr>
          </a:p>
        </p:txBody>
      </p:sp>
      <p:sp>
        <p:nvSpPr>
          <p:cNvPr id="220" name="TextBox 65"/>
          <p:cNvSpPr/>
          <p:nvPr/>
        </p:nvSpPr>
        <p:spPr>
          <a:xfrm>
            <a:off x="2862360" y="811548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30 janvier - 1er février 2026</a:t>
            </a:r>
            <a:endParaRPr b="0" lang="fr-FR" sz="620" spc="-1" strike="noStrike">
              <a:latin typeface="Arial"/>
            </a:endParaRPr>
          </a:p>
        </p:txBody>
      </p:sp>
      <p:sp>
        <p:nvSpPr>
          <p:cNvPr id="221" name="TextBox 66"/>
          <p:cNvSpPr/>
          <p:nvPr/>
        </p:nvSpPr>
        <p:spPr>
          <a:xfrm>
            <a:off x="4063320" y="729072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ASSEMBLEE GENERALE</a:t>
            </a:r>
            <a:endParaRPr b="0" lang="fr-FR" sz="620" spc="-1" strike="noStrike">
              <a:latin typeface="Arial"/>
            </a:endParaRPr>
          </a:p>
        </p:txBody>
      </p:sp>
      <p:sp>
        <p:nvSpPr>
          <p:cNvPr id="222" name="TextBox 67"/>
          <p:cNvSpPr/>
          <p:nvPr/>
        </p:nvSpPr>
        <p:spPr>
          <a:xfrm>
            <a:off x="4025880" y="742716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14 mars 2026</a:t>
            </a:r>
            <a:endParaRPr b="0" lang="fr-FR" sz="620" spc="-1" strike="noStrike">
              <a:latin typeface="Arial"/>
            </a:endParaRPr>
          </a:p>
        </p:txBody>
      </p:sp>
      <p:sp>
        <p:nvSpPr>
          <p:cNvPr id="223" name="TextBox 68"/>
          <p:cNvSpPr/>
          <p:nvPr/>
        </p:nvSpPr>
        <p:spPr>
          <a:xfrm>
            <a:off x="5180400" y="812916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2-5 avril 2026</a:t>
            </a:r>
            <a:endParaRPr b="0" lang="fr-FR" sz="620" spc="-1" strike="noStrike">
              <a:latin typeface="Arial"/>
            </a:endParaRPr>
          </a:p>
        </p:txBody>
      </p:sp>
      <p:sp>
        <p:nvSpPr>
          <p:cNvPr id="224" name="TextBox 69"/>
          <p:cNvSpPr/>
          <p:nvPr/>
        </p:nvSpPr>
        <p:spPr>
          <a:xfrm>
            <a:off x="5187960" y="7908480"/>
            <a:ext cx="1116000" cy="2192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FZ FORZA ALPES</a:t>
            </a:r>
            <a:endParaRPr b="0" lang="fr-FR" sz="620" spc="-1" strike="noStrike">
              <a:latin typeface="Arial"/>
            </a:endParaRPr>
          </a:p>
          <a:p>
            <a:pPr algn="ctr">
              <a:lnSpc>
                <a:spcPts val="865"/>
              </a:lnSpc>
              <a:buNone/>
            </a:pPr>
            <a:r>
              <a:rPr b="1" lang="en-US" sz="620" spc="7" strike="noStrike">
                <a:solidFill>
                  <a:srgbClr val="262674"/>
                </a:solidFill>
                <a:latin typeface="Inter Bold"/>
                <a:ea typeface="Inter Bold"/>
              </a:rPr>
              <a:t>INTERNATIONAL U19</a:t>
            </a:r>
            <a:endParaRPr b="0" lang="fr-FR" sz="62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Freeform 2"/>
          <p:cNvSpPr/>
          <p:nvPr/>
        </p:nvSpPr>
        <p:spPr>
          <a:xfrm>
            <a:off x="289080" y="505440"/>
            <a:ext cx="6980760" cy="10185480"/>
          </a:xfrm>
          <a:custGeom>
            <a:avLst/>
            <a:gdLst/>
            <a:ahLst/>
            <a:rect l="l" t="t" r="r" b="b"/>
            <a:pathLst>
              <a:path w="6981918" h="10186622">
                <a:moveTo>
                  <a:pt x="0" y="0"/>
                </a:moveTo>
                <a:lnTo>
                  <a:pt x="6981918" y="0"/>
                </a:lnTo>
                <a:lnTo>
                  <a:pt x="6981918" y="10186622"/>
                </a:lnTo>
                <a:lnTo>
                  <a:pt x="0" y="10186622"/>
                </a:lnTo>
                <a:lnTo>
                  <a:pt x="0" y="0"/>
                </a:lnTo>
                <a:close/>
              </a:path>
            </a:pathLst>
          </a:custGeom>
          <a:blipFill rotWithShape="0">
            <a:blip r:embed="rId1">
              <a:alphaModFix amt="2000"/>
            </a:blip>
            <a:srcRect/>
            <a:stretch/>
          </a:blipFill>
          <a:ln w="0">
            <a:noFill/>
          </a:ln>
        </p:spPr>
        <p:style>
          <a:lnRef idx="0"/>
          <a:fillRef idx="0"/>
          <a:effectRef idx="0"/>
          <a:fontRef idx="minor"/>
        </p:style>
      </p:sp>
      <p:sp>
        <p:nvSpPr>
          <p:cNvPr id="226" name="Freeform 3"/>
          <p:cNvSpPr/>
          <p:nvPr/>
        </p:nvSpPr>
        <p:spPr>
          <a:xfrm>
            <a:off x="297720" y="284760"/>
            <a:ext cx="6980760" cy="10185480"/>
          </a:xfrm>
          <a:custGeom>
            <a:avLst/>
            <a:gdLst/>
            <a:ahLst/>
            <a:rect l="l" t="t" r="r" b="b"/>
            <a:pathLst>
              <a:path w="6981918" h="10186622">
                <a:moveTo>
                  <a:pt x="0" y="0"/>
                </a:moveTo>
                <a:lnTo>
                  <a:pt x="6981918" y="0"/>
                </a:lnTo>
                <a:lnTo>
                  <a:pt x="6981918" y="10186622"/>
                </a:lnTo>
                <a:lnTo>
                  <a:pt x="0" y="10186622"/>
                </a:lnTo>
                <a:lnTo>
                  <a:pt x="0" y="0"/>
                </a:lnTo>
                <a:close/>
              </a:path>
            </a:pathLst>
          </a:custGeom>
          <a:blipFill rotWithShape="0">
            <a:blip r:embed="rId2">
              <a:alphaModFix amt="2000"/>
            </a:blip>
            <a:srcRect/>
            <a:stretch/>
          </a:blipFill>
          <a:ln w="0">
            <a:noFill/>
          </a:ln>
        </p:spPr>
        <p:style>
          <a:lnRef idx="0"/>
          <a:fillRef idx="0"/>
          <a:effectRef idx="0"/>
          <a:fontRef idx="minor"/>
        </p:style>
      </p:sp>
      <p:grpSp>
        <p:nvGrpSpPr>
          <p:cNvPr id="227" name="Group 4"/>
          <p:cNvGrpSpPr/>
          <p:nvPr/>
        </p:nvGrpSpPr>
        <p:grpSpPr>
          <a:xfrm>
            <a:off x="0" y="-79560"/>
            <a:ext cx="7558920" cy="10770480"/>
            <a:chOff x="0" y="-79560"/>
            <a:chExt cx="7558920" cy="10770480"/>
          </a:xfrm>
        </p:grpSpPr>
        <p:sp>
          <p:nvSpPr>
            <p:cNvPr id="228" name="Freeform 5"/>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noFill/>
            <a:ln cap="sq" w="285750">
              <a:solidFill>
                <a:srgbClr val="e3e3ed"/>
              </a:solidFill>
              <a:miter/>
            </a:ln>
          </p:spPr>
          <p:style>
            <a:lnRef idx="0"/>
            <a:fillRef idx="0"/>
            <a:effectRef idx="0"/>
            <a:fontRef idx="minor"/>
          </p:style>
        </p:sp>
        <p:sp>
          <p:nvSpPr>
            <p:cNvPr id="229" name="TextBox 6"/>
            <p:cNvSpPr/>
            <p:nvPr/>
          </p:nvSpPr>
          <p:spPr>
            <a:xfrm>
              <a:off x="0" y="-79560"/>
              <a:ext cx="7558920" cy="10770480"/>
            </a:xfrm>
            <a:prstGeom prst="rect">
              <a:avLst/>
            </a:prstGeom>
            <a:noFill/>
            <a:ln w="0">
              <a:noFill/>
            </a:ln>
          </p:spPr>
          <p:style>
            <a:lnRef idx="0"/>
            <a:fillRef idx="0"/>
            <a:effectRef idx="0"/>
            <a:fontRef idx="minor"/>
          </p:style>
        </p:sp>
      </p:grpSp>
      <p:grpSp>
        <p:nvGrpSpPr>
          <p:cNvPr id="230" name="Group 7"/>
          <p:cNvGrpSpPr/>
          <p:nvPr/>
        </p:nvGrpSpPr>
        <p:grpSpPr>
          <a:xfrm>
            <a:off x="1320840" y="9678240"/>
            <a:ext cx="4917240" cy="1012680"/>
            <a:chOff x="1320840" y="9678240"/>
            <a:chExt cx="4917240" cy="1012680"/>
          </a:xfrm>
        </p:grpSpPr>
        <p:sp>
          <p:nvSpPr>
            <p:cNvPr id="231" name="AutoShape 8"/>
            <p:cNvSpPr/>
            <p:nvPr/>
          </p:nvSpPr>
          <p:spPr>
            <a:xfrm>
              <a:off x="1320840" y="9678240"/>
              <a:ext cx="4917240" cy="1012680"/>
            </a:xfrm>
            <a:prstGeom prst="rect">
              <a:avLst/>
            </a:prstGeom>
            <a:solidFill>
              <a:srgbClr val="0f71b8"/>
            </a:solidFill>
            <a:ln w="0">
              <a:noFill/>
            </a:ln>
          </p:spPr>
          <p:style>
            <a:lnRef idx="0"/>
            <a:fillRef idx="0"/>
            <a:effectRef idx="0"/>
            <a:fontRef idx="minor"/>
          </p:style>
        </p:sp>
      </p:grpSp>
      <p:sp>
        <p:nvSpPr>
          <p:cNvPr id="232" name="Freeform 9"/>
          <p:cNvSpPr/>
          <p:nvPr/>
        </p:nvSpPr>
        <p:spPr>
          <a:xfrm>
            <a:off x="331920" y="324000"/>
            <a:ext cx="739080" cy="666360"/>
          </a:xfrm>
          <a:custGeom>
            <a:avLst/>
            <a:gdLst/>
            <a:ahLst/>
            <a:rect l="l" t="t" r="r" b="b"/>
            <a:pathLst>
              <a:path w="740171" h="667368">
                <a:moveTo>
                  <a:pt x="0" y="0"/>
                </a:moveTo>
                <a:lnTo>
                  <a:pt x="740171" y="0"/>
                </a:lnTo>
                <a:lnTo>
                  <a:pt x="740171" y="667368"/>
                </a:lnTo>
                <a:lnTo>
                  <a:pt x="0" y="667368"/>
                </a:lnTo>
                <a:lnTo>
                  <a:pt x="0" y="0"/>
                </a:lnTo>
                <a:close/>
              </a:path>
            </a:pathLst>
          </a:custGeom>
          <a:blipFill rotWithShape="0">
            <a:blip r:embed="rId3"/>
            <a:srcRect/>
            <a:stretch/>
          </a:blipFill>
          <a:ln w="0">
            <a:noFill/>
          </a:ln>
        </p:spPr>
        <p:style>
          <a:lnRef idx="0"/>
          <a:fillRef idx="0"/>
          <a:effectRef idx="0"/>
          <a:fontRef idx="minor"/>
        </p:style>
      </p:sp>
      <p:sp>
        <p:nvSpPr>
          <p:cNvPr id="233" name="TextBox 10"/>
          <p:cNvSpPr/>
          <p:nvPr/>
        </p:nvSpPr>
        <p:spPr>
          <a:xfrm>
            <a:off x="409320" y="1455840"/>
            <a:ext cx="3269160" cy="240840"/>
          </a:xfrm>
          <a:prstGeom prst="rect">
            <a:avLst/>
          </a:prstGeom>
          <a:noFill/>
          <a:ln w="0">
            <a:noFill/>
          </a:ln>
        </p:spPr>
        <p:style>
          <a:lnRef idx="0"/>
          <a:fillRef idx="0"/>
          <a:effectRef idx="0"/>
          <a:fontRef idx="minor"/>
        </p:style>
        <p:txBody>
          <a:bodyPr lIns="0" rIns="0" tIns="0" bIns="0" anchor="t">
            <a:spAutoFit/>
          </a:bodyPr>
          <a:p>
            <a:pPr>
              <a:lnSpc>
                <a:spcPts val="1899"/>
              </a:lnSpc>
              <a:buNone/>
            </a:pPr>
            <a:r>
              <a:rPr b="0" lang="en-US" sz="1350" spc="26" strike="noStrike">
                <a:solidFill>
                  <a:srgbClr val="019fe3"/>
                </a:solidFill>
                <a:latin typeface="Inter"/>
                <a:ea typeface="Inter"/>
              </a:rPr>
              <a:t>MISSIONS PINCIPALES </a:t>
            </a:r>
            <a:endParaRPr b="0" lang="fr-FR" sz="1350" spc="-1" strike="noStrike">
              <a:latin typeface="Arial"/>
            </a:endParaRPr>
          </a:p>
        </p:txBody>
      </p:sp>
      <p:sp>
        <p:nvSpPr>
          <p:cNvPr id="234" name="TextBox 11"/>
          <p:cNvSpPr/>
          <p:nvPr/>
        </p:nvSpPr>
        <p:spPr>
          <a:xfrm>
            <a:off x="417600" y="1765800"/>
            <a:ext cx="3290400" cy="1778040"/>
          </a:xfrm>
          <a:prstGeom prst="rect">
            <a:avLst/>
          </a:prstGeom>
          <a:noFill/>
          <a:ln w="0">
            <a:noFill/>
          </a:ln>
        </p:spPr>
        <p:style>
          <a:lnRef idx="0"/>
          <a:fillRef idx="0"/>
          <a:effectRef idx="0"/>
          <a:fontRef idx="minor"/>
        </p:style>
        <p:txBody>
          <a:bodyPr lIns="0" rIns="0" tIns="0" bIns="0" anchor="t">
            <a:spAutoFit/>
          </a:bodyPr>
          <a:p>
            <a:pPr algn="just">
              <a:lnSpc>
                <a:spcPts val="1400"/>
              </a:lnSpc>
              <a:buNone/>
            </a:pPr>
            <a:r>
              <a:rPr b="0" lang="en-US" sz="1000" spc="18" strike="noStrike">
                <a:solidFill>
                  <a:srgbClr val="262674"/>
                </a:solidFill>
                <a:latin typeface="Inter"/>
                <a:ea typeface="Inter"/>
              </a:rPr>
              <a:t>Accompagner les comités départementaux et les clubs dans leur structuration</a:t>
            </a:r>
            <a:endParaRPr b="0" lang="fr-FR" sz="1000" spc="-1" strike="noStrike">
              <a:latin typeface="Arial"/>
            </a:endParaRPr>
          </a:p>
          <a:p>
            <a:pPr algn="just">
              <a:lnSpc>
                <a:spcPts val="1400"/>
              </a:lnSpc>
              <a:buNone/>
            </a:pPr>
            <a:r>
              <a:rPr b="0" lang="en-US" sz="1000" spc="18" strike="noStrike">
                <a:solidFill>
                  <a:srgbClr val="262674"/>
                </a:solidFill>
                <a:latin typeface="Inter"/>
                <a:ea typeface="Inter"/>
              </a:rPr>
              <a:t>Développer la présence du badminton auprès des collectivités territoriales</a:t>
            </a:r>
            <a:endParaRPr b="0" lang="fr-FR" sz="1000" spc="-1" strike="noStrike">
              <a:latin typeface="Arial"/>
            </a:endParaRPr>
          </a:p>
          <a:p>
            <a:pPr algn="just">
              <a:lnSpc>
                <a:spcPts val="1400"/>
              </a:lnSpc>
              <a:buNone/>
            </a:pPr>
            <a:r>
              <a:rPr b="0" lang="en-US" sz="1000" spc="18" strike="noStrike">
                <a:solidFill>
                  <a:srgbClr val="262674"/>
                </a:solidFill>
                <a:latin typeface="Inter"/>
                <a:ea typeface="Inter"/>
              </a:rPr>
              <a:t>Détecter et former les champions de demain</a:t>
            </a:r>
            <a:endParaRPr b="0" lang="fr-FR" sz="1000" spc="-1" strike="noStrike">
              <a:latin typeface="Arial"/>
            </a:endParaRPr>
          </a:p>
          <a:p>
            <a:pPr algn="just">
              <a:lnSpc>
                <a:spcPts val="1400"/>
              </a:lnSpc>
              <a:buNone/>
            </a:pPr>
            <a:r>
              <a:rPr b="0" lang="en-US" sz="1000" spc="18" strike="noStrike">
                <a:solidFill>
                  <a:srgbClr val="262674"/>
                </a:solidFill>
                <a:latin typeface="Inter"/>
                <a:ea typeface="Inter"/>
              </a:rPr>
              <a:t>Former les encadrants, dirigeants et les officiels techniques</a:t>
            </a:r>
            <a:endParaRPr b="0" lang="fr-FR" sz="1000" spc="-1" strike="noStrike">
              <a:latin typeface="Arial"/>
            </a:endParaRPr>
          </a:p>
          <a:p>
            <a:pPr algn="just">
              <a:lnSpc>
                <a:spcPts val="1400"/>
              </a:lnSpc>
              <a:buNone/>
            </a:pPr>
            <a:r>
              <a:rPr b="0" lang="en-US" sz="1000" spc="18" strike="noStrike">
                <a:solidFill>
                  <a:srgbClr val="262674"/>
                </a:solidFill>
                <a:latin typeface="Inter"/>
                <a:ea typeface="Inter"/>
              </a:rPr>
              <a:t>Promouvoir la pratique et l’engagement des femmes</a:t>
            </a:r>
            <a:endParaRPr b="0" lang="fr-FR" sz="1000" spc="-1" strike="noStrike">
              <a:latin typeface="Arial"/>
            </a:endParaRPr>
          </a:p>
          <a:p>
            <a:pPr algn="just">
              <a:lnSpc>
                <a:spcPts val="1400"/>
              </a:lnSpc>
              <a:buNone/>
            </a:pPr>
            <a:r>
              <a:rPr b="0" lang="en-US" sz="1000" spc="18" strike="noStrike">
                <a:solidFill>
                  <a:srgbClr val="262674"/>
                </a:solidFill>
                <a:latin typeface="Inter"/>
                <a:ea typeface="Inter"/>
              </a:rPr>
              <a:t>Impulser l’engagement bénévole</a:t>
            </a:r>
            <a:endParaRPr b="0" lang="fr-FR" sz="1000" spc="-1" strike="noStrike">
              <a:latin typeface="Arial"/>
            </a:endParaRPr>
          </a:p>
          <a:p>
            <a:pPr algn="just">
              <a:lnSpc>
                <a:spcPts val="1400"/>
              </a:lnSpc>
              <a:buNone/>
            </a:pPr>
            <a:r>
              <a:rPr b="0" lang="en-US" sz="1000" spc="18" strike="noStrike">
                <a:solidFill>
                  <a:srgbClr val="262674"/>
                </a:solidFill>
                <a:latin typeface="Inter"/>
                <a:ea typeface="Inter"/>
              </a:rPr>
              <a:t>Organiser les compétitions régionales</a:t>
            </a:r>
            <a:endParaRPr b="0" lang="fr-FR" sz="1000" spc="-1" strike="noStrike">
              <a:latin typeface="Arial"/>
            </a:endParaRPr>
          </a:p>
        </p:txBody>
      </p:sp>
      <p:pic>
        <p:nvPicPr>
          <p:cNvPr id="235" name="Picture 12" descr=""/>
          <p:cNvPicPr/>
          <p:nvPr/>
        </p:nvPicPr>
        <p:blipFill>
          <a:blip r:embed="rId4"/>
          <a:stretch/>
        </p:blipFill>
        <p:spPr>
          <a:xfrm>
            <a:off x="3208320" y="345960"/>
            <a:ext cx="4485960" cy="3703680"/>
          </a:xfrm>
          <a:prstGeom prst="rect">
            <a:avLst/>
          </a:prstGeom>
          <a:ln w="0">
            <a:noFill/>
          </a:ln>
        </p:spPr>
      </p:pic>
      <p:sp>
        <p:nvSpPr>
          <p:cNvPr id="236" name="TextBox 13"/>
          <p:cNvSpPr/>
          <p:nvPr/>
        </p:nvSpPr>
        <p:spPr>
          <a:xfrm>
            <a:off x="409320" y="3625560"/>
            <a:ext cx="3269160" cy="240840"/>
          </a:xfrm>
          <a:prstGeom prst="rect">
            <a:avLst/>
          </a:prstGeom>
          <a:noFill/>
          <a:ln w="0">
            <a:noFill/>
          </a:ln>
        </p:spPr>
        <p:style>
          <a:lnRef idx="0"/>
          <a:fillRef idx="0"/>
          <a:effectRef idx="0"/>
          <a:fontRef idx="minor"/>
        </p:style>
        <p:txBody>
          <a:bodyPr lIns="0" rIns="0" tIns="0" bIns="0" anchor="t">
            <a:spAutoFit/>
          </a:bodyPr>
          <a:p>
            <a:pPr>
              <a:lnSpc>
                <a:spcPts val="1899"/>
              </a:lnSpc>
              <a:buNone/>
            </a:pPr>
            <a:r>
              <a:rPr b="0" lang="en-US" sz="1350" spc="26" strike="noStrike">
                <a:solidFill>
                  <a:srgbClr val="019fe3"/>
                </a:solidFill>
                <a:latin typeface="Inter"/>
                <a:ea typeface="Inter"/>
              </a:rPr>
              <a:t>3 LABELS STRUCTURANTS</a:t>
            </a:r>
            <a:endParaRPr b="0" lang="fr-FR" sz="1350" spc="-1" strike="noStrike">
              <a:latin typeface="Arial"/>
            </a:endParaRPr>
          </a:p>
        </p:txBody>
      </p:sp>
      <p:pic>
        <p:nvPicPr>
          <p:cNvPr id="237" name="Picture 14" descr=""/>
          <p:cNvPicPr/>
          <p:nvPr/>
        </p:nvPicPr>
        <p:blipFill>
          <a:blip r:embed="rId5"/>
          <a:stretch/>
        </p:blipFill>
        <p:spPr>
          <a:xfrm>
            <a:off x="3006360" y="3308040"/>
            <a:ext cx="630000" cy="630000"/>
          </a:xfrm>
          <a:prstGeom prst="rect">
            <a:avLst/>
          </a:prstGeom>
          <a:ln w="0">
            <a:noFill/>
          </a:ln>
        </p:spPr>
      </p:pic>
      <p:grpSp>
        <p:nvGrpSpPr>
          <p:cNvPr id="238" name="Group 15"/>
          <p:cNvGrpSpPr/>
          <p:nvPr/>
        </p:nvGrpSpPr>
        <p:grpSpPr>
          <a:xfrm>
            <a:off x="684720" y="4115160"/>
            <a:ext cx="6189480" cy="1972080"/>
            <a:chOff x="684720" y="4115160"/>
            <a:chExt cx="6189480" cy="1972080"/>
          </a:xfrm>
        </p:grpSpPr>
        <p:sp>
          <p:nvSpPr>
            <p:cNvPr id="239" name="Freeform 16"/>
            <p:cNvSpPr/>
            <p:nvPr/>
          </p:nvSpPr>
          <p:spPr>
            <a:xfrm>
              <a:off x="684720" y="4115160"/>
              <a:ext cx="6189480" cy="1972080"/>
            </a:xfrm>
            <a:custGeom>
              <a:avLst/>
              <a:gdLst/>
              <a:ahLst/>
              <a:rect l="l" t="t" r="r" b="b"/>
              <a:pathLst>
                <a:path w="34518991" h="11002596">
                  <a:moveTo>
                    <a:pt x="0" y="0"/>
                  </a:moveTo>
                  <a:lnTo>
                    <a:pt x="0" y="11002596"/>
                  </a:lnTo>
                  <a:lnTo>
                    <a:pt x="34518991" y="11002596"/>
                  </a:lnTo>
                  <a:lnTo>
                    <a:pt x="34518991" y="0"/>
                  </a:lnTo>
                  <a:lnTo>
                    <a:pt x="0" y="0"/>
                  </a:lnTo>
                  <a:close/>
                  <a:moveTo>
                    <a:pt x="34458033" y="10941636"/>
                  </a:moveTo>
                  <a:lnTo>
                    <a:pt x="59690" y="10941636"/>
                  </a:lnTo>
                  <a:lnTo>
                    <a:pt x="59690" y="59690"/>
                  </a:lnTo>
                  <a:lnTo>
                    <a:pt x="34458033" y="59690"/>
                  </a:lnTo>
                  <a:lnTo>
                    <a:pt x="34458033" y="10941636"/>
                  </a:lnTo>
                  <a:close/>
                </a:path>
              </a:pathLst>
            </a:custGeom>
            <a:solidFill>
              <a:srgbClr val="262674"/>
            </a:solidFill>
            <a:ln w="0">
              <a:noFill/>
            </a:ln>
          </p:spPr>
          <p:style>
            <a:lnRef idx="0"/>
            <a:fillRef idx="0"/>
            <a:effectRef idx="0"/>
            <a:fontRef idx="minor"/>
          </p:style>
        </p:sp>
      </p:grpSp>
      <p:sp>
        <p:nvSpPr>
          <p:cNvPr id="240" name="Freeform 17"/>
          <p:cNvSpPr/>
          <p:nvPr/>
        </p:nvSpPr>
        <p:spPr>
          <a:xfrm>
            <a:off x="2309400" y="3886560"/>
            <a:ext cx="3009600" cy="385920"/>
          </a:xfrm>
          <a:custGeom>
            <a:avLst/>
            <a:gdLst/>
            <a:ahLst/>
            <a:rect l="l" t="t" r="r" b="b"/>
            <a:pathLst>
              <a:path w="3010759" h="386990">
                <a:moveTo>
                  <a:pt x="0" y="0"/>
                </a:moveTo>
                <a:lnTo>
                  <a:pt x="3010759" y="0"/>
                </a:lnTo>
                <a:lnTo>
                  <a:pt x="3010759" y="386990"/>
                </a:lnTo>
                <a:lnTo>
                  <a:pt x="0" y="386990"/>
                </a:lnTo>
                <a:lnTo>
                  <a:pt x="0" y="0"/>
                </a:lnTo>
                <a:close/>
              </a:path>
            </a:pathLst>
          </a:custGeom>
          <a:blipFill rotWithShape="0">
            <a:blip r:embed="rId6"/>
            <a:srcRect/>
            <a:stretch/>
          </a:blipFill>
          <a:ln w="0">
            <a:noFill/>
          </a:ln>
        </p:spPr>
        <p:style>
          <a:lnRef idx="0"/>
          <a:fillRef idx="0"/>
          <a:effectRef idx="0"/>
          <a:fontRef idx="minor"/>
        </p:style>
      </p:sp>
      <p:sp>
        <p:nvSpPr>
          <p:cNvPr id="241" name="Freeform 18"/>
          <p:cNvSpPr/>
          <p:nvPr/>
        </p:nvSpPr>
        <p:spPr>
          <a:xfrm>
            <a:off x="4323960" y="4273560"/>
            <a:ext cx="2254320" cy="1612800"/>
          </a:xfrm>
          <a:custGeom>
            <a:avLst/>
            <a:gdLst/>
            <a:ahLst/>
            <a:rect l="l" t="t" r="r" b="b"/>
            <a:pathLst>
              <a:path w="2255548" h="1614045">
                <a:moveTo>
                  <a:pt x="0" y="0"/>
                </a:moveTo>
                <a:lnTo>
                  <a:pt x="2255548" y="0"/>
                </a:lnTo>
                <a:lnTo>
                  <a:pt x="2255548" y="1614045"/>
                </a:lnTo>
                <a:lnTo>
                  <a:pt x="0" y="1614045"/>
                </a:lnTo>
                <a:lnTo>
                  <a:pt x="0" y="0"/>
                </a:lnTo>
                <a:close/>
              </a:path>
            </a:pathLst>
          </a:custGeom>
          <a:blipFill rotWithShape="0">
            <a:blip r:embed="rId7"/>
            <a:srcRect/>
            <a:stretch/>
          </a:blipFill>
          <a:ln w="0">
            <a:noFill/>
          </a:ln>
        </p:spPr>
        <p:style>
          <a:lnRef idx="0"/>
          <a:fillRef idx="0"/>
          <a:effectRef idx="0"/>
          <a:fontRef idx="minor"/>
        </p:style>
      </p:sp>
      <p:pic>
        <p:nvPicPr>
          <p:cNvPr id="242" name="Picture 19" descr=""/>
          <p:cNvPicPr/>
          <p:nvPr/>
        </p:nvPicPr>
        <p:blipFill>
          <a:blip r:embed="rId8"/>
          <a:stretch/>
        </p:blipFill>
        <p:spPr>
          <a:xfrm>
            <a:off x="6206760" y="5333400"/>
            <a:ext cx="630000" cy="630000"/>
          </a:xfrm>
          <a:prstGeom prst="rect">
            <a:avLst/>
          </a:prstGeom>
          <a:ln w="0">
            <a:noFill/>
          </a:ln>
        </p:spPr>
      </p:pic>
      <p:grpSp>
        <p:nvGrpSpPr>
          <p:cNvPr id="243" name="Group 20"/>
          <p:cNvGrpSpPr/>
          <p:nvPr/>
        </p:nvGrpSpPr>
        <p:grpSpPr>
          <a:xfrm>
            <a:off x="524880" y="6683040"/>
            <a:ext cx="1590120" cy="898200"/>
            <a:chOff x="524880" y="6683040"/>
            <a:chExt cx="1590120" cy="898200"/>
          </a:xfrm>
        </p:grpSpPr>
        <p:sp>
          <p:nvSpPr>
            <p:cNvPr id="244" name="Freeform 21"/>
            <p:cNvSpPr/>
            <p:nvPr/>
          </p:nvSpPr>
          <p:spPr>
            <a:xfrm>
              <a:off x="524880" y="6683040"/>
              <a:ext cx="1590120" cy="898200"/>
            </a:xfrm>
            <a:custGeom>
              <a:avLst/>
              <a:gdLst/>
              <a:ahLst/>
              <a:rect l="l" t="t" r="r" b="b"/>
              <a:pathLst>
                <a:path w="8872553" h="5013603">
                  <a:moveTo>
                    <a:pt x="0" y="0"/>
                  </a:moveTo>
                  <a:lnTo>
                    <a:pt x="0" y="5013603"/>
                  </a:lnTo>
                  <a:lnTo>
                    <a:pt x="8872553" y="5013603"/>
                  </a:lnTo>
                  <a:lnTo>
                    <a:pt x="8872553" y="0"/>
                  </a:lnTo>
                  <a:lnTo>
                    <a:pt x="0" y="0"/>
                  </a:lnTo>
                  <a:close/>
                  <a:moveTo>
                    <a:pt x="8811592" y="4952643"/>
                  </a:moveTo>
                  <a:lnTo>
                    <a:pt x="59690" y="4952643"/>
                  </a:lnTo>
                  <a:lnTo>
                    <a:pt x="59690" y="59690"/>
                  </a:lnTo>
                  <a:lnTo>
                    <a:pt x="8811592" y="59690"/>
                  </a:lnTo>
                  <a:lnTo>
                    <a:pt x="8811592" y="4952643"/>
                  </a:lnTo>
                  <a:close/>
                </a:path>
              </a:pathLst>
            </a:custGeom>
            <a:solidFill>
              <a:srgbClr val="262674"/>
            </a:solidFill>
            <a:ln w="0">
              <a:noFill/>
            </a:ln>
          </p:spPr>
          <p:style>
            <a:lnRef idx="0"/>
            <a:fillRef idx="0"/>
            <a:effectRef idx="0"/>
            <a:fontRef idx="minor"/>
          </p:style>
        </p:sp>
      </p:grpSp>
      <p:sp>
        <p:nvSpPr>
          <p:cNvPr id="245" name="Freeform 22"/>
          <p:cNvSpPr/>
          <p:nvPr/>
        </p:nvSpPr>
        <p:spPr>
          <a:xfrm>
            <a:off x="4226040" y="8374320"/>
            <a:ext cx="1448280" cy="848520"/>
          </a:xfrm>
          <a:custGeom>
            <a:avLst/>
            <a:gdLst/>
            <a:ahLst/>
            <a:rect l="l" t="t" r="r" b="b"/>
            <a:pathLst>
              <a:path w="1449249" h="849622">
                <a:moveTo>
                  <a:pt x="0" y="0"/>
                </a:moveTo>
                <a:lnTo>
                  <a:pt x="1449250" y="0"/>
                </a:lnTo>
                <a:lnTo>
                  <a:pt x="1449250" y="849623"/>
                </a:lnTo>
                <a:lnTo>
                  <a:pt x="0" y="849623"/>
                </a:lnTo>
                <a:lnTo>
                  <a:pt x="0" y="0"/>
                </a:lnTo>
                <a:close/>
              </a:path>
            </a:pathLst>
          </a:custGeom>
          <a:blipFill rotWithShape="0">
            <a:blip r:embed="rId9"/>
            <a:srcRect/>
            <a:stretch/>
          </a:blipFill>
          <a:ln w="0">
            <a:noFill/>
          </a:ln>
        </p:spPr>
        <p:style>
          <a:lnRef idx="0"/>
          <a:fillRef idx="0"/>
          <a:effectRef idx="0"/>
          <a:fontRef idx="minor"/>
        </p:style>
      </p:sp>
      <p:pic>
        <p:nvPicPr>
          <p:cNvPr id="246" name="Picture 23" descr=""/>
          <p:cNvPicPr/>
          <p:nvPr/>
        </p:nvPicPr>
        <p:blipFill>
          <a:blip r:embed="rId10"/>
          <a:stretch/>
        </p:blipFill>
        <p:spPr>
          <a:xfrm>
            <a:off x="5973840" y="8218800"/>
            <a:ext cx="1095480" cy="1095480"/>
          </a:xfrm>
          <a:prstGeom prst="rect">
            <a:avLst/>
          </a:prstGeom>
          <a:ln w="0">
            <a:noFill/>
          </a:ln>
        </p:spPr>
      </p:pic>
      <p:sp>
        <p:nvSpPr>
          <p:cNvPr id="247" name="TextBox 24"/>
          <p:cNvSpPr/>
          <p:nvPr/>
        </p:nvSpPr>
        <p:spPr>
          <a:xfrm>
            <a:off x="1072080" y="9908280"/>
            <a:ext cx="5414760" cy="559800"/>
          </a:xfrm>
          <a:prstGeom prst="rect">
            <a:avLst/>
          </a:prstGeom>
          <a:noFill/>
          <a:ln w="0">
            <a:noFill/>
          </a:ln>
        </p:spPr>
        <p:style>
          <a:lnRef idx="0"/>
          <a:fillRef idx="0"/>
          <a:effectRef idx="0"/>
          <a:fontRef idx="minor"/>
        </p:style>
        <p:txBody>
          <a:bodyPr lIns="0" rIns="0" tIns="0" bIns="0" anchor="t">
            <a:spAutoFit/>
          </a:bodyPr>
          <a:p>
            <a:pPr algn="ctr">
              <a:lnSpc>
                <a:spcPts val="2205"/>
              </a:lnSpc>
              <a:buNone/>
            </a:pPr>
            <a:r>
              <a:rPr b="1" lang="en-US" sz="1970" spc="41" strike="noStrike">
                <a:solidFill>
                  <a:srgbClr val="ffffff"/>
                </a:solidFill>
                <a:latin typeface="Cardo Bold"/>
                <a:ea typeface="Cardo Bold"/>
              </a:rPr>
              <a:t>LIGUE AUVERGNE-RHÔNE-ALPES</a:t>
            </a:r>
            <a:endParaRPr b="0" lang="fr-FR" sz="1970" spc="-1" strike="noStrike">
              <a:latin typeface="Arial"/>
            </a:endParaRPr>
          </a:p>
          <a:p>
            <a:pPr algn="ctr">
              <a:lnSpc>
                <a:spcPts val="2205"/>
              </a:lnSpc>
              <a:buNone/>
            </a:pPr>
            <a:r>
              <a:rPr b="1" lang="en-US" sz="1970" spc="41" strike="noStrike">
                <a:solidFill>
                  <a:srgbClr val="ffffff"/>
                </a:solidFill>
                <a:latin typeface="Cardo Bold"/>
                <a:ea typeface="Cardo Bold"/>
              </a:rPr>
              <a:t>DE BADMINTON</a:t>
            </a:r>
            <a:endParaRPr b="0" lang="fr-FR" sz="1970" spc="-1" strike="noStrike">
              <a:latin typeface="Arial"/>
            </a:endParaRPr>
          </a:p>
        </p:txBody>
      </p:sp>
      <p:sp>
        <p:nvSpPr>
          <p:cNvPr id="248" name="TextBox 25"/>
          <p:cNvSpPr/>
          <p:nvPr/>
        </p:nvSpPr>
        <p:spPr>
          <a:xfrm>
            <a:off x="-1570320" y="104796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0f71b8"/>
                </a:solidFill>
                <a:latin typeface="Cardo Bold"/>
                <a:ea typeface="Cardo Bold"/>
              </a:rPr>
              <a:t>Notre Rôle</a:t>
            </a:r>
            <a:endParaRPr b="0" lang="fr-FR" sz="2130" spc="-1" strike="noStrike">
              <a:latin typeface="Arial"/>
            </a:endParaRPr>
          </a:p>
        </p:txBody>
      </p:sp>
      <p:sp>
        <p:nvSpPr>
          <p:cNvPr id="249" name="TextBox 26"/>
          <p:cNvSpPr/>
          <p:nvPr/>
        </p:nvSpPr>
        <p:spPr>
          <a:xfrm>
            <a:off x="6487920" y="266220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2.58€</a:t>
            </a:r>
            <a:endParaRPr b="0" lang="fr-FR" sz="600" spc="-1" strike="noStrike">
              <a:latin typeface="Arial"/>
            </a:endParaRPr>
          </a:p>
        </p:txBody>
      </p:sp>
      <p:sp>
        <p:nvSpPr>
          <p:cNvPr id="250" name="TextBox 27"/>
          <p:cNvSpPr/>
          <p:nvPr/>
        </p:nvSpPr>
        <p:spPr>
          <a:xfrm>
            <a:off x="6223320" y="140688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4.72€</a:t>
            </a:r>
            <a:endParaRPr b="0" lang="fr-FR" sz="600" spc="-1" strike="noStrike">
              <a:latin typeface="Arial"/>
            </a:endParaRPr>
          </a:p>
        </p:txBody>
      </p:sp>
      <p:sp>
        <p:nvSpPr>
          <p:cNvPr id="251" name="TextBox 28"/>
          <p:cNvSpPr/>
          <p:nvPr/>
        </p:nvSpPr>
        <p:spPr>
          <a:xfrm>
            <a:off x="6032880" y="330588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1.51€</a:t>
            </a:r>
            <a:endParaRPr b="0" lang="fr-FR" sz="600" spc="-1" strike="noStrike">
              <a:latin typeface="Arial"/>
            </a:endParaRPr>
          </a:p>
        </p:txBody>
      </p:sp>
      <p:sp>
        <p:nvSpPr>
          <p:cNvPr id="252" name="TextBox 29"/>
          <p:cNvSpPr/>
          <p:nvPr/>
        </p:nvSpPr>
        <p:spPr>
          <a:xfrm>
            <a:off x="4960800" y="344592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0.20€</a:t>
            </a:r>
            <a:endParaRPr b="0" lang="fr-FR" sz="600" spc="-1" strike="noStrike">
              <a:latin typeface="Arial"/>
            </a:endParaRPr>
          </a:p>
        </p:txBody>
      </p:sp>
      <p:sp>
        <p:nvSpPr>
          <p:cNvPr id="253" name="TextBox 30"/>
          <p:cNvSpPr/>
          <p:nvPr/>
        </p:nvSpPr>
        <p:spPr>
          <a:xfrm>
            <a:off x="4158720" y="326268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1.66€</a:t>
            </a:r>
            <a:endParaRPr b="0" lang="fr-FR" sz="600" spc="-1" strike="noStrike">
              <a:latin typeface="Arial"/>
            </a:endParaRPr>
          </a:p>
        </p:txBody>
      </p:sp>
      <p:sp>
        <p:nvSpPr>
          <p:cNvPr id="254" name="TextBox 31"/>
          <p:cNvSpPr/>
          <p:nvPr/>
        </p:nvSpPr>
        <p:spPr>
          <a:xfrm>
            <a:off x="5748840" y="3417480"/>
            <a:ext cx="738000" cy="276840"/>
          </a:xfrm>
          <a:prstGeom prst="rect">
            <a:avLst/>
          </a:prstGeom>
          <a:noFill/>
          <a:ln w="0">
            <a:noFill/>
          </a:ln>
        </p:spPr>
        <p:style>
          <a:lnRef idx="0"/>
          <a:fillRef idx="0"/>
          <a:effectRef idx="0"/>
          <a:fontRef idx="minor"/>
        </p:style>
        <p:txBody>
          <a:bodyPr lIns="0" rIns="0" tIns="0" bIns="0" anchor="t">
            <a:spAutoFit/>
          </a:bodyPr>
          <a:p>
            <a:pPr>
              <a:lnSpc>
                <a:spcPts val="1091"/>
              </a:lnSpc>
              <a:buNone/>
            </a:pPr>
            <a:r>
              <a:rPr b="0" i="1" lang="en-US" sz="780" spc="12" strike="noStrike">
                <a:solidFill>
                  <a:srgbClr val="0f71b8"/>
                </a:solidFill>
                <a:latin typeface="Vollkorn Italics"/>
                <a:ea typeface="Vollkorn Italics"/>
              </a:rPr>
              <a:t>FORMATION</a:t>
            </a:r>
            <a:endParaRPr b="0" lang="fr-FR" sz="780" spc="-1" strike="noStrike">
              <a:latin typeface="Arial"/>
            </a:endParaRPr>
          </a:p>
          <a:p>
            <a:pPr algn="ctr">
              <a:lnSpc>
                <a:spcPts val="1091"/>
              </a:lnSpc>
              <a:buNone/>
            </a:pPr>
            <a:r>
              <a:rPr b="0" i="1" lang="en-US" sz="780" spc="12" strike="noStrike">
                <a:solidFill>
                  <a:srgbClr val="0f71b8"/>
                </a:solidFill>
                <a:latin typeface="Vollkorn Italics"/>
                <a:ea typeface="Vollkorn Italics"/>
              </a:rPr>
              <a:t>7%</a:t>
            </a:r>
            <a:endParaRPr b="0" lang="fr-FR" sz="780" spc="-1" strike="noStrike">
              <a:latin typeface="Arial"/>
            </a:endParaRPr>
          </a:p>
        </p:txBody>
      </p:sp>
      <p:sp>
        <p:nvSpPr>
          <p:cNvPr id="255" name="TextBox 32"/>
          <p:cNvSpPr/>
          <p:nvPr/>
        </p:nvSpPr>
        <p:spPr>
          <a:xfrm>
            <a:off x="4581000" y="3422880"/>
            <a:ext cx="738000" cy="276840"/>
          </a:xfrm>
          <a:prstGeom prst="rect">
            <a:avLst/>
          </a:prstGeom>
          <a:noFill/>
          <a:ln w="0">
            <a:noFill/>
          </a:ln>
        </p:spPr>
        <p:style>
          <a:lnRef idx="0"/>
          <a:fillRef idx="0"/>
          <a:effectRef idx="0"/>
          <a:fontRef idx="minor"/>
        </p:style>
        <p:txBody>
          <a:bodyPr lIns="0" rIns="0" tIns="0" bIns="0" anchor="t">
            <a:spAutoFit/>
          </a:bodyPr>
          <a:p>
            <a:pPr>
              <a:lnSpc>
                <a:spcPts val="1091"/>
              </a:lnSpc>
              <a:buNone/>
            </a:pPr>
            <a:r>
              <a:rPr b="0" i="1" lang="en-US" sz="780" spc="12" strike="noStrike">
                <a:solidFill>
                  <a:srgbClr val="0f71b8"/>
                </a:solidFill>
                <a:latin typeface="Vollkorn Italics"/>
                <a:ea typeface="Vollkorn Italics"/>
              </a:rPr>
              <a:t>VIE SPORTIVE</a:t>
            </a:r>
            <a:endParaRPr b="0" lang="fr-FR" sz="780" spc="-1" strike="noStrike">
              <a:latin typeface="Arial"/>
            </a:endParaRPr>
          </a:p>
          <a:p>
            <a:pPr>
              <a:lnSpc>
                <a:spcPts val="1091"/>
              </a:lnSpc>
              <a:buNone/>
            </a:pPr>
            <a:r>
              <a:rPr b="0" i="1" lang="en-US" sz="780" spc="12" strike="noStrike">
                <a:solidFill>
                  <a:srgbClr val="0f71b8"/>
                </a:solidFill>
                <a:latin typeface="Vollkorn Italics"/>
                <a:ea typeface="Vollkorn Italics"/>
              </a:rPr>
              <a:t>     </a:t>
            </a:r>
            <a:r>
              <a:rPr b="0" i="1" lang="en-US" sz="780" spc="12" strike="noStrike">
                <a:solidFill>
                  <a:srgbClr val="0f71b8"/>
                </a:solidFill>
                <a:latin typeface="Vollkorn Italics"/>
                <a:ea typeface="Vollkorn Italics"/>
              </a:rPr>
              <a:t>6%</a:t>
            </a:r>
            <a:endParaRPr b="0" lang="fr-FR" sz="780" spc="-1" strike="noStrike">
              <a:latin typeface="Arial"/>
            </a:endParaRPr>
          </a:p>
        </p:txBody>
      </p:sp>
      <p:sp>
        <p:nvSpPr>
          <p:cNvPr id="256" name="TextBox 33"/>
          <p:cNvSpPr/>
          <p:nvPr/>
        </p:nvSpPr>
        <p:spPr>
          <a:xfrm>
            <a:off x="5784840" y="359028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1.35€</a:t>
            </a:r>
            <a:endParaRPr b="0" lang="fr-FR" sz="600" spc="-1" strike="noStrike">
              <a:latin typeface="Arial"/>
            </a:endParaRPr>
          </a:p>
        </p:txBody>
      </p:sp>
      <p:sp>
        <p:nvSpPr>
          <p:cNvPr id="257" name="TextBox 34"/>
          <p:cNvSpPr/>
          <p:nvPr/>
        </p:nvSpPr>
        <p:spPr>
          <a:xfrm>
            <a:off x="4446360" y="359028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1.24€</a:t>
            </a:r>
            <a:endParaRPr b="0" lang="fr-FR" sz="600" spc="-1" strike="noStrike">
              <a:latin typeface="Arial"/>
            </a:endParaRPr>
          </a:p>
        </p:txBody>
      </p:sp>
      <p:sp>
        <p:nvSpPr>
          <p:cNvPr id="258" name="TextBox 35"/>
          <p:cNvSpPr/>
          <p:nvPr/>
        </p:nvSpPr>
        <p:spPr>
          <a:xfrm>
            <a:off x="4158720" y="281592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0.45€</a:t>
            </a:r>
            <a:endParaRPr b="0" lang="fr-FR" sz="600" spc="-1" strike="noStrike">
              <a:latin typeface="Arial"/>
            </a:endParaRPr>
          </a:p>
        </p:txBody>
      </p:sp>
      <p:sp>
        <p:nvSpPr>
          <p:cNvPr id="259" name="TextBox 36"/>
          <p:cNvSpPr/>
          <p:nvPr/>
        </p:nvSpPr>
        <p:spPr>
          <a:xfrm>
            <a:off x="4000320" y="239904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1.71€</a:t>
            </a:r>
            <a:endParaRPr b="0" lang="fr-FR" sz="600" spc="-1" strike="noStrike">
              <a:latin typeface="Arial"/>
            </a:endParaRPr>
          </a:p>
        </p:txBody>
      </p:sp>
      <p:sp>
        <p:nvSpPr>
          <p:cNvPr id="260" name="TextBox 37"/>
          <p:cNvSpPr/>
          <p:nvPr/>
        </p:nvSpPr>
        <p:spPr>
          <a:xfrm>
            <a:off x="3939480" y="1180080"/>
            <a:ext cx="1160640" cy="61560"/>
          </a:xfrm>
          <a:prstGeom prst="rect">
            <a:avLst/>
          </a:prstGeom>
          <a:noFill/>
          <a:ln w="0">
            <a:noFill/>
          </a:ln>
        </p:spPr>
        <p:style>
          <a:lnRef idx="0"/>
          <a:fillRef idx="0"/>
          <a:effectRef idx="0"/>
          <a:fontRef idx="minor"/>
        </p:style>
        <p:txBody>
          <a:bodyPr lIns="0" rIns="0" tIns="0" bIns="0" anchor="t">
            <a:spAutoFit/>
          </a:bodyPr>
          <a:p>
            <a:pPr algn="ctr">
              <a:lnSpc>
                <a:spcPts val="488"/>
              </a:lnSpc>
              <a:buNone/>
            </a:pPr>
            <a:r>
              <a:rPr b="0" i="1" lang="en-US" sz="600" spc="7" strike="noStrike">
                <a:solidFill>
                  <a:srgbClr val="0f71b8"/>
                </a:solidFill>
                <a:latin typeface="Inter Italics"/>
                <a:ea typeface="Inter Italics"/>
              </a:rPr>
              <a:t>4.34€</a:t>
            </a:r>
            <a:endParaRPr b="0" lang="fr-FR" sz="600" spc="-1" strike="noStrike">
              <a:latin typeface="Arial"/>
            </a:endParaRPr>
          </a:p>
        </p:txBody>
      </p:sp>
      <p:sp>
        <p:nvSpPr>
          <p:cNvPr id="261" name="TextBox 38"/>
          <p:cNvSpPr/>
          <p:nvPr/>
        </p:nvSpPr>
        <p:spPr>
          <a:xfrm>
            <a:off x="2332800" y="3883320"/>
            <a:ext cx="2910960" cy="75780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0f71b8"/>
                </a:solidFill>
                <a:latin typeface="Cardo Bold"/>
                <a:ea typeface="Cardo Bold"/>
              </a:rPr>
              <a:t>Le Pôle Espoirs de Voiron</a:t>
            </a:r>
            <a:endParaRPr b="0" lang="fr-FR" sz="2130" spc="-1" strike="noStrike">
              <a:latin typeface="Arial"/>
            </a:endParaRPr>
          </a:p>
        </p:txBody>
      </p:sp>
      <p:sp>
        <p:nvSpPr>
          <p:cNvPr id="262" name="TextBox 39"/>
          <p:cNvSpPr/>
          <p:nvPr/>
        </p:nvSpPr>
        <p:spPr>
          <a:xfrm>
            <a:off x="867240" y="4244760"/>
            <a:ext cx="3290400" cy="1641240"/>
          </a:xfrm>
          <a:prstGeom prst="rect">
            <a:avLst/>
          </a:prstGeom>
          <a:noFill/>
          <a:ln w="0">
            <a:noFill/>
          </a:ln>
        </p:spPr>
        <p:style>
          <a:lnRef idx="0"/>
          <a:fillRef idx="0"/>
          <a:effectRef idx="0"/>
          <a:fontRef idx="minor"/>
        </p:style>
        <p:txBody>
          <a:bodyPr lIns="0" rIns="0" tIns="0" bIns="0" anchor="t">
            <a:spAutoFit/>
          </a:bodyPr>
          <a:p>
            <a:pPr algn="just">
              <a:lnSpc>
                <a:spcPts val="1616"/>
              </a:lnSpc>
              <a:buNone/>
            </a:pPr>
            <a:r>
              <a:rPr b="0" lang="en-US" sz="1150" spc="21" strike="noStrike">
                <a:solidFill>
                  <a:srgbClr val="262674"/>
                </a:solidFill>
                <a:latin typeface="Inter"/>
                <a:ea typeface="Inter"/>
              </a:rPr>
              <a:t>Depuis 1997, la ligue porte le pôle espoirs de Voiron qui regroupe les meilleurs jeunes joueurs de la région entre 11 et 17 ans. Ils s’entraînent quotidiennement avec un emploi du temps aménagé et un suivi sportif, scolaire, médical et mental personnalisé pour leur permettre de mener à bien leur double projet sportif et scolaire. </a:t>
            </a:r>
            <a:endParaRPr b="0" lang="fr-FR" sz="1150" spc="-1" strike="noStrike">
              <a:latin typeface="Arial"/>
            </a:endParaRPr>
          </a:p>
        </p:txBody>
      </p:sp>
      <p:sp>
        <p:nvSpPr>
          <p:cNvPr id="263" name="TextBox 40"/>
          <p:cNvSpPr/>
          <p:nvPr/>
        </p:nvSpPr>
        <p:spPr>
          <a:xfrm>
            <a:off x="-1034280" y="616428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0f71b8"/>
                </a:solidFill>
                <a:latin typeface="Cardo Bold"/>
                <a:ea typeface="Cardo Bold"/>
              </a:rPr>
              <a:t>Se former avec nous</a:t>
            </a:r>
            <a:endParaRPr b="0" lang="fr-FR" sz="2130" spc="-1" strike="noStrike">
              <a:latin typeface="Arial"/>
            </a:endParaRPr>
          </a:p>
        </p:txBody>
      </p:sp>
      <p:sp>
        <p:nvSpPr>
          <p:cNvPr id="264" name="TextBox 41"/>
          <p:cNvSpPr/>
          <p:nvPr/>
        </p:nvSpPr>
        <p:spPr>
          <a:xfrm>
            <a:off x="-1330200" y="787752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0f71b8"/>
                </a:solidFill>
                <a:latin typeface="Cardo Bold"/>
                <a:ea typeface="Cardo Bold"/>
              </a:rPr>
              <a:t>Nos bons plans</a:t>
            </a:r>
            <a:endParaRPr b="0" lang="fr-FR" sz="2130" spc="-1" strike="noStrike">
              <a:latin typeface="Arial"/>
            </a:endParaRPr>
          </a:p>
        </p:txBody>
      </p:sp>
      <p:sp>
        <p:nvSpPr>
          <p:cNvPr id="265" name="TextBox 42"/>
          <p:cNvSpPr/>
          <p:nvPr/>
        </p:nvSpPr>
        <p:spPr>
          <a:xfrm>
            <a:off x="417600" y="8313840"/>
            <a:ext cx="3629880" cy="1172520"/>
          </a:xfrm>
          <a:prstGeom prst="rect">
            <a:avLst/>
          </a:prstGeom>
          <a:noFill/>
          <a:ln w="0">
            <a:noFill/>
          </a:ln>
        </p:spPr>
        <p:style>
          <a:lnRef idx="0"/>
          <a:fillRef idx="0"/>
          <a:effectRef idx="0"/>
          <a:fontRef idx="minor"/>
        </p:style>
        <p:txBody>
          <a:bodyPr lIns="0" rIns="0" tIns="0" bIns="0" anchor="t">
            <a:spAutoFit/>
          </a:bodyPr>
          <a:p>
            <a:pPr algn="just">
              <a:lnSpc>
                <a:spcPts val="1539"/>
              </a:lnSpc>
              <a:buNone/>
            </a:pPr>
            <a:r>
              <a:rPr b="0" lang="en-US" sz="1100" spc="21" strike="noStrike">
                <a:solidFill>
                  <a:srgbClr val="262674"/>
                </a:solidFill>
                <a:latin typeface="Inter"/>
                <a:ea typeface="Inter"/>
              </a:rPr>
              <a:t>Vous vendez ou connaissez quelqu’un qui vend un bien ? Contactez-nous et nous vous mettrons en relation avec l’agent SAFTI de votre secteur ! </a:t>
            </a:r>
            <a:endParaRPr b="0" lang="fr-FR" sz="1100" spc="-1" strike="noStrike">
              <a:latin typeface="Arial"/>
            </a:endParaRPr>
          </a:p>
          <a:p>
            <a:pPr algn="just">
              <a:lnSpc>
                <a:spcPts val="1539"/>
              </a:lnSpc>
              <a:buNone/>
            </a:pPr>
            <a:r>
              <a:rPr b="1" lang="en-US" sz="1100" spc="21" strike="noStrike">
                <a:solidFill>
                  <a:srgbClr val="ed6607"/>
                </a:solidFill>
                <a:latin typeface="Inter Bold"/>
                <a:ea typeface="Inter Bold"/>
              </a:rPr>
              <a:t>10% de la commission reversée entre la ligue, votre comité et votre club + 200 € de bon d’achat pour vous ! </a:t>
            </a:r>
            <a:endParaRPr b="0" lang="fr-FR" sz="1100" spc="-1" strike="noStrike">
              <a:latin typeface="Arial"/>
            </a:endParaRPr>
          </a:p>
        </p:txBody>
      </p:sp>
      <p:sp>
        <p:nvSpPr>
          <p:cNvPr id="266" name="TextBox 43"/>
          <p:cNvSpPr/>
          <p:nvPr/>
        </p:nvSpPr>
        <p:spPr>
          <a:xfrm>
            <a:off x="541440" y="6963120"/>
            <a:ext cx="1573560" cy="480240"/>
          </a:xfrm>
          <a:prstGeom prst="rect">
            <a:avLst/>
          </a:prstGeom>
          <a:noFill/>
          <a:ln w="0">
            <a:noFill/>
          </a:ln>
        </p:spPr>
        <p:style>
          <a:lnRef idx="0"/>
          <a:fillRef idx="0"/>
          <a:effectRef idx="0"/>
          <a:fontRef idx="minor"/>
        </p:style>
        <p:txBody>
          <a:bodyPr lIns="0" rIns="0" tIns="0" bIns="0" anchor="t">
            <a:spAutoFit/>
          </a:bodyPr>
          <a:p>
            <a:pPr algn="ctr">
              <a:lnSpc>
                <a:spcPts val="1261"/>
              </a:lnSpc>
              <a:buNone/>
            </a:pPr>
            <a:r>
              <a:rPr b="0" lang="en-US" sz="900" spc="15" strike="noStrike">
                <a:solidFill>
                  <a:srgbClr val="262674"/>
                </a:solidFill>
                <a:latin typeface="Inter"/>
                <a:ea typeface="Inter"/>
              </a:rPr>
              <a:t>Encadrants Bénévoles</a:t>
            </a:r>
            <a:endParaRPr b="0" lang="fr-FR" sz="900" spc="-1" strike="noStrike">
              <a:latin typeface="Arial"/>
            </a:endParaRPr>
          </a:p>
          <a:p>
            <a:pPr algn="ctr">
              <a:lnSpc>
                <a:spcPts val="1261"/>
              </a:lnSpc>
              <a:buNone/>
            </a:pPr>
            <a:r>
              <a:rPr b="0" lang="en-US" sz="900" spc="15" strike="noStrike">
                <a:solidFill>
                  <a:srgbClr val="262674"/>
                </a:solidFill>
                <a:latin typeface="Inter"/>
                <a:ea typeface="Inter"/>
              </a:rPr>
              <a:t>Encadrants Professionnels</a:t>
            </a:r>
            <a:endParaRPr b="0" lang="fr-FR" sz="900" spc="-1" strike="noStrike">
              <a:latin typeface="Arial"/>
            </a:endParaRPr>
          </a:p>
          <a:p>
            <a:pPr algn="ctr">
              <a:lnSpc>
                <a:spcPts val="1261"/>
              </a:lnSpc>
              <a:buNone/>
            </a:pPr>
            <a:r>
              <a:rPr b="0" lang="en-US" sz="900" spc="15" strike="noStrike">
                <a:solidFill>
                  <a:srgbClr val="262674"/>
                </a:solidFill>
                <a:latin typeface="Inter"/>
                <a:ea typeface="Inter"/>
              </a:rPr>
              <a:t>Séminaire Pro Bad AURA</a:t>
            </a:r>
            <a:endParaRPr b="0" lang="fr-FR" sz="900" spc="-1" strike="noStrike">
              <a:latin typeface="Arial"/>
            </a:endParaRPr>
          </a:p>
        </p:txBody>
      </p:sp>
      <p:grpSp>
        <p:nvGrpSpPr>
          <p:cNvPr id="267" name="Group 44"/>
          <p:cNvGrpSpPr/>
          <p:nvPr/>
        </p:nvGrpSpPr>
        <p:grpSpPr>
          <a:xfrm>
            <a:off x="2184120" y="6683040"/>
            <a:ext cx="1590120" cy="898200"/>
            <a:chOff x="2184120" y="6683040"/>
            <a:chExt cx="1590120" cy="898200"/>
          </a:xfrm>
        </p:grpSpPr>
        <p:sp>
          <p:nvSpPr>
            <p:cNvPr id="268" name="Freeform 45"/>
            <p:cNvSpPr/>
            <p:nvPr/>
          </p:nvSpPr>
          <p:spPr>
            <a:xfrm>
              <a:off x="2184120" y="6683040"/>
              <a:ext cx="1590120" cy="898200"/>
            </a:xfrm>
            <a:custGeom>
              <a:avLst/>
              <a:gdLst/>
              <a:ahLst/>
              <a:rect l="l" t="t" r="r" b="b"/>
              <a:pathLst>
                <a:path w="8872553" h="5013603">
                  <a:moveTo>
                    <a:pt x="0" y="0"/>
                  </a:moveTo>
                  <a:lnTo>
                    <a:pt x="0" y="5013603"/>
                  </a:lnTo>
                  <a:lnTo>
                    <a:pt x="8872553" y="5013603"/>
                  </a:lnTo>
                  <a:lnTo>
                    <a:pt x="8872553" y="0"/>
                  </a:lnTo>
                  <a:lnTo>
                    <a:pt x="0" y="0"/>
                  </a:lnTo>
                  <a:close/>
                  <a:moveTo>
                    <a:pt x="8811592" y="4952643"/>
                  </a:moveTo>
                  <a:lnTo>
                    <a:pt x="59690" y="4952643"/>
                  </a:lnTo>
                  <a:lnTo>
                    <a:pt x="59690" y="59690"/>
                  </a:lnTo>
                  <a:lnTo>
                    <a:pt x="8811592" y="59690"/>
                  </a:lnTo>
                  <a:lnTo>
                    <a:pt x="8811592" y="4952643"/>
                  </a:lnTo>
                  <a:close/>
                </a:path>
              </a:pathLst>
            </a:custGeom>
            <a:solidFill>
              <a:srgbClr val="262674"/>
            </a:solidFill>
            <a:ln w="0">
              <a:noFill/>
            </a:ln>
          </p:spPr>
          <p:style>
            <a:lnRef idx="0"/>
            <a:fillRef idx="0"/>
            <a:effectRef idx="0"/>
            <a:fontRef idx="minor"/>
          </p:style>
        </p:sp>
      </p:grpSp>
      <p:grpSp>
        <p:nvGrpSpPr>
          <p:cNvPr id="269" name="Group 46"/>
          <p:cNvGrpSpPr/>
          <p:nvPr/>
        </p:nvGrpSpPr>
        <p:grpSpPr>
          <a:xfrm>
            <a:off x="3851640" y="6683040"/>
            <a:ext cx="1590120" cy="898200"/>
            <a:chOff x="3851640" y="6683040"/>
            <a:chExt cx="1590120" cy="898200"/>
          </a:xfrm>
        </p:grpSpPr>
        <p:sp>
          <p:nvSpPr>
            <p:cNvPr id="270" name="Freeform 47"/>
            <p:cNvSpPr/>
            <p:nvPr/>
          </p:nvSpPr>
          <p:spPr>
            <a:xfrm>
              <a:off x="3851640" y="6683040"/>
              <a:ext cx="1590120" cy="898200"/>
            </a:xfrm>
            <a:custGeom>
              <a:avLst/>
              <a:gdLst/>
              <a:ahLst/>
              <a:rect l="l" t="t" r="r" b="b"/>
              <a:pathLst>
                <a:path w="8872553" h="5013603">
                  <a:moveTo>
                    <a:pt x="0" y="0"/>
                  </a:moveTo>
                  <a:lnTo>
                    <a:pt x="0" y="5013603"/>
                  </a:lnTo>
                  <a:lnTo>
                    <a:pt x="8872553" y="5013603"/>
                  </a:lnTo>
                  <a:lnTo>
                    <a:pt x="8872553" y="0"/>
                  </a:lnTo>
                  <a:lnTo>
                    <a:pt x="0" y="0"/>
                  </a:lnTo>
                  <a:close/>
                  <a:moveTo>
                    <a:pt x="8811592" y="4952643"/>
                  </a:moveTo>
                  <a:lnTo>
                    <a:pt x="59690" y="4952643"/>
                  </a:lnTo>
                  <a:lnTo>
                    <a:pt x="59690" y="59690"/>
                  </a:lnTo>
                  <a:lnTo>
                    <a:pt x="8811592" y="59690"/>
                  </a:lnTo>
                  <a:lnTo>
                    <a:pt x="8811592" y="4952643"/>
                  </a:lnTo>
                  <a:close/>
                </a:path>
              </a:pathLst>
            </a:custGeom>
            <a:solidFill>
              <a:srgbClr val="262674"/>
            </a:solidFill>
            <a:ln w="0">
              <a:noFill/>
            </a:ln>
          </p:spPr>
          <p:style>
            <a:lnRef idx="0"/>
            <a:fillRef idx="0"/>
            <a:effectRef idx="0"/>
            <a:fontRef idx="minor"/>
          </p:style>
        </p:sp>
      </p:grpSp>
      <p:grpSp>
        <p:nvGrpSpPr>
          <p:cNvPr id="271" name="Group 48"/>
          <p:cNvGrpSpPr/>
          <p:nvPr/>
        </p:nvGrpSpPr>
        <p:grpSpPr>
          <a:xfrm>
            <a:off x="5515920" y="6683040"/>
            <a:ext cx="1590120" cy="898200"/>
            <a:chOff x="5515920" y="6683040"/>
            <a:chExt cx="1590120" cy="898200"/>
          </a:xfrm>
        </p:grpSpPr>
        <p:sp>
          <p:nvSpPr>
            <p:cNvPr id="272" name="Freeform 49"/>
            <p:cNvSpPr/>
            <p:nvPr/>
          </p:nvSpPr>
          <p:spPr>
            <a:xfrm>
              <a:off x="5515920" y="6683040"/>
              <a:ext cx="1590120" cy="898200"/>
            </a:xfrm>
            <a:custGeom>
              <a:avLst/>
              <a:gdLst/>
              <a:ahLst/>
              <a:rect l="l" t="t" r="r" b="b"/>
              <a:pathLst>
                <a:path w="8872553" h="5013603">
                  <a:moveTo>
                    <a:pt x="0" y="0"/>
                  </a:moveTo>
                  <a:lnTo>
                    <a:pt x="0" y="5013603"/>
                  </a:lnTo>
                  <a:lnTo>
                    <a:pt x="8872553" y="5013603"/>
                  </a:lnTo>
                  <a:lnTo>
                    <a:pt x="8872553" y="0"/>
                  </a:lnTo>
                  <a:lnTo>
                    <a:pt x="0" y="0"/>
                  </a:lnTo>
                  <a:close/>
                  <a:moveTo>
                    <a:pt x="8811592" y="4952643"/>
                  </a:moveTo>
                  <a:lnTo>
                    <a:pt x="59690" y="4952643"/>
                  </a:lnTo>
                  <a:lnTo>
                    <a:pt x="59690" y="59690"/>
                  </a:lnTo>
                  <a:lnTo>
                    <a:pt x="8811592" y="59690"/>
                  </a:lnTo>
                  <a:lnTo>
                    <a:pt x="8811592" y="4952643"/>
                  </a:lnTo>
                  <a:close/>
                </a:path>
              </a:pathLst>
            </a:custGeom>
            <a:solidFill>
              <a:srgbClr val="262674"/>
            </a:solidFill>
            <a:ln w="0">
              <a:noFill/>
            </a:ln>
          </p:spPr>
          <p:style>
            <a:lnRef idx="0"/>
            <a:fillRef idx="0"/>
            <a:effectRef idx="0"/>
            <a:fontRef idx="minor"/>
          </p:style>
        </p:sp>
      </p:grpSp>
      <p:sp>
        <p:nvSpPr>
          <p:cNvPr id="273" name="Freeform 50"/>
          <p:cNvSpPr/>
          <p:nvPr/>
        </p:nvSpPr>
        <p:spPr>
          <a:xfrm>
            <a:off x="792000" y="6519960"/>
            <a:ext cx="1094400" cy="325440"/>
          </a:xfrm>
          <a:custGeom>
            <a:avLst/>
            <a:gdLst/>
            <a:ahLst/>
            <a:rect l="l" t="t" r="r" b="b"/>
            <a:pathLst>
              <a:path w="1095309" h="326359">
                <a:moveTo>
                  <a:pt x="0" y="0"/>
                </a:moveTo>
                <a:lnTo>
                  <a:pt x="1095309" y="0"/>
                </a:lnTo>
                <a:lnTo>
                  <a:pt x="1095309" y="326359"/>
                </a:lnTo>
                <a:lnTo>
                  <a:pt x="0" y="326359"/>
                </a:lnTo>
                <a:lnTo>
                  <a:pt x="0" y="0"/>
                </a:lnTo>
                <a:close/>
              </a:path>
            </a:pathLst>
          </a:custGeom>
          <a:blipFill rotWithShape="0">
            <a:blip r:embed="rId11"/>
            <a:srcRect/>
            <a:stretch/>
          </a:blipFill>
          <a:ln w="0">
            <a:noFill/>
          </a:ln>
        </p:spPr>
        <p:style>
          <a:lnRef idx="0"/>
          <a:fillRef idx="0"/>
          <a:effectRef idx="0"/>
          <a:fontRef idx="minor"/>
        </p:style>
      </p:sp>
      <p:sp>
        <p:nvSpPr>
          <p:cNvPr id="274" name="Freeform 51"/>
          <p:cNvSpPr/>
          <p:nvPr/>
        </p:nvSpPr>
        <p:spPr>
          <a:xfrm>
            <a:off x="5820840" y="6519960"/>
            <a:ext cx="961920" cy="325440"/>
          </a:xfrm>
          <a:custGeom>
            <a:avLst/>
            <a:gdLst/>
            <a:ahLst/>
            <a:rect l="l" t="t" r="r" b="b"/>
            <a:pathLst>
              <a:path w="963088" h="326359">
                <a:moveTo>
                  <a:pt x="0" y="0"/>
                </a:moveTo>
                <a:lnTo>
                  <a:pt x="963088" y="0"/>
                </a:lnTo>
                <a:lnTo>
                  <a:pt x="963088" y="326359"/>
                </a:lnTo>
                <a:lnTo>
                  <a:pt x="0" y="326359"/>
                </a:lnTo>
                <a:lnTo>
                  <a:pt x="0" y="0"/>
                </a:lnTo>
                <a:close/>
              </a:path>
            </a:pathLst>
          </a:custGeom>
          <a:blipFill rotWithShape="0">
            <a:blip r:embed="rId12"/>
            <a:srcRect/>
            <a:stretch/>
          </a:blipFill>
          <a:ln w="0">
            <a:noFill/>
          </a:ln>
        </p:spPr>
        <p:style>
          <a:lnRef idx="0"/>
          <a:fillRef idx="0"/>
          <a:effectRef idx="0"/>
          <a:fontRef idx="minor"/>
        </p:style>
      </p:sp>
      <p:sp>
        <p:nvSpPr>
          <p:cNvPr id="275" name="Freeform 52"/>
          <p:cNvSpPr/>
          <p:nvPr/>
        </p:nvSpPr>
        <p:spPr>
          <a:xfrm>
            <a:off x="2368800" y="6519960"/>
            <a:ext cx="1214640" cy="325440"/>
          </a:xfrm>
          <a:custGeom>
            <a:avLst/>
            <a:gdLst/>
            <a:ahLst/>
            <a:rect l="l" t="t" r="r" b="b"/>
            <a:pathLst>
              <a:path w="1215841" h="326359">
                <a:moveTo>
                  <a:pt x="0" y="0"/>
                </a:moveTo>
                <a:lnTo>
                  <a:pt x="1215841" y="0"/>
                </a:lnTo>
                <a:lnTo>
                  <a:pt x="1215841" y="326359"/>
                </a:lnTo>
                <a:lnTo>
                  <a:pt x="0" y="326359"/>
                </a:lnTo>
                <a:lnTo>
                  <a:pt x="0" y="0"/>
                </a:lnTo>
                <a:close/>
              </a:path>
            </a:pathLst>
          </a:custGeom>
          <a:blipFill rotWithShape="0">
            <a:blip r:embed="rId13"/>
            <a:srcRect/>
            <a:stretch/>
          </a:blipFill>
          <a:ln w="0">
            <a:noFill/>
          </a:ln>
        </p:spPr>
        <p:style>
          <a:lnRef idx="0"/>
          <a:fillRef idx="0"/>
          <a:effectRef idx="0"/>
          <a:fontRef idx="minor"/>
        </p:style>
      </p:sp>
      <p:sp>
        <p:nvSpPr>
          <p:cNvPr id="276" name="Freeform 53"/>
          <p:cNvSpPr/>
          <p:nvPr/>
        </p:nvSpPr>
        <p:spPr>
          <a:xfrm>
            <a:off x="4003560" y="6519960"/>
            <a:ext cx="1276200" cy="325440"/>
          </a:xfrm>
          <a:custGeom>
            <a:avLst/>
            <a:gdLst/>
            <a:ahLst/>
            <a:rect l="l" t="t" r="r" b="b"/>
            <a:pathLst>
              <a:path w="1277248" h="326359">
                <a:moveTo>
                  <a:pt x="0" y="0"/>
                </a:moveTo>
                <a:lnTo>
                  <a:pt x="1277249" y="0"/>
                </a:lnTo>
                <a:lnTo>
                  <a:pt x="1277249" y="326359"/>
                </a:lnTo>
                <a:lnTo>
                  <a:pt x="0" y="326359"/>
                </a:lnTo>
                <a:lnTo>
                  <a:pt x="0" y="0"/>
                </a:lnTo>
                <a:close/>
              </a:path>
            </a:pathLst>
          </a:custGeom>
          <a:blipFill rotWithShape="0">
            <a:blip r:embed="rId14"/>
            <a:srcRect/>
            <a:stretch/>
          </a:blipFill>
          <a:ln w="0">
            <a:noFill/>
          </a:ln>
        </p:spPr>
        <p:style>
          <a:lnRef idx="0"/>
          <a:fillRef idx="0"/>
          <a:effectRef idx="0"/>
          <a:fontRef idx="minor"/>
        </p:style>
      </p:sp>
      <p:sp>
        <p:nvSpPr>
          <p:cNvPr id="277" name="TextBox 54"/>
          <p:cNvSpPr/>
          <p:nvPr/>
        </p:nvSpPr>
        <p:spPr>
          <a:xfrm>
            <a:off x="2196360" y="6941520"/>
            <a:ext cx="1573560" cy="480240"/>
          </a:xfrm>
          <a:prstGeom prst="rect">
            <a:avLst/>
          </a:prstGeom>
          <a:noFill/>
          <a:ln w="0">
            <a:noFill/>
          </a:ln>
        </p:spPr>
        <p:style>
          <a:lnRef idx="0"/>
          <a:fillRef idx="0"/>
          <a:effectRef idx="0"/>
          <a:fontRef idx="minor"/>
        </p:style>
        <p:txBody>
          <a:bodyPr lIns="0" rIns="0" tIns="0" bIns="0" anchor="t">
            <a:spAutoFit/>
          </a:bodyPr>
          <a:p>
            <a:pPr algn="ctr">
              <a:lnSpc>
                <a:spcPts val="1261"/>
              </a:lnSpc>
              <a:buNone/>
            </a:pPr>
            <a:r>
              <a:rPr b="0" lang="en-US" sz="900" spc="15" strike="noStrike">
                <a:solidFill>
                  <a:srgbClr val="262674"/>
                </a:solidFill>
                <a:latin typeface="Inter"/>
                <a:ea typeface="Inter"/>
              </a:rPr>
              <a:t>Séminaire Dirigeants</a:t>
            </a:r>
            <a:endParaRPr b="0" lang="fr-FR" sz="900" spc="-1" strike="noStrike">
              <a:latin typeface="Arial"/>
            </a:endParaRPr>
          </a:p>
          <a:p>
            <a:pPr algn="ctr">
              <a:lnSpc>
                <a:spcPts val="1261"/>
              </a:lnSpc>
              <a:buNone/>
            </a:pPr>
            <a:r>
              <a:rPr b="0" lang="en-US" sz="900" spc="15" strike="noStrike">
                <a:solidFill>
                  <a:srgbClr val="262674"/>
                </a:solidFill>
                <a:latin typeface="Inter"/>
                <a:ea typeface="Inter"/>
              </a:rPr>
              <a:t>Dirigeants de comités</a:t>
            </a:r>
            <a:endParaRPr b="0" lang="fr-FR" sz="900" spc="-1" strike="noStrike">
              <a:latin typeface="Arial"/>
            </a:endParaRPr>
          </a:p>
          <a:p>
            <a:pPr algn="ctr">
              <a:lnSpc>
                <a:spcPts val="1261"/>
              </a:lnSpc>
              <a:buNone/>
            </a:pPr>
            <a:r>
              <a:rPr b="0" lang="en-US" sz="900" spc="15" strike="noStrike">
                <a:solidFill>
                  <a:srgbClr val="262674"/>
                </a:solidFill>
                <a:latin typeface="Inter"/>
                <a:ea typeface="Inter"/>
              </a:rPr>
              <a:t>Dirigeants employeurs</a:t>
            </a:r>
            <a:endParaRPr b="0" lang="fr-FR" sz="900" spc="-1" strike="noStrike">
              <a:latin typeface="Arial"/>
            </a:endParaRPr>
          </a:p>
        </p:txBody>
      </p:sp>
      <p:sp>
        <p:nvSpPr>
          <p:cNvPr id="278" name="TextBox 55"/>
          <p:cNvSpPr/>
          <p:nvPr/>
        </p:nvSpPr>
        <p:spPr>
          <a:xfrm>
            <a:off x="3858480" y="6969960"/>
            <a:ext cx="1573560" cy="159840"/>
          </a:xfrm>
          <a:prstGeom prst="rect">
            <a:avLst/>
          </a:prstGeom>
          <a:noFill/>
          <a:ln w="0">
            <a:noFill/>
          </a:ln>
        </p:spPr>
        <p:style>
          <a:lnRef idx="0"/>
          <a:fillRef idx="0"/>
          <a:effectRef idx="0"/>
          <a:fontRef idx="minor"/>
        </p:style>
        <p:txBody>
          <a:bodyPr lIns="0" rIns="0" tIns="0" bIns="0" anchor="t">
            <a:spAutoFit/>
          </a:bodyPr>
          <a:p>
            <a:pPr algn="ctr">
              <a:lnSpc>
                <a:spcPts val="1261"/>
              </a:lnSpc>
              <a:buNone/>
            </a:pPr>
            <a:r>
              <a:rPr b="0" lang="en-US" sz="900" spc="15" strike="noStrike">
                <a:solidFill>
                  <a:srgbClr val="262674"/>
                </a:solidFill>
                <a:latin typeface="Inter"/>
                <a:ea typeface="Inter"/>
              </a:rPr>
              <a:t>Formations GEO</a:t>
            </a:r>
            <a:endParaRPr b="0" lang="fr-FR" sz="900" spc="-1" strike="noStrike">
              <a:latin typeface="Arial"/>
            </a:endParaRPr>
          </a:p>
        </p:txBody>
      </p:sp>
      <p:sp>
        <p:nvSpPr>
          <p:cNvPr id="279" name="TextBox 56"/>
          <p:cNvSpPr/>
          <p:nvPr/>
        </p:nvSpPr>
        <p:spPr>
          <a:xfrm>
            <a:off x="5524200" y="6912360"/>
            <a:ext cx="1579320" cy="562680"/>
          </a:xfrm>
          <a:prstGeom prst="rect">
            <a:avLst/>
          </a:prstGeom>
          <a:noFill/>
          <a:ln w="0">
            <a:noFill/>
          </a:ln>
        </p:spPr>
        <p:style>
          <a:lnRef idx="0"/>
          <a:fillRef idx="0"/>
          <a:effectRef idx="0"/>
          <a:fontRef idx="minor"/>
        </p:style>
        <p:txBody>
          <a:bodyPr lIns="0" rIns="0" tIns="0" bIns="0" anchor="t">
            <a:spAutoFit/>
          </a:bodyPr>
          <a:p>
            <a:pPr algn="ctr">
              <a:lnSpc>
                <a:spcPts val="1108"/>
              </a:lnSpc>
              <a:buNone/>
            </a:pPr>
            <a:r>
              <a:rPr b="0" lang="en-US" sz="790" spc="12" strike="noStrike">
                <a:solidFill>
                  <a:srgbClr val="262674"/>
                </a:solidFill>
                <a:latin typeface="Inter"/>
                <a:ea typeface="Inter"/>
              </a:rPr>
              <a:t>Formations Juge Arbitres</a:t>
            </a:r>
            <a:endParaRPr b="0" lang="fr-FR" sz="790" spc="-1" strike="noStrike">
              <a:latin typeface="Arial"/>
            </a:endParaRPr>
          </a:p>
          <a:p>
            <a:pPr algn="ctr">
              <a:lnSpc>
                <a:spcPts val="1108"/>
              </a:lnSpc>
              <a:buNone/>
            </a:pPr>
            <a:r>
              <a:rPr b="0" lang="en-US" sz="790" spc="12" strike="noStrike">
                <a:solidFill>
                  <a:srgbClr val="262674"/>
                </a:solidFill>
                <a:latin typeface="Inter"/>
                <a:ea typeface="Inter"/>
              </a:rPr>
              <a:t>Formations Arbitres</a:t>
            </a:r>
            <a:endParaRPr b="0" lang="fr-FR" sz="790" spc="-1" strike="noStrike">
              <a:latin typeface="Arial"/>
            </a:endParaRPr>
          </a:p>
          <a:p>
            <a:pPr algn="ctr">
              <a:lnSpc>
                <a:spcPts val="1108"/>
              </a:lnSpc>
              <a:buNone/>
            </a:pPr>
            <a:r>
              <a:rPr b="0" lang="en-US" sz="790" spc="12" strike="noStrike">
                <a:solidFill>
                  <a:srgbClr val="262674"/>
                </a:solidFill>
                <a:latin typeface="Inter"/>
                <a:ea typeface="Inter"/>
              </a:rPr>
              <a:t>Formations Juges de Lignes</a:t>
            </a:r>
            <a:endParaRPr b="0" lang="fr-FR" sz="790" spc="-1" strike="noStrike">
              <a:latin typeface="Arial"/>
            </a:endParaRPr>
          </a:p>
          <a:p>
            <a:pPr algn="ctr">
              <a:lnSpc>
                <a:spcPts val="1108"/>
              </a:lnSpc>
              <a:buNone/>
            </a:pPr>
            <a:r>
              <a:rPr b="0" lang="en-US" sz="790" spc="12" strike="noStrike">
                <a:solidFill>
                  <a:srgbClr val="262674"/>
                </a:solidFill>
                <a:latin typeface="Inter"/>
                <a:ea typeface="Inter"/>
              </a:rPr>
              <a:t>Modules Interclubs</a:t>
            </a:r>
            <a:endParaRPr b="0" lang="fr-FR" sz="790" spc="-1" strike="noStrike">
              <a:latin typeface="Arial"/>
            </a:endParaRPr>
          </a:p>
        </p:txBody>
      </p:sp>
      <p:sp>
        <p:nvSpPr>
          <p:cNvPr id="280" name="TextBox 57"/>
          <p:cNvSpPr/>
          <p:nvPr/>
        </p:nvSpPr>
        <p:spPr>
          <a:xfrm>
            <a:off x="862560" y="6568200"/>
            <a:ext cx="987480" cy="187200"/>
          </a:xfrm>
          <a:prstGeom prst="rect">
            <a:avLst/>
          </a:prstGeom>
          <a:noFill/>
          <a:ln w="0">
            <a:noFill/>
          </a:ln>
        </p:spPr>
        <p:style>
          <a:lnRef idx="0"/>
          <a:fillRef idx="0"/>
          <a:effectRef idx="0"/>
          <a:fontRef idx="minor"/>
        </p:style>
        <p:txBody>
          <a:bodyPr lIns="0" rIns="0" tIns="0" bIns="0" anchor="t">
            <a:spAutoFit/>
          </a:bodyPr>
          <a:p>
            <a:pPr>
              <a:lnSpc>
                <a:spcPts val="1477"/>
              </a:lnSpc>
              <a:buNone/>
            </a:pPr>
            <a:r>
              <a:rPr b="0" lang="en-US" sz="1050" spc="18" strike="noStrike">
                <a:solidFill>
                  <a:srgbClr val="019fe3"/>
                </a:solidFill>
                <a:latin typeface="Inter"/>
                <a:ea typeface="Inter"/>
              </a:rPr>
              <a:t>ENCADRANTS</a:t>
            </a:r>
            <a:endParaRPr b="0" lang="fr-FR" sz="1050" spc="-1" strike="noStrike">
              <a:latin typeface="Arial"/>
            </a:endParaRPr>
          </a:p>
        </p:txBody>
      </p:sp>
      <p:sp>
        <p:nvSpPr>
          <p:cNvPr id="281" name="TextBox 58"/>
          <p:cNvSpPr/>
          <p:nvPr/>
        </p:nvSpPr>
        <p:spPr>
          <a:xfrm>
            <a:off x="2548800" y="6576840"/>
            <a:ext cx="873360" cy="187200"/>
          </a:xfrm>
          <a:prstGeom prst="rect">
            <a:avLst/>
          </a:prstGeom>
          <a:noFill/>
          <a:ln w="0">
            <a:noFill/>
          </a:ln>
        </p:spPr>
        <p:style>
          <a:lnRef idx="0"/>
          <a:fillRef idx="0"/>
          <a:effectRef idx="0"/>
          <a:fontRef idx="minor"/>
        </p:style>
        <p:txBody>
          <a:bodyPr lIns="0" rIns="0" tIns="0" bIns="0" anchor="t">
            <a:spAutoFit/>
          </a:bodyPr>
          <a:p>
            <a:pPr>
              <a:lnSpc>
                <a:spcPts val="1477"/>
              </a:lnSpc>
              <a:buNone/>
            </a:pPr>
            <a:r>
              <a:rPr b="0" lang="en-US" sz="1050" spc="18" strike="noStrike">
                <a:solidFill>
                  <a:srgbClr val="019fe3"/>
                </a:solidFill>
                <a:latin typeface="Inter"/>
                <a:ea typeface="Inter"/>
              </a:rPr>
              <a:t>DIRIGEANTS</a:t>
            </a:r>
            <a:endParaRPr b="0" lang="fr-FR" sz="1050" spc="-1" strike="noStrike">
              <a:latin typeface="Arial"/>
            </a:endParaRPr>
          </a:p>
        </p:txBody>
      </p:sp>
      <p:sp>
        <p:nvSpPr>
          <p:cNvPr id="282" name="TextBox 59"/>
          <p:cNvSpPr/>
          <p:nvPr/>
        </p:nvSpPr>
        <p:spPr>
          <a:xfrm>
            <a:off x="4003560" y="6595920"/>
            <a:ext cx="1276200" cy="187200"/>
          </a:xfrm>
          <a:prstGeom prst="rect">
            <a:avLst/>
          </a:prstGeom>
          <a:noFill/>
          <a:ln w="0">
            <a:noFill/>
          </a:ln>
        </p:spPr>
        <p:style>
          <a:lnRef idx="0"/>
          <a:fillRef idx="0"/>
          <a:effectRef idx="0"/>
          <a:fontRef idx="minor"/>
        </p:style>
        <p:txBody>
          <a:bodyPr lIns="0" rIns="0" tIns="0" bIns="0" anchor="t">
            <a:spAutoFit/>
          </a:bodyPr>
          <a:p>
            <a:pPr algn="ctr">
              <a:lnSpc>
                <a:spcPts val="1477"/>
              </a:lnSpc>
              <a:buNone/>
            </a:pPr>
            <a:r>
              <a:rPr b="0" lang="en-US" sz="1050" spc="18" strike="noStrike">
                <a:solidFill>
                  <a:srgbClr val="019fe3"/>
                </a:solidFill>
                <a:latin typeface="Inter"/>
                <a:ea typeface="Inter"/>
              </a:rPr>
              <a:t>ORGANISATEURS</a:t>
            </a:r>
            <a:endParaRPr b="0" lang="fr-FR" sz="1050" spc="-1" strike="noStrike">
              <a:latin typeface="Arial"/>
            </a:endParaRPr>
          </a:p>
        </p:txBody>
      </p:sp>
      <p:sp>
        <p:nvSpPr>
          <p:cNvPr id="283" name="TextBox 60"/>
          <p:cNvSpPr/>
          <p:nvPr/>
        </p:nvSpPr>
        <p:spPr>
          <a:xfrm>
            <a:off x="5820840" y="6539760"/>
            <a:ext cx="961920" cy="284040"/>
          </a:xfrm>
          <a:prstGeom prst="rect">
            <a:avLst/>
          </a:prstGeom>
          <a:noFill/>
          <a:ln w="0">
            <a:noFill/>
          </a:ln>
        </p:spPr>
        <p:style>
          <a:lnRef idx="0"/>
          <a:fillRef idx="0"/>
          <a:effectRef idx="0"/>
          <a:fontRef idx="minor"/>
        </p:style>
        <p:txBody>
          <a:bodyPr lIns="0" rIns="0" tIns="0" bIns="0" anchor="t">
            <a:spAutoFit/>
          </a:bodyPr>
          <a:p>
            <a:pPr algn="ctr">
              <a:lnSpc>
                <a:spcPts val="1120"/>
              </a:lnSpc>
              <a:buNone/>
            </a:pPr>
            <a:r>
              <a:rPr b="0" lang="en-US" sz="1050" spc="18" strike="noStrike">
                <a:solidFill>
                  <a:srgbClr val="019fe3"/>
                </a:solidFill>
                <a:latin typeface="Inter"/>
                <a:ea typeface="Inter"/>
              </a:rPr>
              <a:t>OFFICIELS TECHNIQUES</a:t>
            </a:r>
            <a:endParaRPr b="0" lang="fr-FR" sz="1050" spc="-1" strike="noStrike">
              <a:latin typeface="Arial"/>
            </a:endParaRPr>
          </a:p>
        </p:txBody>
      </p:sp>
      <p:sp>
        <p:nvSpPr>
          <p:cNvPr id="284" name="TextBox 61"/>
          <p:cNvSpPr/>
          <p:nvPr/>
        </p:nvSpPr>
        <p:spPr>
          <a:xfrm>
            <a:off x="1588320" y="7724880"/>
            <a:ext cx="4269600" cy="141840"/>
          </a:xfrm>
          <a:prstGeom prst="rect">
            <a:avLst/>
          </a:prstGeom>
          <a:noFill/>
          <a:ln w="0">
            <a:noFill/>
          </a:ln>
        </p:spPr>
        <p:style>
          <a:lnRef idx="0"/>
          <a:fillRef idx="0"/>
          <a:effectRef idx="0"/>
          <a:fontRef idx="minor"/>
        </p:style>
        <p:txBody>
          <a:bodyPr lIns="0" rIns="0" tIns="0" bIns="0" anchor="t">
            <a:spAutoFit/>
          </a:bodyPr>
          <a:p>
            <a:pPr algn="ctr">
              <a:lnSpc>
                <a:spcPts val="1120"/>
              </a:lnSpc>
              <a:buNone/>
            </a:pPr>
            <a:r>
              <a:rPr b="0" i="1" lang="en-US" sz="800" spc="12" strike="noStrike">
                <a:solidFill>
                  <a:srgbClr val="6d6d87"/>
                </a:solidFill>
                <a:latin typeface="Inter Italics"/>
                <a:ea typeface="Inter Italics"/>
              </a:rPr>
              <a:t>Pour tout renseignement sur les formations : thomas.champion@badminton-aura.org</a:t>
            </a:r>
            <a:endParaRPr b="0" lang="fr-FR" sz="800" spc="-1" strike="noStrike">
              <a:latin typeface="Arial"/>
            </a:endParaRPr>
          </a:p>
        </p:txBody>
      </p:sp>
      <p:sp>
        <p:nvSpPr>
          <p:cNvPr id="285" name="TextBox 62"/>
          <p:cNvSpPr/>
          <p:nvPr/>
        </p:nvSpPr>
        <p:spPr>
          <a:xfrm>
            <a:off x="1778400" y="9438120"/>
            <a:ext cx="4019400" cy="141840"/>
          </a:xfrm>
          <a:prstGeom prst="rect">
            <a:avLst/>
          </a:prstGeom>
          <a:noFill/>
          <a:ln w="0">
            <a:noFill/>
          </a:ln>
        </p:spPr>
        <p:style>
          <a:lnRef idx="0"/>
          <a:fillRef idx="0"/>
          <a:effectRef idx="0"/>
          <a:fontRef idx="minor"/>
        </p:style>
        <p:txBody>
          <a:bodyPr lIns="0" rIns="0" tIns="0" bIns="0" anchor="t">
            <a:spAutoFit/>
          </a:bodyPr>
          <a:p>
            <a:pPr algn="ctr">
              <a:lnSpc>
                <a:spcPts val="1120"/>
              </a:lnSpc>
              <a:buNone/>
            </a:pPr>
            <a:r>
              <a:rPr b="0" i="1" lang="en-US" sz="800" spc="12" strike="noStrike">
                <a:solidFill>
                  <a:srgbClr val="6d6d87"/>
                </a:solidFill>
                <a:latin typeface="Inter Italics"/>
                <a:ea typeface="Inter Italics"/>
              </a:rPr>
              <a:t>Pour tout renseignement sur ces bons plans : florian.baud@badminton-aura.org</a:t>
            </a:r>
            <a:endParaRPr b="0" lang="fr-FR" sz="800" spc="-1" strike="noStrike">
              <a:latin typeface="Arial"/>
            </a:endParaRPr>
          </a:p>
        </p:txBody>
      </p:sp>
      <p:sp>
        <p:nvSpPr>
          <p:cNvPr id="286" name="TextBox 63"/>
          <p:cNvSpPr/>
          <p:nvPr/>
        </p:nvSpPr>
        <p:spPr>
          <a:xfrm>
            <a:off x="6098040" y="9233640"/>
            <a:ext cx="961920" cy="284040"/>
          </a:xfrm>
          <a:prstGeom prst="rect">
            <a:avLst/>
          </a:prstGeom>
          <a:noFill/>
          <a:ln w="0">
            <a:noFill/>
          </a:ln>
        </p:spPr>
        <p:style>
          <a:lnRef idx="0"/>
          <a:fillRef idx="0"/>
          <a:effectRef idx="0"/>
          <a:fontRef idx="minor"/>
        </p:style>
        <p:txBody>
          <a:bodyPr lIns="0" rIns="0" tIns="0" bIns="0" anchor="t">
            <a:spAutoFit/>
          </a:bodyPr>
          <a:p>
            <a:pPr algn="ctr">
              <a:lnSpc>
                <a:spcPts val="1120"/>
              </a:lnSpc>
              <a:buNone/>
            </a:pPr>
            <a:r>
              <a:rPr b="1" i="1" lang="en-US" sz="1050" spc="18" strike="noStrike">
                <a:solidFill>
                  <a:srgbClr val="0f71b8"/>
                </a:solidFill>
                <a:latin typeface="Inter Bold Italics"/>
                <a:ea typeface="Inter Bold Italics"/>
              </a:rPr>
              <a:t>Devenez partenaire !</a:t>
            </a:r>
            <a:endParaRPr b="0" lang="fr-FR" sz="105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87" name="Group 2"/>
          <p:cNvGrpSpPr/>
          <p:nvPr/>
        </p:nvGrpSpPr>
        <p:grpSpPr>
          <a:xfrm>
            <a:off x="0" y="-79560"/>
            <a:ext cx="7558920" cy="10770480"/>
            <a:chOff x="0" y="-79560"/>
            <a:chExt cx="7558920" cy="10770480"/>
          </a:xfrm>
        </p:grpSpPr>
        <p:sp>
          <p:nvSpPr>
            <p:cNvPr id="288" name="Freeform 3"/>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noFill/>
            <a:ln cap="sq" w="285750">
              <a:solidFill>
                <a:srgbClr val="e3e3ed"/>
              </a:solidFill>
              <a:miter/>
            </a:ln>
          </p:spPr>
          <p:style>
            <a:lnRef idx="0"/>
            <a:fillRef idx="0"/>
            <a:effectRef idx="0"/>
            <a:fontRef idx="minor"/>
          </p:style>
        </p:sp>
        <p:sp>
          <p:nvSpPr>
            <p:cNvPr id="289" name="TextBox 4"/>
            <p:cNvSpPr/>
            <p:nvPr/>
          </p:nvSpPr>
          <p:spPr>
            <a:xfrm>
              <a:off x="0" y="-79560"/>
              <a:ext cx="7558920" cy="10770480"/>
            </a:xfrm>
            <a:prstGeom prst="rect">
              <a:avLst/>
            </a:prstGeom>
            <a:noFill/>
            <a:ln w="0">
              <a:noFill/>
            </a:ln>
          </p:spPr>
          <p:style>
            <a:lnRef idx="0"/>
            <a:fillRef idx="0"/>
            <a:effectRef idx="0"/>
            <a:fontRef idx="minor"/>
          </p:style>
        </p:sp>
      </p:grpSp>
      <p:grpSp>
        <p:nvGrpSpPr>
          <p:cNvPr id="290" name="Group 5"/>
          <p:cNvGrpSpPr/>
          <p:nvPr/>
        </p:nvGrpSpPr>
        <p:grpSpPr>
          <a:xfrm>
            <a:off x="437040" y="8685000"/>
            <a:ext cx="6669720" cy="1412280"/>
            <a:chOff x="437040" y="8685000"/>
            <a:chExt cx="6669720" cy="1412280"/>
          </a:xfrm>
        </p:grpSpPr>
        <p:sp>
          <p:nvSpPr>
            <p:cNvPr id="291" name="Freeform 6"/>
            <p:cNvSpPr/>
            <p:nvPr/>
          </p:nvSpPr>
          <p:spPr>
            <a:xfrm>
              <a:off x="437040" y="8685000"/>
              <a:ext cx="6669720" cy="1412280"/>
            </a:xfrm>
            <a:custGeom>
              <a:avLst/>
              <a:gdLst/>
              <a:ahLst/>
              <a:rect l="l" t="t" r="r" b="b"/>
              <a:pathLst>
                <a:path w="37196694" h="7881568">
                  <a:moveTo>
                    <a:pt x="0" y="0"/>
                  </a:moveTo>
                  <a:lnTo>
                    <a:pt x="0" y="7881568"/>
                  </a:lnTo>
                  <a:lnTo>
                    <a:pt x="37196694" y="7881568"/>
                  </a:lnTo>
                  <a:lnTo>
                    <a:pt x="37196694" y="0"/>
                  </a:lnTo>
                  <a:lnTo>
                    <a:pt x="0" y="0"/>
                  </a:lnTo>
                  <a:close/>
                  <a:moveTo>
                    <a:pt x="37135733" y="7820607"/>
                  </a:moveTo>
                  <a:lnTo>
                    <a:pt x="59690" y="7820607"/>
                  </a:lnTo>
                  <a:lnTo>
                    <a:pt x="59690" y="59690"/>
                  </a:lnTo>
                  <a:lnTo>
                    <a:pt x="37135733" y="59690"/>
                  </a:lnTo>
                  <a:lnTo>
                    <a:pt x="37135733" y="7820607"/>
                  </a:lnTo>
                  <a:close/>
                </a:path>
              </a:pathLst>
            </a:custGeom>
            <a:solidFill>
              <a:srgbClr val="262674"/>
            </a:solidFill>
            <a:ln w="0">
              <a:noFill/>
            </a:ln>
          </p:spPr>
          <p:style>
            <a:lnRef idx="0"/>
            <a:fillRef idx="0"/>
            <a:effectRef idx="0"/>
            <a:fontRef idx="minor"/>
          </p:style>
        </p:sp>
      </p:grpSp>
      <p:sp>
        <p:nvSpPr>
          <p:cNvPr id="292" name="Freeform 7"/>
          <p:cNvSpPr/>
          <p:nvPr/>
        </p:nvSpPr>
        <p:spPr>
          <a:xfrm flipH="1">
            <a:off x="-36720" y="1037160"/>
            <a:ext cx="524160" cy="347400"/>
          </a:xfrm>
          <a:custGeom>
            <a:avLst/>
            <a:gdLst/>
            <a:ahLst/>
            <a:rect l="l" t="t" r="r" b="b"/>
            <a:pathLst>
              <a:path w="525086" h="348466">
                <a:moveTo>
                  <a:pt x="525086" y="0"/>
                </a:moveTo>
                <a:lnTo>
                  <a:pt x="0" y="0"/>
                </a:lnTo>
                <a:lnTo>
                  <a:pt x="0" y="348466"/>
                </a:lnTo>
                <a:lnTo>
                  <a:pt x="525086" y="348466"/>
                </a:lnTo>
                <a:lnTo>
                  <a:pt x="525086" y="0"/>
                </a:lnTo>
                <a:close/>
              </a:path>
            </a:pathLst>
          </a:custGeom>
          <a:blipFill rotWithShape="0">
            <a:blip r:embed="rId1"/>
            <a:srcRect/>
            <a:stretch/>
          </a:blipFill>
          <a:ln w="0">
            <a:noFill/>
          </a:ln>
        </p:spPr>
        <p:style>
          <a:lnRef idx="0"/>
          <a:fillRef idx="0"/>
          <a:effectRef idx="0"/>
          <a:fontRef idx="minor"/>
        </p:style>
      </p:sp>
      <p:sp>
        <p:nvSpPr>
          <p:cNvPr id="293" name="Freeform 9"/>
          <p:cNvSpPr/>
          <p:nvPr/>
        </p:nvSpPr>
        <p:spPr>
          <a:xfrm>
            <a:off x="7034760" y="2377800"/>
            <a:ext cx="524160" cy="347400"/>
          </a:xfrm>
          <a:custGeom>
            <a:avLst/>
            <a:gdLst/>
            <a:ahLst/>
            <a:rect l="l" t="t" r="r" b="b"/>
            <a:pathLst>
              <a:path w="525086" h="348466">
                <a:moveTo>
                  <a:pt x="0" y="0"/>
                </a:moveTo>
                <a:lnTo>
                  <a:pt x="525086" y="0"/>
                </a:lnTo>
                <a:lnTo>
                  <a:pt x="525086" y="348467"/>
                </a:lnTo>
                <a:lnTo>
                  <a:pt x="0" y="348467"/>
                </a:lnTo>
                <a:lnTo>
                  <a:pt x="0" y="0"/>
                </a:lnTo>
                <a:close/>
              </a:path>
            </a:pathLst>
          </a:custGeom>
          <a:blipFill rotWithShape="0">
            <a:blip r:embed="rId2"/>
            <a:srcRect/>
            <a:stretch/>
          </a:blipFill>
          <a:ln w="0">
            <a:noFill/>
          </a:ln>
        </p:spPr>
        <p:style>
          <a:lnRef idx="0"/>
          <a:fillRef idx="0"/>
          <a:effectRef idx="0"/>
          <a:fontRef idx="minor"/>
        </p:style>
      </p:sp>
      <p:grpSp>
        <p:nvGrpSpPr>
          <p:cNvPr id="294" name="Group 10"/>
          <p:cNvGrpSpPr/>
          <p:nvPr/>
        </p:nvGrpSpPr>
        <p:grpSpPr>
          <a:xfrm>
            <a:off x="437040" y="3132720"/>
            <a:ext cx="3249360" cy="2484000"/>
            <a:chOff x="437040" y="3132720"/>
            <a:chExt cx="3249360" cy="2484000"/>
          </a:xfrm>
        </p:grpSpPr>
        <p:sp>
          <p:nvSpPr>
            <p:cNvPr id="295" name="Freeform 11"/>
            <p:cNvSpPr/>
            <p:nvPr/>
          </p:nvSpPr>
          <p:spPr>
            <a:xfrm>
              <a:off x="437040" y="3132720"/>
              <a:ext cx="3249360" cy="2484000"/>
            </a:xfrm>
            <a:custGeom>
              <a:avLst/>
              <a:gdLst/>
              <a:ahLst/>
              <a:rect l="l" t="t" r="r" b="b"/>
              <a:pathLst>
                <a:path w="18125574" h="13857487">
                  <a:moveTo>
                    <a:pt x="0" y="0"/>
                  </a:moveTo>
                  <a:lnTo>
                    <a:pt x="0" y="13857487"/>
                  </a:lnTo>
                  <a:lnTo>
                    <a:pt x="18125574" y="13857487"/>
                  </a:lnTo>
                  <a:lnTo>
                    <a:pt x="18125574" y="0"/>
                  </a:lnTo>
                  <a:lnTo>
                    <a:pt x="0" y="0"/>
                  </a:lnTo>
                  <a:close/>
                  <a:moveTo>
                    <a:pt x="18064615" y="13796528"/>
                  </a:moveTo>
                  <a:lnTo>
                    <a:pt x="59690" y="13796528"/>
                  </a:lnTo>
                  <a:lnTo>
                    <a:pt x="59690" y="59690"/>
                  </a:lnTo>
                  <a:lnTo>
                    <a:pt x="18064615" y="59690"/>
                  </a:lnTo>
                  <a:lnTo>
                    <a:pt x="18064615" y="13796528"/>
                  </a:lnTo>
                  <a:close/>
                </a:path>
              </a:pathLst>
            </a:custGeom>
            <a:solidFill>
              <a:srgbClr val="262674"/>
            </a:solidFill>
            <a:ln w="0">
              <a:noFill/>
            </a:ln>
          </p:spPr>
          <p:style>
            <a:lnRef idx="0"/>
            <a:fillRef idx="0"/>
            <a:effectRef idx="0"/>
            <a:fontRef idx="minor"/>
          </p:style>
        </p:sp>
      </p:grpSp>
      <p:grpSp>
        <p:nvGrpSpPr>
          <p:cNvPr id="296" name="Group 12"/>
          <p:cNvGrpSpPr/>
          <p:nvPr/>
        </p:nvGrpSpPr>
        <p:grpSpPr>
          <a:xfrm>
            <a:off x="3866040" y="3132720"/>
            <a:ext cx="3249360" cy="3341160"/>
            <a:chOff x="3866040" y="3132720"/>
            <a:chExt cx="3249360" cy="3341160"/>
          </a:xfrm>
        </p:grpSpPr>
        <p:sp>
          <p:nvSpPr>
            <p:cNvPr id="297" name="Freeform 13"/>
            <p:cNvSpPr/>
            <p:nvPr/>
          </p:nvSpPr>
          <p:spPr>
            <a:xfrm>
              <a:off x="3866040" y="3132720"/>
              <a:ext cx="3249360" cy="3341160"/>
            </a:xfrm>
            <a:custGeom>
              <a:avLst/>
              <a:gdLst/>
              <a:ahLst/>
              <a:rect l="l" t="t" r="r" b="b"/>
              <a:pathLst>
                <a:path w="18125574" h="18637655">
                  <a:moveTo>
                    <a:pt x="0" y="0"/>
                  </a:moveTo>
                  <a:lnTo>
                    <a:pt x="0" y="18637655"/>
                  </a:lnTo>
                  <a:lnTo>
                    <a:pt x="18125574" y="18637655"/>
                  </a:lnTo>
                  <a:lnTo>
                    <a:pt x="18125574" y="0"/>
                  </a:lnTo>
                  <a:lnTo>
                    <a:pt x="0" y="0"/>
                  </a:lnTo>
                  <a:close/>
                  <a:moveTo>
                    <a:pt x="18064615" y="18576694"/>
                  </a:moveTo>
                  <a:lnTo>
                    <a:pt x="59690" y="18576694"/>
                  </a:lnTo>
                  <a:lnTo>
                    <a:pt x="59690" y="59690"/>
                  </a:lnTo>
                  <a:lnTo>
                    <a:pt x="18064615" y="59690"/>
                  </a:lnTo>
                  <a:lnTo>
                    <a:pt x="18064615" y="18576694"/>
                  </a:lnTo>
                  <a:close/>
                </a:path>
              </a:pathLst>
            </a:custGeom>
            <a:solidFill>
              <a:srgbClr val="262674"/>
            </a:solidFill>
            <a:ln w="0">
              <a:noFill/>
            </a:ln>
          </p:spPr>
          <p:style>
            <a:lnRef idx="0"/>
            <a:fillRef idx="0"/>
            <a:effectRef idx="0"/>
            <a:fontRef idx="minor"/>
          </p:style>
        </p:sp>
      </p:grpSp>
      <p:sp>
        <p:nvSpPr>
          <p:cNvPr id="298" name="Freeform 14"/>
          <p:cNvSpPr/>
          <p:nvPr/>
        </p:nvSpPr>
        <p:spPr>
          <a:xfrm>
            <a:off x="890640" y="2820240"/>
            <a:ext cx="2278080" cy="573480"/>
          </a:xfrm>
          <a:custGeom>
            <a:avLst/>
            <a:gdLst/>
            <a:ahLst/>
            <a:rect l="l" t="t" r="r" b="b"/>
            <a:pathLst>
              <a:path w="2279226" h="574639">
                <a:moveTo>
                  <a:pt x="0" y="0"/>
                </a:moveTo>
                <a:lnTo>
                  <a:pt x="2279226" y="0"/>
                </a:lnTo>
                <a:lnTo>
                  <a:pt x="2279226" y="574639"/>
                </a:lnTo>
                <a:lnTo>
                  <a:pt x="0" y="574639"/>
                </a:lnTo>
                <a:lnTo>
                  <a:pt x="0" y="0"/>
                </a:lnTo>
                <a:close/>
              </a:path>
            </a:pathLst>
          </a:custGeom>
          <a:blipFill rotWithShape="0">
            <a:blip r:embed="rId3"/>
            <a:srcRect/>
            <a:stretch/>
          </a:blipFill>
          <a:ln w="0">
            <a:noFill/>
          </a:ln>
        </p:spPr>
        <p:style>
          <a:lnRef idx="0"/>
          <a:fillRef idx="0"/>
          <a:effectRef idx="0"/>
          <a:fontRef idx="minor"/>
        </p:style>
      </p:sp>
      <p:sp>
        <p:nvSpPr>
          <p:cNvPr id="299" name="Freeform 15"/>
          <p:cNvSpPr/>
          <p:nvPr/>
        </p:nvSpPr>
        <p:spPr>
          <a:xfrm>
            <a:off x="4494240" y="2820240"/>
            <a:ext cx="1992600" cy="921600"/>
          </a:xfrm>
          <a:custGeom>
            <a:avLst/>
            <a:gdLst/>
            <a:ahLst/>
            <a:rect l="l" t="t" r="r" b="b"/>
            <a:pathLst>
              <a:path w="1993602" h="922761">
                <a:moveTo>
                  <a:pt x="0" y="0"/>
                </a:moveTo>
                <a:lnTo>
                  <a:pt x="1993602" y="0"/>
                </a:lnTo>
                <a:lnTo>
                  <a:pt x="1993602" y="922761"/>
                </a:lnTo>
                <a:lnTo>
                  <a:pt x="0" y="922761"/>
                </a:lnTo>
                <a:lnTo>
                  <a:pt x="0" y="0"/>
                </a:lnTo>
                <a:close/>
              </a:path>
            </a:pathLst>
          </a:custGeom>
          <a:blipFill rotWithShape="0">
            <a:blip r:embed="rId4"/>
            <a:srcRect/>
            <a:stretch/>
          </a:blipFill>
          <a:ln w="0">
            <a:noFill/>
          </a:ln>
        </p:spPr>
        <p:style>
          <a:lnRef idx="0"/>
          <a:fillRef idx="0"/>
          <a:effectRef idx="0"/>
          <a:fontRef idx="minor"/>
        </p:style>
      </p:sp>
      <p:sp>
        <p:nvSpPr>
          <p:cNvPr id="300" name="AutoShape 16"/>
          <p:cNvSpPr/>
          <p:nvPr/>
        </p:nvSpPr>
        <p:spPr>
          <a:xfrm>
            <a:off x="452160" y="7763760"/>
            <a:ext cx="6663960" cy="360"/>
          </a:xfrm>
          <a:prstGeom prst="line">
            <a:avLst/>
          </a:prstGeom>
          <a:ln w="19050">
            <a:solidFill>
              <a:srgbClr val="313193"/>
            </a:solidFill>
            <a:round/>
          </a:ln>
        </p:spPr>
        <p:style>
          <a:lnRef idx="0"/>
          <a:fillRef idx="0"/>
          <a:effectRef idx="0"/>
          <a:fontRef idx="minor"/>
        </p:style>
      </p:sp>
      <p:sp>
        <p:nvSpPr>
          <p:cNvPr id="301" name="AutoShape 17"/>
          <p:cNvSpPr/>
          <p:nvPr/>
        </p:nvSpPr>
        <p:spPr>
          <a:xfrm flipV="1">
            <a:off x="954720" y="7321680"/>
            <a:ext cx="360" cy="560520"/>
          </a:xfrm>
          <a:prstGeom prst="line">
            <a:avLst/>
          </a:prstGeom>
          <a:ln w="19050">
            <a:solidFill>
              <a:srgbClr val="313193"/>
            </a:solidFill>
            <a:round/>
          </a:ln>
        </p:spPr>
        <p:style>
          <a:lnRef idx="0"/>
          <a:fillRef idx="0"/>
          <a:effectRef idx="0"/>
          <a:fontRef idx="minor"/>
        </p:style>
      </p:sp>
      <p:sp>
        <p:nvSpPr>
          <p:cNvPr id="302" name="AutoShape 18"/>
          <p:cNvSpPr/>
          <p:nvPr/>
        </p:nvSpPr>
        <p:spPr>
          <a:xfrm flipV="1">
            <a:off x="2167560" y="7602120"/>
            <a:ext cx="360" cy="560160"/>
          </a:xfrm>
          <a:prstGeom prst="line">
            <a:avLst/>
          </a:prstGeom>
          <a:ln w="19050">
            <a:solidFill>
              <a:srgbClr val="313193"/>
            </a:solidFill>
            <a:round/>
          </a:ln>
        </p:spPr>
        <p:style>
          <a:lnRef idx="0"/>
          <a:fillRef idx="0"/>
          <a:effectRef idx="0"/>
          <a:fontRef idx="minor"/>
        </p:style>
      </p:sp>
      <p:sp>
        <p:nvSpPr>
          <p:cNvPr id="303" name="AutoShape 19"/>
          <p:cNvSpPr/>
          <p:nvPr/>
        </p:nvSpPr>
        <p:spPr>
          <a:xfrm flipV="1">
            <a:off x="3377520" y="7325640"/>
            <a:ext cx="360" cy="560520"/>
          </a:xfrm>
          <a:prstGeom prst="line">
            <a:avLst/>
          </a:prstGeom>
          <a:ln w="19050">
            <a:solidFill>
              <a:srgbClr val="313193"/>
            </a:solidFill>
            <a:round/>
          </a:ln>
        </p:spPr>
        <p:style>
          <a:lnRef idx="0"/>
          <a:fillRef idx="0"/>
          <a:effectRef idx="0"/>
          <a:fontRef idx="minor"/>
        </p:style>
      </p:sp>
      <p:sp>
        <p:nvSpPr>
          <p:cNvPr id="304" name="AutoShape 20"/>
          <p:cNvSpPr/>
          <p:nvPr/>
        </p:nvSpPr>
        <p:spPr>
          <a:xfrm flipV="1">
            <a:off x="4587120" y="7582680"/>
            <a:ext cx="360" cy="560520"/>
          </a:xfrm>
          <a:prstGeom prst="line">
            <a:avLst/>
          </a:prstGeom>
          <a:ln w="19050">
            <a:solidFill>
              <a:srgbClr val="313193"/>
            </a:solidFill>
            <a:round/>
          </a:ln>
        </p:spPr>
        <p:style>
          <a:lnRef idx="0"/>
          <a:fillRef idx="0"/>
          <a:effectRef idx="0"/>
          <a:fontRef idx="minor"/>
        </p:style>
      </p:sp>
      <p:sp>
        <p:nvSpPr>
          <p:cNvPr id="305" name="AutoShape 21"/>
          <p:cNvSpPr/>
          <p:nvPr/>
        </p:nvSpPr>
        <p:spPr>
          <a:xfrm flipV="1">
            <a:off x="5796720" y="7287480"/>
            <a:ext cx="360" cy="560520"/>
          </a:xfrm>
          <a:prstGeom prst="line">
            <a:avLst/>
          </a:prstGeom>
          <a:ln w="19050">
            <a:solidFill>
              <a:srgbClr val="313193"/>
            </a:solidFill>
            <a:round/>
          </a:ln>
        </p:spPr>
        <p:style>
          <a:lnRef idx="0"/>
          <a:fillRef idx="0"/>
          <a:effectRef idx="0"/>
          <a:fontRef idx="minor"/>
        </p:style>
      </p:sp>
      <p:sp>
        <p:nvSpPr>
          <p:cNvPr id="306" name="AutoShape 22"/>
          <p:cNvSpPr/>
          <p:nvPr/>
        </p:nvSpPr>
        <p:spPr>
          <a:xfrm flipV="1">
            <a:off x="7006320" y="7605720"/>
            <a:ext cx="360" cy="560520"/>
          </a:xfrm>
          <a:prstGeom prst="line">
            <a:avLst/>
          </a:prstGeom>
          <a:ln w="19050">
            <a:solidFill>
              <a:srgbClr val="313193"/>
            </a:solidFill>
            <a:round/>
          </a:ln>
        </p:spPr>
        <p:style>
          <a:lnRef idx="0"/>
          <a:fillRef idx="0"/>
          <a:effectRef idx="0"/>
          <a:fontRef idx="minor"/>
        </p:style>
      </p:sp>
      <p:sp>
        <p:nvSpPr>
          <p:cNvPr id="307" name="Freeform 23"/>
          <p:cNvSpPr/>
          <p:nvPr/>
        </p:nvSpPr>
        <p:spPr>
          <a:xfrm>
            <a:off x="1312920" y="8910720"/>
            <a:ext cx="475200" cy="475200"/>
          </a:xfrm>
          <a:custGeom>
            <a:avLst/>
            <a:gdLst/>
            <a:ahLst/>
            <a:rect l="l" t="t" r="r" b="b"/>
            <a:pathLst>
              <a:path w="476152" h="476152">
                <a:moveTo>
                  <a:pt x="0" y="0"/>
                </a:moveTo>
                <a:lnTo>
                  <a:pt x="476152" y="0"/>
                </a:lnTo>
                <a:lnTo>
                  <a:pt x="476152" y="476152"/>
                </a:lnTo>
                <a:lnTo>
                  <a:pt x="0" y="476152"/>
                </a:lnTo>
                <a:lnTo>
                  <a:pt x="0" y="0"/>
                </a:lnTo>
                <a:close/>
              </a:path>
            </a:pathLst>
          </a:custGeom>
          <a:blipFill rotWithShape="0">
            <a:blip r:embed="rId5"/>
            <a:srcRect/>
            <a:stretch/>
          </a:blipFill>
          <a:ln w="0">
            <a:noFill/>
          </a:ln>
        </p:spPr>
        <p:style>
          <a:lnRef idx="0"/>
          <a:fillRef idx="0"/>
          <a:effectRef idx="0"/>
          <a:fontRef idx="minor"/>
        </p:style>
      </p:sp>
      <p:sp>
        <p:nvSpPr>
          <p:cNvPr id="308" name="Freeform 24"/>
          <p:cNvSpPr/>
          <p:nvPr/>
        </p:nvSpPr>
        <p:spPr>
          <a:xfrm>
            <a:off x="2423520" y="8910720"/>
            <a:ext cx="475200" cy="475200"/>
          </a:xfrm>
          <a:custGeom>
            <a:avLst/>
            <a:gdLst/>
            <a:ahLst/>
            <a:rect l="l" t="t" r="r" b="b"/>
            <a:pathLst>
              <a:path w="476152" h="476152">
                <a:moveTo>
                  <a:pt x="0" y="0"/>
                </a:moveTo>
                <a:lnTo>
                  <a:pt x="476151" y="0"/>
                </a:lnTo>
                <a:lnTo>
                  <a:pt x="476151" y="476152"/>
                </a:lnTo>
                <a:lnTo>
                  <a:pt x="0" y="476152"/>
                </a:lnTo>
                <a:lnTo>
                  <a:pt x="0" y="0"/>
                </a:lnTo>
                <a:close/>
              </a:path>
            </a:pathLst>
          </a:custGeom>
          <a:blipFill rotWithShape="0">
            <a:blip r:embed="rId6"/>
            <a:srcRect/>
            <a:stretch/>
          </a:blipFill>
          <a:ln w="0">
            <a:noFill/>
          </a:ln>
        </p:spPr>
        <p:style>
          <a:lnRef idx="0"/>
          <a:fillRef idx="0"/>
          <a:effectRef idx="0"/>
          <a:fontRef idx="minor"/>
        </p:style>
      </p:sp>
      <p:sp>
        <p:nvSpPr>
          <p:cNvPr id="309" name="Freeform 25"/>
          <p:cNvSpPr/>
          <p:nvPr/>
        </p:nvSpPr>
        <p:spPr>
          <a:xfrm>
            <a:off x="3534120" y="8910720"/>
            <a:ext cx="490320" cy="490320"/>
          </a:xfrm>
          <a:custGeom>
            <a:avLst/>
            <a:gdLst/>
            <a:ahLst/>
            <a:rect l="l" t="t" r="r" b="b"/>
            <a:pathLst>
              <a:path w="491564" h="491564">
                <a:moveTo>
                  <a:pt x="0" y="0"/>
                </a:moveTo>
                <a:lnTo>
                  <a:pt x="491564" y="0"/>
                </a:lnTo>
                <a:lnTo>
                  <a:pt x="491564" y="491564"/>
                </a:lnTo>
                <a:lnTo>
                  <a:pt x="0" y="491564"/>
                </a:lnTo>
                <a:lnTo>
                  <a:pt x="0" y="0"/>
                </a:lnTo>
                <a:close/>
              </a:path>
            </a:pathLst>
          </a:custGeom>
          <a:blipFill rotWithShape="0">
            <a:blip r:embed="rId7"/>
            <a:srcRect/>
            <a:stretch/>
          </a:blipFill>
          <a:ln w="0">
            <a:noFill/>
          </a:ln>
        </p:spPr>
        <p:style>
          <a:lnRef idx="0"/>
          <a:fillRef idx="0"/>
          <a:effectRef idx="0"/>
          <a:fontRef idx="minor"/>
        </p:style>
      </p:sp>
      <p:sp>
        <p:nvSpPr>
          <p:cNvPr id="310" name="Freeform 26"/>
          <p:cNvSpPr/>
          <p:nvPr/>
        </p:nvSpPr>
        <p:spPr>
          <a:xfrm>
            <a:off x="4663800" y="8962200"/>
            <a:ext cx="503280" cy="372240"/>
          </a:xfrm>
          <a:custGeom>
            <a:avLst/>
            <a:gdLst/>
            <a:ahLst/>
            <a:rect l="l" t="t" r="r" b="b"/>
            <a:pathLst>
              <a:path w="504491" h="373324">
                <a:moveTo>
                  <a:pt x="0" y="0"/>
                </a:moveTo>
                <a:lnTo>
                  <a:pt x="504491" y="0"/>
                </a:lnTo>
                <a:lnTo>
                  <a:pt x="504491" y="373324"/>
                </a:lnTo>
                <a:lnTo>
                  <a:pt x="0" y="373324"/>
                </a:lnTo>
                <a:lnTo>
                  <a:pt x="0" y="0"/>
                </a:lnTo>
                <a:close/>
              </a:path>
            </a:pathLst>
          </a:custGeom>
          <a:blipFill rotWithShape="0">
            <a:blip r:embed="rId8"/>
            <a:srcRect/>
            <a:stretch/>
          </a:blipFill>
          <a:ln w="0">
            <a:noFill/>
          </a:ln>
        </p:spPr>
        <p:style>
          <a:lnRef idx="0"/>
          <a:fillRef idx="0"/>
          <a:effectRef idx="0"/>
          <a:fontRef idx="minor"/>
        </p:style>
      </p:sp>
      <p:sp>
        <p:nvSpPr>
          <p:cNvPr id="311" name="Freeform 27"/>
          <p:cNvSpPr/>
          <p:nvPr/>
        </p:nvSpPr>
        <p:spPr>
          <a:xfrm>
            <a:off x="5755680" y="8895240"/>
            <a:ext cx="490320" cy="490320"/>
          </a:xfrm>
          <a:custGeom>
            <a:avLst/>
            <a:gdLst/>
            <a:ahLst/>
            <a:rect l="l" t="t" r="r" b="b"/>
            <a:pathLst>
              <a:path w="491564" h="491564">
                <a:moveTo>
                  <a:pt x="0" y="0"/>
                </a:moveTo>
                <a:lnTo>
                  <a:pt x="491564" y="0"/>
                </a:lnTo>
                <a:lnTo>
                  <a:pt x="491564" y="491564"/>
                </a:lnTo>
                <a:lnTo>
                  <a:pt x="0" y="491564"/>
                </a:lnTo>
                <a:lnTo>
                  <a:pt x="0" y="0"/>
                </a:lnTo>
                <a:close/>
              </a:path>
            </a:pathLst>
          </a:custGeom>
          <a:blipFill rotWithShape="0">
            <a:blip r:embed="rId9"/>
            <a:srcRect/>
            <a:stretch/>
          </a:blipFill>
          <a:ln w="0">
            <a:noFill/>
          </a:ln>
        </p:spPr>
        <p:style>
          <a:lnRef idx="0"/>
          <a:fillRef idx="0"/>
          <a:effectRef idx="0"/>
          <a:fontRef idx="minor"/>
        </p:style>
      </p:sp>
      <p:pic>
        <p:nvPicPr>
          <p:cNvPr id="312" name="Picture 31" descr=""/>
          <p:cNvPicPr/>
          <p:nvPr/>
        </p:nvPicPr>
        <p:blipFill>
          <a:blip r:embed="rId10"/>
          <a:stretch/>
        </p:blipFill>
        <p:spPr>
          <a:xfrm>
            <a:off x="2784960" y="5613840"/>
            <a:ext cx="938520" cy="938520"/>
          </a:xfrm>
          <a:prstGeom prst="rect">
            <a:avLst/>
          </a:prstGeom>
          <a:ln w="0">
            <a:noFill/>
          </a:ln>
        </p:spPr>
      </p:pic>
      <p:sp>
        <p:nvSpPr>
          <p:cNvPr id="313" name="TextBox 32"/>
          <p:cNvSpPr/>
          <p:nvPr/>
        </p:nvSpPr>
        <p:spPr>
          <a:xfrm>
            <a:off x="1080000" y="2520000"/>
            <a:ext cx="1800000" cy="829080"/>
          </a:xfrm>
          <a:prstGeom prst="rect">
            <a:avLst/>
          </a:prstGeom>
          <a:noFill/>
          <a:ln w="0">
            <a:noFill/>
          </a:ln>
        </p:spPr>
        <p:style>
          <a:lnRef idx="0"/>
          <a:fillRef idx="0"/>
          <a:effectRef idx="0"/>
          <a:fontRef idx="minor"/>
        </p:style>
        <p:txBody>
          <a:bodyPr lIns="0" rIns="0" tIns="0" bIns="0" anchor="t">
            <a:spAutoFit/>
          </a:bodyPr>
          <a:p>
            <a:pPr algn="ctr">
              <a:lnSpc>
                <a:spcPts val="3266"/>
              </a:lnSpc>
              <a:buNone/>
            </a:pPr>
            <a:r>
              <a:rPr b="1" lang="en-US" sz="2330" spc="-160" strike="noStrike">
                <a:solidFill>
                  <a:srgbClr val="313193"/>
                </a:solidFill>
                <a:latin typeface="Cardo Bold"/>
                <a:ea typeface="Cardo Bold"/>
              </a:rPr>
              <a:t>Notre philosophie</a:t>
            </a:r>
            <a:endParaRPr b="0" lang="fr-FR" sz="2330" spc="-1" strike="noStrike">
              <a:latin typeface="Arial"/>
            </a:endParaRPr>
          </a:p>
        </p:txBody>
      </p:sp>
      <p:sp>
        <p:nvSpPr>
          <p:cNvPr id="314" name="TextBox 33"/>
          <p:cNvSpPr/>
          <p:nvPr/>
        </p:nvSpPr>
        <p:spPr>
          <a:xfrm>
            <a:off x="4375080" y="2919600"/>
            <a:ext cx="2213640" cy="414360"/>
          </a:xfrm>
          <a:prstGeom prst="rect">
            <a:avLst/>
          </a:prstGeom>
          <a:noFill/>
          <a:ln w="0">
            <a:noFill/>
          </a:ln>
        </p:spPr>
        <p:style>
          <a:lnRef idx="0"/>
          <a:fillRef idx="0"/>
          <a:effectRef idx="0"/>
          <a:fontRef idx="minor"/>
        </p:style>
        <p:txBody>
          <a:bodyPr lIns="0" rIns="0" tIns="0" bIns="0" anchor="t">
            <a:spAutoFit/>
          </a:bodyPr>
          <a:p>
            <a:pPr algn="ctr">
              <a:lnSpc>
                <a:spcPts val="3266"/>
              </a:lnSpc>
              <a:buNone/>
            </a:pPr>
            <a:r>
              <a:rPr b="1" lang="en-US" sz="2330" spc="-160" strike="noStrike">
                <a:solidFill>
                  <a:srgbClr val="313193"/>
                </a:solidFill>
                <a:latin typeface="Cardo Bold"/>
                <a:ea typeface="Cardo Bold"/>
              </a:rPr>
              <a:t>Chiffres clés</a:t>
            </a:r>
            <a:endParaRPr b="0" lang="fr-FR" sz="2330" spc="-1" strike="noStrike">
              <a:latin typeface="Arial"/>
            </a:endParaRPr>
          </a:p>
        </p:txBody>
      </p:sp>
      <p:sp>
        <p:nvSpPr>
          <p:cNvPr id="315" name="TextBox 34"/>
          <p:cNvSpPr/>
          <p:nvPr/>
        </p:nvSpPr>
        <p:spPr>
          <a:xfrm>
            <a:off x="561240" y="2880000"/>
            <a:ext cx="3070080" cy="2931840"/>
          </a:xfrm>
          <a:prstGeom prst="rect">
            <a:avLst/>
          </a:prstGeom>
          <a:noFill/>
          <a:ln w="0">
            <a:noFill/>
          </a:ln>
        </p:spPr>
        <p:style>
          <a:lnRef idx="0"/>
          <a:fillRef idx="0"/>
          <a:effectRef idx="0"/>
          <a:fontRef idx="minor"/>
        </p:style>
        <p:txBody>
          <a:bodyPr lIns="0" rIns="0" tIns="0" bIns="0" anchor="t">
            <a:spAutoFit/>
          </a:bodyPr>
          <a:p>
            <a:pPr>
              <a:lnSpc>
                <a:spcPts val="1539"/>
              </a:lnSpc>
              <a:buNone/>
            </a:pPr>
            <a:endParaRPr b="0" lang="fr-FR" sz="1100" spc="-1" strike="noStrike">
              <a:latin typeface="Arial"/>
            </a:endParaRPr>
          </a:p>
          <a:p>
            <a:pPr>
              <a:lnSpc>
                <a:spcPts val="1539"/>
              </a:lnSpc>
              <a:buNone/>
            </a:pPr>
            <a:endParaRPr b="0" lang="fr-FR" sz="1100" spc="-1" strike="noStrike">
              <a:latin typeface="Arial"/>
            </a:endParaRPr>
          </a:p>
          <a:p>
            <a:pPr>
              <a:lnSpc>
                <a:spcPts val="1539"/>
              </a:lnSpc>
              <a:buNone/>
            </a:pPr>
            <a:r>
              <a:rPr b="0" lang="en-US" sz="1100" spc="21" strike="noStrike">
                <a:solidFill>
                  <a:srgbClr val="262674"/>
                </a:solidFill>
                <a:latin typeface="Inter"/>
                <a:ea typeface="Inter"/>
              </a:rPr>
              <a:t>                       </a:t>
            </a:r>
            <a:r>
              <a:rPr b="0" lang="en-US" sz="1100" spc="21" strike="noStrike">
                <a:solidFill>
                  <a:srgbClr val="262674"/>
                </a:solidFill>
                <a:latin typeface="Inter"/>
                <a:ea typeface="Inter"/>
              </a:rPr>
              <a:t>Accompagner</a:t>
            </a:r>
            <a:endParaRPr b="0" lang="fr-FR" sz="1100" spc="-1" strike="noStrike">
              <a:latin typeface="Arial"/>
            </a:endParaRPr>
          </a:p>
          <a:p>
            <a:pPr>
              <a:lnSpc>
                <a:spcPts val="1539"/>
              </a:lnSpc>
              <a:buNone/>
            </a:pPr>
            <a:r>
              <a:rPr b="0" lang="en-US" sz="1100" spc="21" strike="noStrike">
                <a:solidFill>
                  <a:srgbClr val="262674"/>
                </a:solidFill>
                <a:latin typeface="Inter"/>
                <a:ea typeface="Inter"/>
              </a:rPr>
              <a:t>                       </a:t>
            </a:r>
            <a:r>
              <a:rPr b="0" lang="en-US" sz="1100" spc="21" strike="noStrike">
                <a:solidFill>
                  <a:srgbClr val="262674"/>
                </a:solidFill>
                <a:latin typeface="Inter"/>
                <a:ea typeface="Inter"/>
              </a:rPr>
              <a:t>Développer</a:t>
            </a:r>
            <a:endParaRPr b="0" lang="fr-FR" sz="1100" spc="-1" strike="noStrike">
              <a:latin typeface="Arial"/>
            </a:endParaRPr>
          </a:p>
          <a:p>
            <a:pPr>
              <a:lnSpc>
                <a:spcPts val="1539"/>
              </a:lnSpc>
              <a:buNone/>
            </a:pPr>
            <a:r>
              <a:rPr b="0" lang="en-US" sz="1100" spc="21" strike="noStrike">
                <a:solidFill>
                  <a:srgbClr val="262674"/>
                </a:solidFill>
                <a:latin typeface="Inter"/>
                <a:ea typeface="Inter"/>
              </a:rPr>
              <a:t>Ces deux mots guident notre action, et ce, pour chaque public en contact avec le badminton, dans le milieu fédéral (les licencié-e-s) et hors fédéral (écoles, sport adapté, sport handicap, entreprises, …).</a:t>
            </a:r>
            <a:endParaRPr b="0" lang="fr-FR" sz="1100" spc="-1" strike="noStrike">
              <a:latin typeface="Arial"/>
            </a:endParaRPr>
          </a:p>
          <a:p>
            <a:pPr>
              <a:lnSpc>
                <a:spcPts val="1539"/>
              </a:lnSpc>
              <a:buNone/>
            </a:pPr>
            <a:r>
              <a:rPr b="0" lang="en-US" sz="1100" spc="21" strike="noStrike">
                <a:solidFill>
                  <a:srgbClr val="262674"/>
                </a:solidFill>
                <a:latin typeface="Inter"/>
                <a:ea typeface="Inter"/>
              </a:rPr>
              <a:t>                       </a:t>
            </a:r>
            <a:r>
              <a:rPr b="0" lang="en-US" sz="1100" spc="21" strike="noStrike">
                <a:solidFill>
                  <a:srgbClr val="262674"/>
                </a:solidFill>
                <a:latin typeface="Inter"/>
                <a:ea typeface="Inter"/>
              </a:rPr>
              <a:t>Performer</a:t>
            </a:r>
            <a:endParaRPr b="0" lang="fr-FR" sz="1100" spc="-1" strike="noStrike">
              <a:latin typeface="Arial"/>
            </a:endParaRPr>
          </a:p>
          <a:p>
            <a:pPr>
              <a:lnSpc>
                <a:spcPts val="1539"/>
              </a:lnSpc>
              <a:buNone/>
            </a:pPr>
            <a:r>
              <a:rPr b="0" lang="en-US" sz="1100" spc="21" strike="noStrike">
                <a:solidFill>
                  <a:srgbClr val="262674"/>
                </a:solidFill>
                <a:latin typeface="Inter"/>
                <a:ea typeface="Inter"/>
              </a:rPr>
              <a:t>Ce terme a lui seul résume notre ambition, tant chez les jeunes (amener au niveau national) que les adultes (IC départementaux vers les IC Régionaux et Nationaux).</a:t>
            </a:r>
            <a:endParaRPr b="0" lang="fr-FR" sz="1100" spc="-1" strike="noStrike">
              <a:latin typeface="Arial"/>
            </a:endParaRPr>
          </a:p>
          <a:p>
            <a:pPr>
              <a:lnSpc>
                <a:spcPts val="1539"/>
              </a:lnSpc>
              <a:buNone/>
            </a:pPr>
            <a:endParaRPr b="0" lang="fr-FR" sz="1100" spc="-1" strike="noStrike">
              <a:latin typeface="Arial"/>
            </a:endParaRPr>
          </a:p>
        </p:txBody>
      </p:sp>
      <p:sp>
        <p:nvSpPr>
          <p:cNvPr id="316" name="TextBox 35"/>
          <p:cNvSpPr/>
          <p:nvPr/>
        </p:nvSpPr>
        <p:spPr>
          <a:xfrm>
            <a:off x="4118040" y="3214800"/>
            <a:ext cx="1800000" cy="333360"/>
          </a:xfrm>
          <a:prstGeom prst="rect">
            <a:avLst/>
          </a:prstGeom>
          <a:noFill/>
          <a:ln w="0">
            <a:noFill/>
          </a:ln>
        </p:spPr>
        <p:style>
          <a:lnRef idx="0"/>
          <a:fillRef idx="0"/>
          <a:effectRef idx="0"/>
          <a:fontRef idx="minor"/>
        </p:style>
        <p:txBody>
          <a:bodyPr lIns="0" rIns="0" tIns="0" bIns="0" anchor="t">
            <a:spAutoFit/>
          </a:bodyPr>
          <a:p>
            <a:pPr algn="r">
              <a:lnSpc>
                <a:spcPts val="2622"/>
              </a:lnSpc>
              <a:buNone/>
            </a:pPr>
            <a:r>
              <a:rPr b="0" lang="en-US" sz="1870" spc="38" strike="noStrike">
                <a:solidFill>
                  <a:srgbClr val="313193"/>
                </a:solidFill>
                <a:latin typeface="Anton"/>
                <a:ea typeface="Anton"/>
              </a:rPr>
              <a:t>Chiffres  Clés</a:t>
            </a:r>
            <a:endParaRPr b="0" lang="fr-FR" sz="1870" spc="-1" strike="noStrike">
              <a:latin typeface="Arial"/>
            </a:endParaRPr>
          </a:p>
        </p:txBody>
      </p:sp>
      <p:sp>
        <p:nvSpPr>
          <p:cNvPr id="317" name="TextBox 36"/>
          <p:cNvSpPr/>
          <p:nvPr/>
        </p:nvSpPr>
        <p:spPr>
          <a:xfrm>
            <a:off x="3960000" y="3420000"/>
            <a:ext cx="2900160" cy="1509120"/>
          </a:xfrm>
          <a:prstGeom prst="rect">
            <a:avLst/>
          </a:prstGeom>
          <a:noFill/>
          <a:ln w="0">
            <a:noFill/>
          </a:ln>
        </p:spPr>
        <p:style>
          <a:lnRef idx="0"/>
          <a:fillRef idx="0"/>
          <a:effectRef idx="0"/>
          <a:fontRef idx="minor"/>
        </p:style>
        <p:txBody>
          <a:bodyPr lIns="0" rIns="0" tIns="0" bIns="0" anchor="t">
            <a:spAutoFit/>
          </a:bodyPr>
          <a:p>
            <a:pPr algn="r">
              <a:lnSpc>
                <a:spcPts val="1698"/>
              </a:lnSpc>
              <a:buNone/>
            </a:pPr>
            <a:r>
              <a:rPr b="0" lang="en-US" sz="1210" spc="24" strike="noStrike">
                <a:solidFill>
                  <a:srgbClr val="313193"/>
                </a:solidFill>
                <a:latin typeface="Inter"/>
                <a:ea typeface="Inter"/>
              </a:rPr>
              <a:t>1878 badistes savoyards en juin 2025,</a:t>
            </a:r>
            <a:endParaRPr b="0" lang="fr-FR" sz="1210" spc="-1" strike="noStrike">
              <a:latin typeface="Arial"/>
            </a:endParaRPr>
          </a:p>
          <a:p>
            <a:pPr algn="r">
              <a:lnSpc>
                <a:spcPts val="1698"/>
              </a:lnSpc>
              <a:buNone/>
            </a:pPr>
            <a:r>
              <a:rPr b="0" lang="en-US" sz="1210" spc="24" strike="noStrike">
                <a:solidFill>
                  <a:srgbClr val="313193"/>
                </a:solidFill>
                <a:latin typeface="Inter"/>
                <a:ea typeface="Inter"/>
              </a:rPr>
              <a:t>Dont</a:t>
            </a:r>
            <a:endParaRPr b="0" lang="fr-FR" sz="1210" spc="-1" strike="noStrike">
              <a:latin typeface="Arial"/>
            </a:endParaRPr>
          </a:p>
          <a:p>
            <a:pPr algn="r">
              <a:lnSpc>
                <a:spcPts val="1698"/>
              </a:lnSpc>
              <a:buNone/>
            </a:pPr>
            <a:r>
              <a:rPr b="0" lang="en-US" sz="1210" spc="24" strike="noStrike">
                <a:solidFill>
                  <a:srgbClr val="313193"/>
                </a:solidFill>
                <a:latin typeface="Inter"/>
                <a:ea typeface="Inter"/>
              </a:rPr>
              <a:t>&gt; 712 femmes</a:t>
            </a:r>
            <a:endParaRPr b="0" lang="fr-FR" sz="1210" spc="-1" strike="noStrike">
              <a:latin typeface="Arial"/>
            </a:endParaRPr>
          </a:p>
          <a:p>
            <a:pPr algn="r">
              <a:lnSpc>
                <a:spcPts val="1698"/>
              </a:lnSpc>
              <a:buNone/>
            </a:pPr>
            <a:r>
              <a:rPr b="0" lang="en-US" sz="1210" spc="24" strike="noStrike">
                <a:solidFill>
                  <a:srgbClr val="313193"/>
                </a:solidFill>
                <a:latin typeface="Inter"/>
                <a:ea typeface="Inter"/>
              </a:rPr>
              <a:t>&gt; 1166 hommes</a:t>
            </a:r>
            <a:endParaRPr b="0" lang="fr-FR" sz="1210" spc="-1" strike="noStrike">
              <a:latin typeface="Arial"/>
            </a:endParaRPr>
          </a:p>
          <a:p>
            <a:pPr algn="r">
              <a:lnSpc>
                <a:spcPts val="1698"/>
              </a:lnSpc>
              <a:buNone/>
            </a:pPr>
            <a:r>
              <a:rPr b="0" lang="en-US" sz="1210" spc="24" strike="noStrike">
                <a:solidFill>
                  <a:srgbClr val="313193"/>
                </a:solidFill>
                <a:latin typeface="Inter"/>
                <a:ea typeface="Inter"/>
              </a:rPr>
              <a:t>Avec un taux de renouvellement de 60%</a:t>
            </a:r>
            <a:endParaRPr b="0" lang="fr-FR" sz="1210" spc="-1" strike="noStrike">
              <a:latin typeface="Arial"/>
            </a:endParaRPr>
          </a:p>
          <a:p>
            <a:pPr algn="r">
              <a:lnSpc>
                <a:spcPts val="1698"/>
              </a:lnSpc>
              <a:buNone/>
            </a:pPr>
            <a:endParaRPr b="0" lang="fr-FR" sz="1210" spc="-1" strike="noStrike">
              <a:latin typeface="Arial"/>
            </a:endParaRPr>
          </a:p>
          <a:p>
            <a:pPr algn="r">
              <a:lnSpc>
                <a:spcPts val="1698"/>
              </a:lnSpc>
              <a:buNone/>
            </a:pPr>
            <a:r>
              <a:rPr b="0" lang="en-US" sz="1210" spc="24" strike="noStrike">
                <a:solidFill>
                  <a:srgbClr val="313193"/>
                </a:solidFill>
                <a:latin typeface="Inter"/>
                <a:ea typeface="Inter"/>
              </a:rPr>
              <a:t> </a:t>
            </a:r>
            <a:endParaRPr b="0" lang="fr-FR" sz="1210" spc="-1" strike="noStrike">
              <a:latin typeface="Arial"/>
            </a:endParaRPr>
          </a:p>
        </p:txBody>
      </p:sp>
      <p:sp>
        <p:nvSpPr>
          <p:cNvPr id="318" name="TextBox 37"/>
          <p:cNvSpPr/>
          <p:nvPr/>
        </p:nvSpPr>
        <p:spPr>
          <a:xfrm>
            <a:off x="1997280" y="6627600"/>
            <a:ext cx="5118120" cy="378720"/>
          </a:xfrm>
          <a:prstGeom prst="rect">
            <a:avLst/>
          </a:prstGeom>
          <a:noFill/>
          <a:ln w="0">
            <a:noFill/>
          </a:ln>
        </p:spPr>
        <p:style>
          <a:lnRef idx="0"/>
          <a:fillRef idx="0"/>
          <a:effectRef idx="0"/>
          <a:fontRef idx="minor"/>
        </p:style>
        <p:txBody>
          <a:bodyPr lIns="0" rIns="0" tIns="0" bIns="0" anchor="t">
            <a:spAutoFit/>
          </a:bodyPr>
          <a:p>
            <a:pPr algn="r">
              <a:lnSpc>
                <a:spcPts val="2985"/>
              </a:lnSpc>
              <a:buNone/>
            </a:pPr>
            <a:r>
              <a:rPr b="1" lang="en-US" sz="2130" spc="-145" strike="noStrike">
                <a:solidFill>
                  <a:srgbClr val="313193"/>
                </a:solidFill>
                <a:latin typeface="Cardo Bold"/>
                <a:ea typeface="Cardo Bold"/>
              </a:rPr>
              <a:t>Temps Forts</a:t>
            </a:r>
            <a:endParaRPr b="0" lang="fr-FR" sz="2130" spc="-1" strike="noStrike">
              <a:latin typeface="Arial"/>
            </a:endParaRPr>
          </a:p>
        </p:txBody>
      </p:sp>
      <p:sp>
        <p:nvSpPr>
          <p:cNvPr id="319" name="TextBox 38"/>
          <p:cNvSpPr/>
          <p:nvPr/>
        </p:nvSpPr>
        <p:spPr>
          <a:xfrm>
            <a:off x="433800" y="7908480"/>
            <a:ext cx="1193040" cy="2192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Séminaire des Présidents</a:t>
            </a:r>
            <a:endParaRPr b="0" lang="fr-FR" sz="620" spc="-1" strike="noStrike">
              <a:latin typeface="Arial"/>
            </a:endParaRPr>
          </a:p>
          <a:p>
            <a:pPr algn="ctr">
              <a:lnSpc>
                <a:spcPts val="865"/>
              </a:lnSpc>
              <a:buNone/>
            </a:pPr>
            <a:r>
              <a:rPr b="1" lang="en-US" sz="620" spc="7" strike="noStrike">
                <a:solidFill>
                  <a:srgbClr val="262674"/>
                </a:solidFill>
                <a:latin typeface="Inter Bold"/>
                <a:ea typeface="Inter Bold"/>
              </a:rPr>
              <a:t>Savoie</a:t>
            </a:r>
            <a:endParaRPr b="0" lang="fr-FR" sz="620" spc="-1" strike="noStrike">
              <a:latin typeface="Arial"/>
            </a:endParaRPr>
          </a:p>
        </p:txBody>
      </p:sp>
      <p:sp>
        <p:nvSpPr>
          <p:cNvPr id="320" name="TextBox 39"/>
          <p:cNvSpPr/>
          <p:nvPr/>
        </p:nvSpPr>
        <p:spPr>
          <a:xfrm>
            <a:off x="1312920" y="9453600"/>
            <a:ext cx="853920" cy="91800"/>
          </a:xfrm>
          <a:prstGeom prst="rect">
            <a:avLst/>
          </a:prstGeom>
          <a:noFill/>
          <a:ln w="0">
            <a:noFill/>
          </a:ln>
        </p:spPr>
        <p:style>
          <a:lnRef idx="0"/>
          <a:fillRef idx="0"/>
          <a:effectRef idx="0"/>
          <a:fontRef idx="minor"/>
        </p:style>
        <p:txBody>
          <a:bodyPr lIns="0" rIns="0" tIns="0" bIns="0" anchor="t">
            <a:spAutoFit/>
          </a:bodyPr>
          <a:p>
            <a:pPr>
              <a:lnSpc>
                <a:spcPts val="726"/>
              </a:lnSpc>
              <a:buNone/>
            </a:pPr>
            <a:r>
              <a:rPr b="1" lang="en-US" sz="520" spc="4" strike="noStrike">
                <a:solidFill>
                  <a:srgbClr val="6d6d87"/>
                </a:solidFill>
                <a:latin typeface="Inter Bold"/>
                <a:ea typeface="Inter Bold"/>
              </a:rPr>
              <a:t>VOS RESEAUX</a:t>
            </a:r>
            <a:endParaRPr b="0" lang="fr-FR" sz="520" spc="-1" strike="noStrike">
              <a:latin typeface="Arial"/>
            </a:endParaRPr>
          </a:p>
        </p:txBody>
      </p:sp>
      <p:sp>
        <p:nvSpPr>
          <p:cNvPr id="321" name="TextBox 40"/>
          <p:cNvSpPr/>
          <p:nvPr/>
        </p:nvSpPr>
        <p:spPr>
          <a:xfrm>
            <a:off x="433800" y="812844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Samedi 20 septembre 2025</a:t>
            </a:r>
            <a:endParaRPr b="0" lang="fr-FR" sz="620" spc="-1" strike="noStrike">
              <a:latin typeface="Arial"/>
            </a:endParaRPr>
          </a:p>
        </p:txBody>
      </p:sp>
      <p:sp>
        <p:nvSpPr>
          <p:cNvPr id="322" name="TextBox 41"/>
          <p:cNvSpPr/>
          <p:nvPr/>
        </p:nvSpPr>
        <p:spPr>
          <a:xfrm>
            <a:off x="1627920" y="7006320"/>
            <a:ext cx="1116000" cy="3290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Circuit jeunes CJ – RDJ 7 étapes – Challenge Marc Boulloud</a:t>
            </a:r>
            <a:endParaRPr b="0" lang="fr-FR" sz="620" spc="-1" strike="noStrike">
              <a:latin typeface="Arial"/>
            </a:endParaRPr>
          </a:p>
        </p:txBody>
      </p:sp>
      <p:sp>
        <p:nvSpPr>
          <p:cNvPr id="323" name="TextBox 42"/>
          <p:cNvSpPr/>
          <p:nvPr/>
        </p:nvSpPr>
        <p:spPr>
          <a:xfrm>
            <a:off x="1583280" y="738000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Saison 2025-2026</a:t>
            </a:r>
            <a:endParaRPr b="0" lang="fr-FR" sz="620" spc="-1" strike="noStrike">
              <a:latin typeface="Arial"/>
            </a:endParaRPr>
          </a:p>
        </p:txBody>
      </p:sp>
      <p:sp>
        <p:nvSpPr>
          <p:cNvPr id="324" name="TextBox 43"/>
          <p:cNvSpPr/>
          <p:nvPr/>
        </p:nvSpPr>
        <p:spPr>
          <a:xfrm>
            <a:off x="2862360" y="7910640"/>
            <a:ext cx="1116000" cy="3290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PPMB (plateau poussins minibad) 7 étapes + The Big Finale</a:t>
            </a:r>
            <a:endParaRPr b="0" lang="fr-FR" sz="620" spc="-1" strike="noStrike">
              <a:latin typeface="Arial"/>
            </a:endParaRPr>
          </a:p>
        </p:txBody>
      </p:sp>
      <p:sp>
        <p:nvSpPr>
          <p:cNvPr id="325" name="TextBox 44"/>
          <p:cNvSpPr/>
          <p:nvPr/>
        </p:nvSpPr>
        <p:spPr>
          <a:xfrm>
            <a:off x="2824920" y="822492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Saison 2025-2026</a:t>
            </a:r>
            <a:endParaRPr b="0" lang="fr-FR" sz="620" spc="-1" strike="noStrike">
              <a:latin typeface="Arial"/>
            </a:endParaRPr>
          </a:p>
        </p:txBody>
      </p:sp>
      <p:sp>
        <p:nvSpPr>
          <p:cNvPr id="326" name="TextBox 45"/>
          <p:cNvSpPr/>
          <p:nvPr/>
        </p:nvSpPr>
        <p:spPr>
          <a:xfrm>
            <a:off x="4103280" y="6792120"/>
            <a:ext cx="1116000" cy="658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IC Départementaux Mixtes :</a:t>
            </a:r>
            <a:endParaRPr b="0" lang="fr-FR" sz="620" spc="-1" strike="noStrike">
              <a:latin typeface="Arial"/>
            </a:endParaRPr>
          </a:p>
          <a:p>
            <a:pPr algn="ctr">
              <a:lnSpc>
                <a:spcPts val="865"/>
              </a:lnSpc>
              <a:buNone/>
            </a:pPr>
            <a:r>
              <a:rPr b="1" lang="en-US" sz="620" spc="7" strike="noStrike">
                <a:solidFill>
                  <a:srgbClr val="262674"/>
                </a:solidFill>
                <a:latin typeface="Inter Bold"/>
                <a:ea typeface="Inter Bold"/>
              </a:rPr>
              <a:t> </a:t>
            </a:r>
            <a:r>
              <a:rPr b="1" lang="en-US" sz="620" spc="7" strike="noStrike">
                <a:solidFill>
                  <a:srgbClr val="262674"/>
                </a:solidFill>
                <a:latin typeface="Inter Bold"/>
                <a:ea typeface="Inter Bold"/>
              </a:rPr>
              <a:t>Division Pré-Régionale + 5 divisions départementales</a:t>
            </a:r>
            <a:endParaRPr b="0" lang="fr-FR" sz="620" spc="-1" strike="noStrike">
              <a:latin typeface="Arial"/>
            </a:endParaRPr>
          </a:p>
          <a:p>
            <a:pPr algn="ctr">
              <a:lnSpc>
                <a:spcPts val="865"/>
              </a:lnSpc>
              <a:buNone/>
            </a:pPr>
            <a:r>
              <a:rPr b="1" lang="en-US" sz="620" spc="7" strike="noStrike">
                <a:solidFill>
                  <a:srgbClr val="262674"/>
                </a:solidFill>
                <a:latin typeface="Inter Bold"/>
                <a:ea typeface="Inter Bold"/>
              </a:rPr>
              <a:t>+ 3 divisions féminines</a:t>
            </a:r>
            <a:endParaRPr b="0" lang="fr-FR" sz="620" spc="-1" strike="noStrike">
              <a:latin typeface="Arial"/>
            </a:endParaRPr>
          </a:p>
        </p:txBody>
      </p:sp>
      <p:sp>
        <p:nvSpPr>
          <p:cNvPr id="327" name="TextBox 46"/>
          <p:cNvSpPr/>
          <p:nvPr/>
        </p:nvSpPr>
        <p:spPr>
          <a:xfrm>
            <a:off x="4044240" y="745056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saison 2025-2026</a:t>
            </a:r>
            <a:endParaRPr b="0" lang="fr-FR" sz="620" spc="-1" strike="noStrike">
              <a:latin typeface="Arial"/>
            </a:endParaRPr>
          </a:p>
        </p:txBody>
      </p:sp>
      <p:sp>
        <p:nvSpPr>
          <p:cNvPr id="328" name="TextBox 47"/>
          <p:cNvSpPr/>
          <p:nvPr/>
        </p:nvSpPr>
        <p:spPr>
          <a:xfrm>
            <a:off x="5217840" y="7924320"/>
            <a:ext cx="1116000" cy="10980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262674"/>
                </a:solidFill>
                <a:latin typeface="Inter Bold"/>
                <a:ea typeface="Inter Bold"/>
              </a:rPr>
              <a:t>INTER COMITES JEUNES</a:t>
            </a:r>
            <a:endParaRPr b="0" lang="fr-FR" sz="620" spc="-1" strike="noStrike">
              <a:latin typeface="Arial"/>
            </a:endParaRPr>
          </a:p>
        </p:txBody>
      </p:sp>
      <p:sp>
        <p:nvSpPr>
          <p:cNvPr id="329" name="TextBox 48"/>
          <p:cNvSpPr/>
          <p:nvPr/>
        </p:nvSpPr>
        <p:spPr>
          <a:xfrm>
            <a:off x="5180400" y="812916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262674"/>
                </a:solidFill>
                <a:latin typeface="Inter Italics"/>
                <a:ea typeface="Inter Italics"/>
              </a:rPr>
              <a:t>13 juin 2026</a:t>
            </a:r>
            <a:endParaRPr b="0" lang="fr-FR" sz="620" spc="-1" strike="noStrike">
              <a:latin typeface="Arial"/>
            </a:endParaRPr>
          </a:p>
        </p:txBody>
      </p:sp>
      <p:sp>
        <p:nvSpPr>
          <p:cNvPr id="330" name="TextBox 49"/>
          <p:cNvSpPr/>
          <p:nvPr/>
        </p:nvSpPr>
        <p:spPr>
          <a:xfrm>
            <a:off x="6175800" y="7245360"/>
            <a:ext cx="1116000" cy="109440"/>
          </a:xfrm>
          <a:prstGeom prst="rect">
            <a:avLst/>
          </a:prstGeom>
          <a:noFill/>
          <a:ln w="0">
            <a:noFill/>
          </a:ln>
        </p:spPr>
        <p:style>
          <a:lnRef idx="0"/>
          <a:fillRef idx="0"/>
          <a:effectRef idx="0"/>
          <a:fontRef idx="minor"/>
        </p:style>
        <p:txBody>
          <a:bodyPr lIns="0" rIns="0" tIns="0" bIns="0" anchor="t">
            <a:spAutoFit/>
          </a:bodyPr>
          <a:p>
            <a:pPr>
              <a:lnSpc>
                <a:spcPts val="865"/>
              </a:lnSpc>
              <a:buNone/>
            </a:pPr>
            <a:r>
              <a:rPr b="1" lang="en-US" sz="620" spc="7" strike="noStrike">
                <a:solidFill>
                  <a:srgbClr val="262674"/>
                </a:solidFill>
                <a:latin typeface="Inter Bold"/>
                <a:ea typeface="Inter Bold"/>
              </a:rPr>
              <a:t>La COUPE de SAVOIE</a:t>
            </a:r>
            <a:endParaRPr b="0" lang="fr-FR" sz="620" spc="-1" strike="noStrike">
              <a:latin typeface="Arial"/>
            </a:endParaRPr>
          </a:p>
        </p:txBody>
      </p:sp>
      <p:sp>
        <p:nvSpPr>
          <p:cNvPr id="331" name="TextBox 50"/>
          <p:cNvSpPr/>
          <p:nvPr/>
        </p:nvSpPr>
        <p:spPr>
          <a:xfrm>
            <a:off x="6175800" y="7450560"/>
            <a:ext cx="1116000" cy="109440"/>
          </a:xfrm>
          <a:prstGeom prst="rect">
            <a:avLst/>
          </a:prstGeom>
          <a:noFill/>
          <a:ln w="0">
            <a:noFill/>
          </a:ln>
        </p:spPr>
        <p:style>
          <a:lnRef idx="0"/>
          <a:fillRef idx="0"/>
          <a:effectRef idx="0"/>
          <a:fontRef idx="minor"/>
        </p:style>
        <p:txBody>
          <a:bodyPr lIns="0" rIns="0" tIns="0" bIns="0" anchor="t">
            <a:spAutoFit/>
          </a:bodyPr>
          <a:p>
            <a:pPr>
              <a:lnSpc>
                <a:spcPts val="865"/>
              </a:lnSpc>
              <a:buNone/>
            </a:pPr>
            <a:r>
              <a:rPr b="0" i="1" lang="en-US" sz="620" spc="7" strike="noStrike">
                <a:solidFill>
                  <a:srgbClr val="262674"/>
                </a:solidFill>
                <a:latin typeface="Inter Italics"/>
                <a:ea typeface="Inter Italics"/>
              </a:rPr>
              <a:t>6-7 juin 2026</a:t>
            </a:r>
            <a:endParaRPr b="0" lang="fr-FR" sz="620" spc="-1" strike="noStrike">
              <a:latin typeface="Arial"/>
            </a:endParaRPr>
          </a:p>
        </p:txBody>
      </p:sp>
      <p:sp>
        <p:nvSpPr>
          <p:cNvPr id="332" name="TextBox 51"/>
          <p:cNvSpPr/>
          <p:nvPr/>
        </p:nvSpPr>
        <p:spPr>
          <a:xfrm>
            <a:off x="3679560" y="540000"/>
            <a:ext cx="5118120" cy="37944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313193"/>
                </a:solidFill>
                <a:latin typeface="Cardo Bold"/>
                <a:ea typeface="Cardo Bold"/>
              </a:rPr>
              <a:t>Mot d’accueil</a:t>
            </a:r>
            <a:endParaRPr b="0" lang="fr-FR" sz="2130" spc="-1" strike="noStrike">
              <a:latin typeface="Arial"/>
            </a:endParaRPr>
          </a:p>
        </p:txBody>
      </p:sp>
      <p:sp>
        <p:nvSpPr>
          <p:cNvPr id="333" name="TextBox 52"/>
          <p:cNvSpPr/>
          <p:nvPr/>
        </p:nvSpPr>
        <p:spPr>
          <a:xfrm>
            <a:off x="1072080" y="10046520"/>
            <a:ext cx="5414760" cy="279720"/>
          </a:xfrm>
          <a:prstGeom prst="rect">
            <a:avLst/>
          </a:prstGeom>
          <a:noFill/>
          <a:ln w="0">
            <a:noFill/>
          </a:ln>
        </p:spPr>
        <p:style>
          <a:lnRef idx="0"/>
          <a:fillRef idx="0"/>
          <a:effectRef idx="0"/>
          <a:fontRef idx="minor"/>
        </p:style>
        <p:txBody>
          <a:bodyPr lIns="0" rIns="0" tIns="0" bIns="0" anchor="t">
            <a:spAutoFit/>
          </a:bodyPr>
          <a:p>
            <a:pPr algn="ctr">
              <a:lnSpc>
                <a:spcPts val="2205"/>
              </a:lnSpc>
              <a:buNone/>
            </a:pPr>
            <a:r>
              <a:rPr b="1" lang="en-US" sz="1970" spc="41" strike="noStrike">
                <a:solidFill>
                  <a:srgbClr val="ffffff"/>
                </a:solidFill>
                <a:latin typeface="Cardo Bold"/>
                <a:ea typeface="Cardo Bold"/>
              </a:rPr>
              <a:t>COMITÉ</a:t>
            </a:r>
            <a:endParaRPr b="0" lang="fr-FR" sz="1970" spc="-1" strike="noStrike">
              <a:latin typeface="Arial"/>
            </a:endParaRPr>
          </a:p>
        </p:txBody>
      </p:sp>
      <p:sp>
        <p:nvSpPr>
          <p:cNvPr id="334" name="Rectangle 334"/>
          <p:cNvSpPr/>
          <p:nvPr/>
        </p:nvSpPr>
        <p:spPr>
          <a:xfrm>
            <a:off x="2340000" y="9360000"/>
            <a:ext cx="899280" cy="556200"/>
          </a:xfrm>
          <a:prstGeom prst="rect">
            <a:avLst/>
          </a:prstGeom>
          <a:noFill/>
          <a:ln w="0">
            <a:noFill/>
          </a:ln>
        </p:spPr>
        <p:style>
          <a:lnRef idx="0"/>
          <a:fillRef idx="0"/>
          <a:effectRef idx="0"/>
          <a:fontRef idx="minor"/>
        </p:style>
        <p:txBody>
          <a:bodyPr lIns="0" rIns="0" tIns="45000" bIns="45000" anchor="t">
            <a:noAutofit/>
          </a:bodyPr>
          <a:p>
            <a:pPr>
              <a:lnSpc>
                <a:spcPct val="100000"/>
              </a:lnSpc>
              <a:buNone/>
            </a:pPr>
            <a:r>
              <a:rPr b="1" lang="fr-FR" sz="1100" spc="-1" strike="noStrike">
                <a:solidFill>
                  <a:srgbClr val="ff0000"/>
                </a:solidFill>
                <a:latin typeface="Arial"/>
                <a:ea typeface="DejaVu Sans"/>
              </a:rPr>
              <a:t>Comité</a:t>
            </a:r>
            <a:endParaRPr b="0" lang="fr-FR" sz="1100" spc="-1" strike="noStrike">
              <a:latin typeface="Arial"/>
            </a:endParaRPr>
          </a:p>
          <a:p>
            <a:pPr>
              <a:lnSpc>
                <a:spcPct val="100000"/>
              </a:lnSpc>
              <a:buNone/>
            </a:pPr>
            <a:r>
              <a:rPr b="1" lang="fr-FR" sz="1100" spc="-1" strike="noStrike">
                <a:solidFill>
                  <a:srgbClr val="ff0000"/>
                </a:solidFill>
                <a:latin typeface="Arial"/>
                <a:ea typeface="DejaVu Sans"/>
              </a:rPr>
              <a:t>Badminton</a:t>
            </a:r>
            <a:endParaRPr b="0" lang="fr-FR" sz="1100" spc="-1" strike="noStrike">
              <a:latin typeface="Arial"/>
            </a:endParaRPr>
          </a:p>
          <a:p>
            <a:pPr>
              <a:lnSpc>
                <a:spcPct val="100000"/>
              </a:lnSpc>
              <a:buNone/>
            </a:pPr>
            <a:r>
              <a:rPr b="1" lang="fr-FR" sz="1100" spc="-1" strike="noStrike">
                <a:solidFill>
                  <a:srgbClr val="ff0000"/>
                </a:solidFill>
                <a:latin typeface="Arial"/>
                <a:ea typeface="DejaVu Sans"/>
              </a:rPr>
              <a:t>Savoie</a:t>
            </a:r>
            <a:endParaRPr b="0" lang="fr-FR" sz="1100" spc="-1" strike="noStrike">
              <a:latin typeface="Arial"/>
            </a:endParaRPr>
          </a:p>
        </p:txBody>
      </p:sp>
      <p:sp>
        <p:nvSpPr>
          <p:cNvPr id="335" name="Rectangle 335"/>
          <p:cNvSpPr/>
          <p:nvPr/>
        </p:nvSpPr>
        <p:spPr>
          <a:xfrm>
            <a:off x="3600000" y="9474120"/>
            <a:ext cx="539280" cy="245160"/>
          </a:xfrm>
          <a:prstGeom prst="rect">
            <a:avLst/>
          </a:prstGeom>
          <a:noFill/>
          <a:ln w="0">
            <a:noFill/>
          </a:ln>
        </p:spPr>
        <p:style>
          <a:lnRef idx="0"/>
          <a:fillRef idx="0"/>
          <a:effectRef idx="0"/>
          <a:fontRef idx="minor"/>
        </p:style>
        <p:txBody>
          <a:bodyPr lIns="0" rIns="0" tIns="45000" bIns="45000" anchor="t">
            <a:noAutofit/>
          </a:bodyPr>
          <a:p>
            <a:pPr>
              <a:lnSpc>
                <a:spcPct val="100000"/>
              </a:lnSpc>
              <a:buNone/>
            </a:pPr>
            <a:r>
              <a:rPr b="1" lang="fr-FR" sz="1100" spc="-1" strike="noStrike">
                <a:solidFill>
                  <a:srgbClr val="ff0000"/>
                </a:solidFill>
                <a:latin typeface="Arial"/>
                <a:ea typeface="DejaVu Sans"/>
              </a:rPr>
              <a:t>cdbs73</a:t>
            </a:r>
            <a:endParaRPr b="0" lang="fr-FR" sz="1100" spc="-1" strike="noStrike">
              <a:latin typeface="Arial"/>
            </a:endParaRPr>
          </a:p>
        </p:txBody>
      </p:sp>
      <p:pic>
        <p:nvPicPr>
          <p:cNvPr id="336" name="Image 336" descr=""/>
          <p:cNvPicPr/>
          <p:nvPr/>
        </p:nvPicPr>
        <p:blipFill>
          <a:blip r:embed="rId11"/>
          <a:stretch/>
        </p:blipFill>
        <p:spPr>
          <a:xfrm>
            <a:off x="360000" y="180000"/>
            <a:ext cx="720000" cy="720000"/>
          </a:xfrm>
          <a:prstGeom prst="rect">
            <a:avLst/>
          </a:prstGeom>
          <a:ln w="0">
            <a:noFill/>
          </a:ln>
        </p:spPr>
      </p:pic>
      <p:sp>
        <p:nvSpPr>
          <p:cNvPr id="337" name="TextBox 8"/>
          <p:cNvSpPr/>
          <p:nvPr/>
        </p:nvSpPr>
        <p:spPr>
          <a:xfrm>
            <a:off x="533880" y="1037160"/>
            <a:ext cx="6581520" cy="1955160"/>
          </a:xfrm>
          <a:prstGeom prst="rect">
            <a:avLst/>
          </a:prstGeom>
          <a:noFill/>
          <a:ln w="0">
            <a:noFill/>
          </a:ln>
        </p:spPr>
        <p:style>
          <a:lnRef idx="0"/>
          <a:fillRef idx="0"/>
          <a:effectRef idx="0"/>
          <a:fontRef idx="minor"/>
        </p:style>
        <p:txBody>
          <a:bodyPr lIns="0" rIns="0" tIns="0" bIns="0" anchor="t">
            <a:spAutoFit/>
          </a:bodyPr>
          <a:p>
            <a:pPr algn="ctr">
              <a:lnSpc>
                <a:spcPts val="1539"/>
              </a:lnSpc>
              <a:buNone/>
            </a:pPr>
            <a:r>
              <a:rPr b="0" lang="en-US" sz="1100" spc="21" strike="noStrike">
                <a:solidFill>
                  <a:srgbClr val="262674"/>
                </a:solidFill>
                <a:latin typeface="Inter"/>
                <a:ea typeface="Inter"/>
              </a:rPr>
              <a:t>Bienvenue à tous dans le monde fédéral ! </a:t>
            </a:r>
            <a:r>
              <a:rPr b="0" lang="fr-FR" sz="1100" spc="21" strike="noStrike">
                <a:solidFill>
                  <a:srgbClr val="262674"/>
                </a:solidFill>
                <a:latin typeface="Inter"/>
                <a:ea typeface="Inter"/>
              </a:rPr>
              <a:t>Au sein de notre comité, nous sommes des acteurs engagés d’un badminton ouvert, exigeant et solidaire. Notre ambition dépasse le terrain : à travers le sport, nous œuvrons pour un badminton accessible à tous (pratiques féminine, jeunes, personnes en situation de handicap, …) en lien fort avec notre territoire et ses acteurs. Cette vision s’appuie sur l’engagement de nos bénévoles et l’énergie de chacun. Elle se traduit aussi par notre exigence de performance : formation des jeunes, compétitions, interclubs, Coupe de Savoie… chaque étape compte. Ensemble, nous construisons un comité qui a du sens, de l’impact et une vraie ambition collective. Bienvenue dans le projet.</a:t>
            </a:r>
            <a:r>
              <a:rPr b="0" lang="en-US" sz="1100" spc="21" strike="noStrike">
                <a:solidFill>
                  <a:srgbClr val="262674"/>
                </a:solidFill>
                <a:latin typeface="Inter"/>
                <a:ea typeface="Inter"/>
              </a:rPr>
              <a:t>                                               </a:t>
            </a:r>
            <a:endParaRPr b="0" lang="fr-FR" sz="1100" spc="-1" strike="noStrike">
              <a:latin typeface="Arial"/>
            </a:endParaRPr>
          </a:p>
          <a:p>
            <a:pPr algn="r">
              <a:lnSpc>
                <a:spcPts val="1539"/>
              </a:lnSpc>
              <a:buNone/>
            </a:pPr>
            <a:endParaRPr b="0" lang="fr-FR" sz="1100" spc="-1" strike="noStrike">
              <a:latin typeface="Arial"/>
            </a:endParaRPr>
          </a:p>
          <a:p>
            <a:pPr algn="r">
              <a:lnSpc>
                <a:spcPts val="1539"/>
              </a:lnSpc>
              <a:buNone/>
            </a:pPr>
            <a:r>
              <a:rPr b="0" lang="fr-FR" sz="1100" spc="21" strike="noStrike">
                <a:solidFill>
                  <a:srgbClr val="262674"/>
                </a:solidFill>
                <a:latin typeface="Inter"/>
                <a:ea typeface="DejaVu Sans"/>
              </a:rPr>
              <a:t>- Clément BONNET, président CDBS.</a:t>
            </a:r>
            <a:endParaRPr b="0" lang="fr-FR" sz="1100" spc="-1" strike="noStrike">
              <a:latin typeface="Arial"/>
            </a:endParaRPr>
          </a:p>
        </p:txBody>
      </p:sp>
      <p:pic>
        <p:nvPicPr>
          <p:cNvPr id="338" name="" descr=""/>
          <p:cNvPicPr/>
          <p:nvPr/>
        </p:nvPicPr>
        <p:blipFill>
          <a:blip r:embed="rId12"/>
          <a:stretch/>
        </p:blipFill>
        <p:spPr>
          <a:xfrm>
            <a:off x="3998880" y="4530600"/>
            <a:ext cx="2973960" cy="14853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39" name="Group 2"/>
          <p:cNvGrpSpPr/>
          <p:nvPr/>
        </p:nvGrpSpPr>
        <p:grpSpPr>
          <a:xfrm>
            <a:off x="0" y="-79560"/>
            <a:ext cx="7558920" cy="10770480"/>
            <a:chOff x="0" y="-79560"/>
            <a:chExt cx="7558920" cy="10770480"/>
          </a:xfrm>
        </p:grpSpPr>
        <p:sp>
          <p:nvSpPr>
            <p:cNvPr id="340" name="Freeform 3"/>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noFill/>
            <a:ln cap="sq" w="285750">
              <a:solidFill>
                <a:srgbClr val="e3e3ed"/>
              </a:solidFill>
              <a:miter/>
            </a:ln>
          </p:spPr>
          <p:style>
            <a:lnRef idx="0"/>
            <a:fillRef idx="0"/>
            <a:effectRef idx="0"/>
            <a:fontRef idx="minor"/>
          </p:style>
        </p:sp>
        <p:sp>
          <p:nvSpPr>
            <p:cNvPr id="341" name="TextBox 4"/>
            <p:cNvSpPr/>
            <p:nvPr/>
          </p:nvSpPr>
          <p:spPr>
            <a:xfrm>
              <a:off x="0" y="-79560"/>
              <a:ext cx="7558920" cy="10770480"/>
            </a:xfrm>
            <a:prstGeom prst="rect">
              <a:avLst/>
            </a:prstGeom>
            <a:noFill/>
            <a:ln w="0">
              <a:noFill/>
            </a:ln>
          </p:spPr>
          <p:style>
            <a:lnRef idx="0"/>
            <a:fillRef idx="0"/>
            <a:effectRef idx="0"/>
            <a:fontRef idx="minor"/>
          </p:style>
        </p:sp>
      </p:grpSp>
      <p:grpSp>
        <p:nvGrpSpPr>
          <p:cNvPr id="342" name="Group 5"/>
          <p:cNvGrpSpPr/>
          <p:nvPr/>
        </p:nvGrpSpPr>
        <p:grpSpPr>
          <a:xfrm>
            <a:off x="360000" y="8890920"/>
            <a:ext cx="6840000" cy="1800000"/>
            <a:chOff x="360000" y="8890920"/>
            <a:chExt cx="6840000" cy="1800000"/>
          </a:xfrm>
        </p:grpSpPr>
        <p:sp>
          <p:nvSpPr>
            <p:cNvPr id="343" name="AutoShape 6"/>
            <p:cNvSpPr/>
            <p:nvPr/>
          </p:nvSpPr>
          <p:spPr>
            <a:xfrm>
              <a:off x="360000" y="8890920"/>
              <a:ext cx="6840000" cy="1800000"/>
            </a:xfrm>
            <a:prstGeom prst="rect">
              <a:avLst/>
            </a:prstGeom>
            <a:solidFill>
              <a:srgbClr val="313193"/>
            </a:solidFill>
            <a:ln w="0">
              <a:noFill/>
            </a:ln>
          </p:spPr>
          <p:style>
            <a:lnRef idx="0"/>
            <a:fillRef idx="0"/>
            <a:effectRef idx="0"/>
            <a:fontRef idx="minor"/>
          </p:style>
          <p:txBody>
            <a:bodyPr lIns="90000" rIns="90000" tIns="45000" bIns="45000" anchor="t">
              <a:noAutofit/>
            </a:bodyPr>
            <a:p>
              <a:r>
                <a:rPr b="0" lang="fr-FR" sz="1800" spc="-1" strike="noStrike">
                  <a:latin typeface="Arial"/>
                </a:rPr>
                <a:t> </a:t>
              </a:r>
              <a:endParaRPr b="0" lang="fr-FR" sz="1800" spc="-1" strike="noStrike">
                <a:latin typeface="Arial"/>
              </a:endParaRPr>
            </a:p>
          </p:txBody>
        </p:sp>
      </p:grpSp>
      <p:sp>
        <p:nvSpPr>
          <p:cNvPr id="344" name="TextBox 7"/>
          <p:cNvSpPr/>
          <p:nvPr/>
        </p:nvSpPr>
        <p:spPr>
          <a:xfrm>
            <a:off x="360000" y="958320"/>
            <a:ext cx="5609160" cy="1581840"/>
          </a:xfrm>
          <a:prstGeom prst="rect">
            <a:avLst/>
          </a:prstGeom>
          <a:noFill/>
          <a:ln w="0">
            <a:noFill/>
          </a:ln>
        </p:spPr>
        <p:style>
          <a:lnRef idx="0"/>
          <a:fillRef idx="0"/>
          <a:effectRef idx="0"/>
          <a:fontRef idx="minor"/>
        </p:style>
        <p:txBody>
          <a:bodyPr lIns="0" rIns="0" tIns="0" bIns="0" anchor="t">
            <a:spAutoFit/>
          </a:bodyPr>
          <a:p>
            <a:pPr>
              <a:lnSpc>
                <a:spcPts val="1899"/>
              </a:lnSpc>
              <a:buNone/>
            </a:pPr>
            <a:r>
              <a:rPr b="0" lang="en-US" sz="1350" spc="26" strike="noStrike">
                <a:solidFill>
                  <a:srgbClr val="506e9a"/>
                </a:solidFill>
                <a:latin typeface="Inter"/>
                <a:ea typeface="Inter"/>
              </a:rPr>
              <a:t>Propager le bonheur de pratiquer le bad,</a:t>
            </a:r>
            <a:endParaRPr b="0" lang="fr-FR" sz="1350" spc="-1" strike="noStrike">
              <a:latin typeface="Arial"/>
            </a:endParaRPr>
          </a:p>
          <a:p>
            <a:pPr>
              <a:lnSpc>
                <a:spcPts val="1899"/>
              </a:lnSpc>
              <a:buNone/>
            </a:pPr>
            <a:r>
              <a:rPr b="0" lang="en-US" sz="1350" spc="26" strike="noStrike">
                <a:solidFill>
                  <a:srgbClr val="506e9a"/>
                </a:solidFill>
                <a:latin typeface="Inter"/>
                <a:ea typeface="Inter"/>
              </a:rPr>
              <a:t>Promouvoir l’instant crucial où vous mettrez le pied pour la première fois sur un court pour ne plus jamais le quitter ^^</a:t>
            </a:r>
            <a:endParaRPr b="0" lang="fr-FR" sz="1350" spc="-1" strike="noStrike">
              <a:latin typeface="Arial"/>
            </a:endParaRPr>
          </a:p>
          <a:p>
            <a:r>
              <a:rPr b="0" lang="en-US" sz="1350" spc="26" strike="noStrike">
                <a:solidFill>
                  <a:srgbClr val="506e9a"/>
                </a:solidFill>
                <a:latin typeface="Inter"/>
                <a:ea typeface="Inter"/>
              </a:rPr>
              <a:t>Rassembler les forces, les synergies pour développer les sourires autour d’un sport formidable, autour de valeurs qui nous ressemblent et qui nous rassemblent : Respect, Bienveillance, Performance ...</a:t>
            </a:r>
            <a:endParaRPr b="0" lang="fr-FR" sz="1350" spc="-1" strike="noStrike">
              <a:latin typeface="Arial"/>
            </a:endParaRPr>
          </a:p>
          <a:p>
            <a:pPr>
              <a:lnSpc>
                <a:spcPts val="1899"/>
              </a:lnSpc>
              <a:buNone/>
            </a:pPr>
            <a:endParaRPr b="0" lang="fr-FR" sz="1350" spc="-1" strike="noStrike">
              <a:latin typeface="Arial"/>
            </a:endParaRPr>
          </a:p>
        </p:txBody>
      </p:sp>
      <p:sp>
        <p:nvSpPr>
          <p:cNvPr id="345" name="TextBox 9"/>
          <p:cNvSpPr/>
          <p:nvPr/>
        </p:nvSpPr>
        <p:spPr>
          <a:xfrm>
            <a:off x="540000" y="9180000"/>
            <a:ext cx="6480000" cy="840600"/>
          </a:xfrm>
          <a:prstGeom prst="rect">
            <a:avLst/>
          </a:prstGeom>
          <a:noFill/>
          <a:ln w="0">
            <a:noFill/>
          </a:ln>
        </p:spPr>
        <p:style>
          <a:lnRef idx="0"/>
          <a:fillRef idx="0"/>
          <a:effectRef idx="0"/>
          <a:fontRef idx="minor"/>
        </p:style>
        <p:txBody>
          <a:bodyPr lIns="0" rIns="0" tIns="0" bIns="0" anchor="t">
            <a:spAutoFit/>
          </a:bodyPr>
          <a:p>
            <a:pPr algn="ctr">
              <a:lnSpc>
                <a:spcPts val="2205"/>
              </a:lnSpc>
              <a:buNone/>
            </a:pPr>
            <a:r>
              <a:rPr b="1" lang="en-US" sz="1970" spc="41" strike="noStrike">
                <a:solidFill>
                  <a:srgbClr val="ffcc00"/>
                </a:solidFill>
                <a:latin typeface="Cardo Bold"/>
                <a:ea typeface="Cardo Bold"/>
              </a:rPr>
              <a:t>Comité départemental</a:t>
            </a:r>
            <a:endParaRPr b="0" lang="fr-FR" sz="1970" spc="-1" strike="noStrike">
              <a:solidFill>
                <a:srgbClr val="ffcc00"/>
              </a:solidFill>
              <a:latin typeface="Arial"/>
            </a:endParaRPr>
          </a:p>
          <a:p>
            <a:pPr algn="ctr">
              <a:lnSpc>
                <a:spcPts val="2205"/>
              </a:lnSpc>
              <a:buNone/>
            </a:pPr>
            <a:r>
              <a:rPr b="1" lang="en-US" sz="1970" spc="41" strike="noStrike">
                <a:solidFill>
                  <a:srgbClr val="ffcc00"/>
                </a:solidFill>
                <a:latin typeface="Cardo Bold"/>
                <a:ea typeface="Cardo Bold"/>
              </a:rPr>
              <a:t> </a:t>
            </a:r>
            <a:r>
              <a:rPr b="1" lang="en-US" sz="1970" spc="41" strike="noStrike">
                <a:solidFill>
                  <a:srgbClr val="ffcc00"/>
                </a:solidFill>
                <a:latin typeface="Cardo Bold"/>
                <a:ea typeface="Cardo Bold"/>
              </a:rPr>
              <a:t>de Badmintonde de la Savoie</a:t>
            </a:r>
            <a:endParaRPr b="0" lang="fr-FR" sz="1970" spc="-1" strike="noStrike">
              <a:solidFill>
                <a:srgbClr val="ffcc00"/>
              </a:solidFill>
              <a:latin typeface="Arial"/>
            </a:endParaRPr>
          </a:p>
          <a:p>
            <a:pPr algn="ctr">
              <a:lnSpc>
                <a:spcPts val="2205"/>
              </a:lnSpc>
              <a:buNone/>
            </a:pPr>
            <a:r>
              <a:rPr b="1" lang="en-US" sz="1970" spc="41" strike="noStrike">
                <a:solidFill>
                  <a:srgbClr val="ffcc00"/>
                </a:solidFill>
                <a:latin typeface="Cardo Bold"/>
                <a:ea typeface="Cardo Bold"/>
              </a:rPr>
              <a:t>Dynamique – Participatif – Engagé - Inspirant</a:t>
            </a:r>
            <a:endParaRPr b="0" lang="fr-FR" sz="1970" spc="-1" strike="noStrike">
              <a:solidFill>
                <a:srgbClr val="ffcc00"/>
              </a:solidFill>
              <a:latin typeface="Arial"/>
            </a:endParaRPr>
          </a:p>
        </p:txBody>
      </p:sp>
      <p:sp>
        <p:nvSpPr>
          <p:cNvPr id="346" name="TextBox 10"/>
          <p:cNvSpPr/>
          <p:nvPr/>
        </p:nvSpPr>
        <p:spPr>
          <a:xfrm>
            <a:off x="900000" y="54000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313193"/>
                </a:solidFill>
                <a:latin typeface="Cardo Bold"/>
                <a:ea typeface="Cardo Bold"/>
              </a:rPr>
              <a:t>Notre Rôle</a:t>
            </a:r>
            <a:endParaRPr b="0" lang="fr-FR" sz="2130" spc="-1" strike="noStrike">
              <a:latin typeface="Arial"/>
            </a:endParaRPr>
          </a:p>
        </p:txBody>
      </p:sp>
      <p:sp>
        <p:nvSpPr>
          <p:cNvPr id="347" name="TextBox 12"/>
          <p:cNvSpPr/>
          <p:nvPr/>
        </p:nvSpPr>
        <p:spPr>
          <a:xfrm>
            <a:off x="101880" y="252000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313193"/>
                </a:solidFill>
                <a:latin typeface="Cardo Bold"/>
                <a:ea typeface="Cardo Bold"/>
              </a:rPr>
              <a:t>Le sport le plus stylé de l’Univers</a:t>
            </a:r>
            <a:endParaRPr b="0" lang="fr-FR" sz="2130" spc="-1" strike="noStrike">
              <a:latin typeface="Arial"/>
            </a:endParaRPr>
          </a:p>
        </p:txBody>
      </p:sp>
      <p:pic>
        <p:nvPicPr>
          <p:cNvPr id="348" name="Image 347" descr=""/>
          <p:cNvPicPr/>
          <p:nvPr/>
        </p:nvPicPr>
        <p:blipFill>
          <a:blip r:embed="rId1"/>
          <a:stretch/>
        </p:blipFill>
        <p:spPr>
          <a:xfrm>
            <a:off x="6186240" y="1397160"/>
            <a:ext cx="1080000" cy="1080000"/>
          </a:xfrm>
          <a:prstGeom prst="rect">
            <a:avLst/>
          </a:prstGeom>
          <a:ln w="0">
            <a:noFill/>
          </a:ln>
        </p:spPr>
      </p:pic>
      <p:pic>
        <p:nvPicPr>
          <p:cNvPr id="349" name="Image 2" descr="Une image contenant texte, timbre, Produit en papier, Impression&#10;&#10;Le contenu généré par l’IA peut être incorrect."/>
          <p:cNvPicPr/>
          <p:nvPr/>
        </p:nvPicPr>
        <p:blipFill>
          <a:blip r:embed="rId2"/>
          <a:srcRect l="21967" t="25938" r="1476" b="26478"/>
          <a:stretch/>
        </p:blipFill>
        <p:spPr>
          <a:xfrm>
            <a:off x="360000" y="7052040"/>
            <a:ext cx="6787800" cy="1947960"/>
          </a:xfrm>
          <a:prstGeom prst="rect">
            <a:avLst/>
          </a:prstGeom>
          <a:ln w="0">
            <a:noFill/>
          </a:ln>
        </p:spPr>
      </p:pic>
      <p:pic>
        <p:nvPicPr>
          <p:cNvPr id="350" name="" descr=""/>
          <p:cNvPicPr/>
          <p:nvPr/>
        </p:nvPicPr>
        <p:blipFill>
          <a:blip r:embed="rId3"/>
          <a:stretch/>
        </p:blipFill>
        <p:spPr>
          <a:xfrm>
            <a:off x="6120000" y="180000"/>
            <a:ext cx="1214280" cy="1080000"/>
          </a:xfrm>
          <a:prstGeom prst="rect">
            <a:avLst/>
          </a:prstGeom>
          <a:ln w="0">
            <a:noFill/>
          </a:ln>
        </p:spPr>
      </p:pic>
      <p:sp>
        <p:nvSpPr>
          <p:cNvPr id="351" name="TextBox 1"/>
          <p:cNvSpPr/>
          <p:nvPr/>
        </p:nvSpPr>
        <p:spPr>
          <a:xfrm>
            <a:off x="360000" y="666000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313193"/>
                </a:solidFill>
                <a:latin typeface="Cardo Bold"/>
                <a:ea typeface="Cardo Bold"/>
              </a:rPr>
              <a:t>Nos partenaires Coupe de Savoie 2025</a:t>
            </a:r>
            <a:endParaRPr b="0" lang="fr-FR" sz="2130" spc="-1" strike="noStrike">
              <a:latin typeface="Arial"/>
            </a:endParaRPr>
          </a:p>
        </p:txBody>
      </p:sp>
      <p:pic>
        <p:nvPicPr>
          <p:cNvPr id="352" name="" descr=""/>
          <p:cNvPicPr/>
          <p:nvPr/>
        </p:nvPicPr>
        <p:blipFill>
          <a:blip r:embed="rId4"/>
          <a:stretch/>
        </p:blipFill>
        <p:spPr>
          <a:xfrm>
            <a:off x="183960" y="3026160"/>
            <a:ext cx="1421640" cy="1421640"/>
          </a:xfrm>
          <a:prstGeom prst="rect">
            <a:avLst/>
          </a:prstGeom>
          <a:ln w="0">
            <a:noFill/>
          </a:ln>
        </p:spPr>
      </p:pic>
      <p:pic>
        <p:nvPicPr>
          <p:cNvPr id="353" name="" descr=""/>
          <p:cNvPicPr/>
          <p:nvPr/>
        </p:nvPicPr>
        <p:blipFill>
          <a:blip r:embed="rId5"/>
          <a:stretch/>
        </p:blipFill>
        <p:spPr>
          <a:xfrm>
            <a:off x="5400000" y="2700000"/>
            <a:ext cx="1961640" cy="1961640"/>
          </a:xfrm>
          <a:prstGeom prst="rect">
            <a:avLst/>
          </a:prstGeom>
          <a:ln w="0">
            <a:noFill/>
          </a:ln>
        </p:spPr>
      </p:pic>
      <p:pic>
        <p:nvPicPr>
          <p:cNvPr id="354" name="" descr=""/>
          <p:cNvPicPr/>
          <p:nvPr/>
        </p:nvPicPr>
        <p:blipFill>
          <a:blip r:embed="rId6"/>
          <a:stretch/>
        </p:blipFill>
        <p:spPr>
          <a:xfrm>
            <a:off x="1443600" y="2898720"/>
            <a:ext cx="2876400" cy="1745280"/>
          </a:xfrm>
          <a:prstGeom prst="rect">
            <a:avLst/>
          </a:prstGeom>
          <a:ln w="0">
            <a:noFill/>
          </a:ln>
        </p:spPr>
      </p:pic>
      <p:pic>
        <p:nvPicPr>
          <p:cNvPr id="355" name="" descr=""/>
          <p:cNvPicPr/>
          <p:nvPr/>
        </p:nvPicPr>
        <p:blipFill>
          <a:blip r:embed="rId7"/>
          <a:stretch/>
        </p:blipFill>
        <p:spPr>
          <a:xfrm>
            <a:off x="180000" y="4447800"/>
            <a:ext cx="1961640" cy="2032200"/>
          </a:xfrm>
          <a:prstGeom prst="rect">
            <a:avLst/>
          </a:prstGeom>
          <a:ln w="0">
            <a:noFill/>
          </a:ln>
        </p:spPr>
      </p:pic>
      <p:pic>
        <p:nvPicPr>
          <p:cNvPr id="356" name="" descr=""/>
          <p:cNvPicPr/>
          <p:nvPr/>
        </p:nvPicPr>
        <p:blipFill>
          <a:blip r:embed="rId8"/>
          <a:stretch/>
        </p:blipFill>
        <p:spPr>
          <a:xfrm>
            <a:off x="4320000" y="2898720"/>
            <a:ext cx="1081080" cy="1800000"/>
          </a:xfrm>
          <a:prstGeom prst="rect">
            <a:avLst/>
          </a:prstGeom>
          <a:ln w="0">
            <a:noFill/>
          </a:ln>
        </p:spPr>
      </p:pic>
      <p:pic>
        <p:nvPicPr>
          <p:cNvPr id="357" name="" descr=""/>
          <p:cNvPicPr/>
          <p:nvPr/>
        </p:nvPicPr>
        <p:blipFill>
          <a:blip r:embed="rId9"/>
          <a:stretch/>
        </p:blipFill>
        <p:spPr>
          <a:xfrm>
            <a:off x="3900960" y="4644000"/>
            <a:ext cx="3479040" cy="1836000"/>
          </a:xfrm>
          <a:prstGeom prst="rect">
            <a:avLst/>
          </a:prstGeom>
          <a:ln w="0">
            <a:noFill/>
          </a:ln>
        </p:spPr>
      </p:pic>
      <p:pic>
        <p:nvPicPr>
          <p:cNvPr id="358" name="" descr=""/>
          <p:cNvPicPr/>
          <p:nvPr/>
        </p:nvPicPr>
        <p:blipFill>
          <a:blip r:embed="rId10"/>
          <a:stretch/>
        </p:blipFill>
        <p:spPr>
          <a:xfrm>
            <a:off x="2141640" y="4644000"/>
            <a:ext cx="1759320" cy="18360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59" name="Group 2"/>
          <p:cNvGrpSpPr/>
          <p:nvPr/>
        </p:nvGrpSpPr>
        <p:grpSpPr>
          <a:xfrm>
            <a:off x="0" y="-79560"/>
            <a:ext cx="7558920" cy="10770480"/>
            <a:chOff x="0" y="-79560"/>
            <a:chExt cx="7558920" cy="10770480"/>
          </a:xfrm>
        </p:grpSpPr>
        <p:sp>
          <p:nvSpPr>
            <p:cNvPr id="360" name="Freeform 3"/>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noFill/>
            <a:ln cap="sq" w="285750">
              <a:solidFill>
                <a:srgbClr val="e3e3ed"/>
              </a:solidFill>
              <a:miter/>
            </a:ln>
          </p:spPr>
          <p:style>
            <a:lnRef idx="0"/>
            <a:fillRef idx="0"/>
            <a:effectRef idx="0"/>
            <a:fontRef idx="minor"/>
          </p:style>
        </p:sp>
        <p:sp>
          <p:nvSpPr>
            <p:cNvPr id="361" name="TextBox 4"/>
            <p:cNvSpPr/>
            <p:nvPr/>
          </p:nvSpPr>
          <p:spPr>
            <a:xfrm>
              <a:off x="0" y="-79560"/>
              <a:ext cx="7558920" cy="10770480"/>
            </a:xfrm>
            <a:prstGeom prst="rect">
              <a:avLst/>
            </a:prstGeom>
            <a:noFill/>
            <a:ln w="0">
              <a:noFill/>
            </a:ln>
          </p:spPr>
          <p:style>
            <a:lnRef idx="0"/>
            <a:fillRef idx="0"/>
            <a:effectRef idx="0"/>
            <a:fontRef idx="minor"/>
          </p:style>
        </p:sp>
      </p:grpSp>
      <p:grpSp>
        <p:nvGrpSpPr>
          <p:cNvPr id="362" name="Group 5"/>
          <p:cNvGrpSpPr/>
          <p:nvPr/>
        </p:nvGrpSpPr>
        <p:grpSpPr>
          <a:xfrm>
            <a:off x="437040" y="8685000"/>
            <a:ext cx="6669720" cy="1412280"/>
            <a:chOff x="437040" y="8685000"/>
            <a:chExt cx="6669720" cy="1412280"/>
          </a:xfrm>
        </p:grpSpPr>
        <p:sp>
          <p:nvSpPr>
            <p:cNvPr id="363" name="Freeform 6"/>
            <p:cNvSpPr/>
            <p:nvPr/>
          </p:nvSpPr>
          <p:spPr>
            <a:xfrm>
              <a:off x="437040" y="8685000"/>
              <a:ext cx="6669720" cy="1412280"/>
            </a:xfrm>
            <a:custGeom>
              <a:avLst/>
              <a:gdLst/>
              <a:ahLst/>
              <a:rect l="l" t="t" r="r" b="b"/>
              <a:pathLst>
                <a:path w="37196694" h="7881568">
                  <a:moveTo>
                    <a:pt x="0" y="0"/>
                  </a:moveTo>
                  <a:lnTo>
                    <a:pt x="0" y="7881568"/>
                  </a:lnTo>
                  <a:lnTo>
                    <a:pt x="37196694" y="7881568"/>
                  </a:lnTo>
                  <a:lnTo>
                    <a:pt x="37196694" y="0"/>
                  </a:lnTo>
                  <a:lnTo>
                    <a:pt x="0" y="0"/>
                  </a:lnTo>
                  <a:close/>
                  <a:moveTo>
                    <a:pt x="37135733" y="7820607"/>
                  </a:moveTo>
                  <a:lnTo>
                    <a:pt x="59690" y="7820607"/>
                  </a:lnTo>
                  <a:lnTo>
                    <a:pt x="59690" y="59690"/>
                  </a:lnTo>
                  <a:lnTo>
                    <a:pt x="37135733" y="59690"/>
                  </a:lnTo>
                  <a:lnTo>
                    <a:pt x="37135733" y="7820607"/>
                  </a:lnTo>
                  <a:close/>
                </a:path>
              </a:pathLst>
            </a:custGeom>
            <a:solidFill>
              <a:srgbClr val="262674"/>
            </a:solidFill>
            <a:ln w="0">
              <a:noFill/>
            </a:ln>
          </p:spPr>
          <p:style>
            <a:lnRef idx="0"/>
            <a:fillRef idx="0"/>
            <a:effectRef idx="0"/>
            <a:fontRef idx="minor"/>
          </p:style>
        </p:sp>
      </p:grpSp>
      <p:sp>
        <p:nvSpPr>
          <p:cNvPr id="364" name="Freeform 7"/>
          <p:cNvSpPr/>
          <p:nvPr/>
        </p:nvSpPr>
        <p:spPr>
          <a:xfrm flipH="1">
            <a:off x="-36720" y="1037160"/>
            <a:ext cx="524160" cy="347400"/>
          </a:xfrm>
          <a:custGeom>
            <a:avLst/>
            <a:gdLst/>
            <a:ahLst/>
            <a:rect l="l" t="t" r="r" b="b"/>
            <a:pathLst>
              <a:path w="525086" h="348466">
                <a:moveTo>
                  <a:pt x="525086" y="0"/>
                </a:moveTo>
                <a:lnTo>
                  <a:pt x="0" y="0"/>
                </a:lnTo>
                <a:lnTo>
                  <a:pt x="0" y="348466"/>
                </a:lnTo>
                <a:lnTo>
                  <a:pt x="525086" y="348466"/>
                </a:lnTo>
                <a:lnTo>
                  <a:pt x="525086" y="0"/>
                </a:lnTo>
                <a:close/>
              </a:path>
            </a:pathLst>
          </a:custGeom>
          <a:blipFill rotWithShape="0">
            <a:blip r:embed="rId1"/>
            <a:srcRect/>
            <a:stretch/>
          </a:blipFill>
          <a:ln w="0">
            <a:noFill/>
          </a:ln>
        </p:spPr>
        <p:style>
          <a:lnRef idx="0"/>
          <a:fillRef idx="0"/>
          <a:effectRef idx="0"/>
          <a:fontRef idx="minor"/>
        </p:style>
      </p:sp>
      <p:sp>
        <p:nvSpPr>
          <p:cNvPr id="365" name="TextBox 8"/>
          <p:cNvSpPr/>
          <p:nvPr/>
        </p:nvSpPr>
        <p:spPr>
          <a:xfrm>
            <a:off x="489240" y="1182600"/>
            <a:ext cx="6581520" cy="1172520"/>
          </a:xfrm>
          <a:prstGeom prst="rect">
            <a:avLst/>
          </a:prstGeom>
          <a:noFill/>
          <a:ln w="0">
            <a:noFill/>
          </a:ln>
        </p:spPr>
        <p:style>
          <a:lnRef idx="0"/>
          <a:fillRef idx="0"/>
          <a:effectRef idx="0"/>
          <a:fontRef idx="minor"/>
        </p:style>
        <p:txBody>
          <a:bodyPr lIns="0" rIns="0" tIns="0" bIns="0" anchor="t">
            <a:spAutoFit/>
          </a:bodyPr>
          <a:p>
            <a:pPr algn="ctr">
              <a:lnSpc>
                <a:spcPts val="1539"/>
              </a:lnSpc>
              <a:buNone/>
            </a:pPr>
            <a:r>
              <a:rPr b="0" lang="en-US" sz="1100" spc="21" strike="noStrike">
                <a:solidFill>
                  <a:srgbClr val="454f93"/>
                </a:solidFill>
                <a:latin typeface="Inter"/>
                <a:ea typeface="Inter"/>
              </a:rPr>
              <a:t>TEXTE </a:t>
            </a:r>
            <a:endParaRPr b="0" lang="fr-FR" sz="1100" spc="-1" strike="noStrike">
              <a:latin typeface="Arial"/>
            </a:endParaRPr>
          </a:p>
          <a:p>
            <a:pPr algn="ctr">
              <a:lnSpc>
                <a:spcPts val="1539"/>
              </a:lnSpc>
              <a:buNone/>
            </a:pPr>
            <a:endParaRPr b="0" lang="fr-FR" sz="1800" spc="-1" strike="noStrike">
              <a:latin typeface="Arial"/>
            </a:endParaRPr>
          </a:p>
          <a:p>
            <a:pPr algn="ctr">
              <a:lnSpc>
                <a:spcPts val="1539"/>
              </a:lnSpc>
              <a:buNone/>
            </a:pPr>
            <a:endParaRPr b="0" lang="fr-FR" sz="1800" spc="-1" strike="noStrike">
              <a:latin typeface="Arial"/>
            </a:endParaRPr>
          </a:p>
          <a:p>
            <a:pPr algn="ctr">
              <a:lnSpc>
                <a:spcPts val="1539"/>
              </a:lnSpc>
              <a:buNone/>
            </a:pPr>
            <a:endParaRPr b="0" lang="fr-FR" sz="1800" spc="-1" strike="noStrike">
              <a:latin typeface="Arial"/>
            </a:endParaRPr>
          </a:p>
          <a:p>
            <a:pPr algn="ctr">
              <a:lnSpc>
                <a:spcPts val="1539"/>
              </a:lnSpc>
              <a:buNone/>
            </a:pPr>
            <a:endParaRPr b="0" lang="fr-FR" sz="1800" spc="-1" strike="noStrike">
              <a:latin typeface="Arial"/>
            </a:endParaRPr>
          </a:p>
          <a:p>
            <a:pPr algn="ctr">
              <a:lnSpc>
                <a:spcPts val="1539"/>
              </a:lnSpc>
              <a:buNone/>
            </a:pPr>
            <a:r>
              <a:rPr b="0" lang="en-US" sz="1100" spc="21" strike="noStrike">
                <a:solidFill>
                  <a:srgbClr val="454f93"/>
                </a:solidFill>
                <a:latin typeface="Inter"/>
                <a:ea typeface="Inter"/>
              </a:rPr>
              <a:t>                                                       </a:t>
            </a:r>
            <a:r>
              <a:rPr b="0" lang="en-US" sz="1100" spc="21" strike="noStrike">
                <a:solidFill>
                  <a:srgbClr val="454f93"/>
                </a:solidFill>
                <a:latin typeface="Inter"/>
                <a:ea typeface="Inter"/>
              </a:rPr>
              <a:t>- SIGNATURE</a:t>
            </a:r>
            <a:endParaRPr b="0" lang="fr-FR" sz="1100" spc="-1" strike="noStrike">
              <a:latin typeface="Arial"/>
            </a:endParaRPr>
          </a:p>
        </p:txBody>
      </p:sp>
      <p:sp>
        <p:nvSpPr>
          <p:cNvPr id="366" name="Freeform 9"/>
          <p:cNvSpPr/>
          <p:nvPr/>
        </p:nvSpPr>
        <p:spPr>
          <a:xfrm>
            <a:off x="7034760" y="2377800"/>
            <a:ext cx="524160" cy="347400"/>
          </a:xfrm>
          <a:custGeom>
            <a:avLst/>
            <a:gdLst/>
            <a:ahLst/>
            <a:rect l="l" t="t" r="r" b="b"/>
            <a:pathLst>
              <a:path w="525086" h="348466">
                <a:moveTo>
                  <a:pt x="0" y="0"/>
                </a:moveTo>
                <a:lnTo>
                  <a:pt x="525086" y="0"/>
                </a:lnTo>
                <a:lnTo>
                  <a:pt x="525086" y="348467"/>
                </a:lnTo>
                <a:lnTo>
                  <a:pt x="0" y="348467"/>
                </a:lnTo>
                <a:lnTo>
                  <a:pt x="0" y="0"/>
                </a:lnTo>
                <a:close/>
              </a:path>
            </a:pathLst>
          </a:custGeom>
          <a:blipFill rotWithShape="0">
            <a:blip r:embed="rId2"/>
            <a:srcRect/>
            <a:stretch/>
          </a:blipFill>
          <a:ln w="0">
            <a:noFill/>
          </a:ln>
        </p:spPr>
        <p:style>
          <a:lnRef idx="0"/>
          <a:fillRef idx="0"/>
          <a:effectRef idx="0"/>
          <a:fontRef idx="minor"/>
        </p:style>
      </p:sp>
      <p:grpSp>
        <p:nvGrpSpPr>
          <p:cNvPr id="367" name="Group 10"/>
          <p:cNvGrpSpPr/>
          <p:nvPr/>
        </p:nvGrpSpPr>
        <p:grpSpPr>
          <a:xfrm>
            <a:off x="437040" y="3132720"/>
            <a:ext cx="3249360" cy="1950480"/>
            <a:chOff x="437040" y="3132720"/>
            <a:chExt cx="3249360" cy="1950480"/>
          </a:xfrm>
        </p:grpSpPr>
        <p:sp>
          <p:nvSpPr>
            <p:cNvPr id="368" name="Freeform 11"/>
            <p:cNvSpPr/>
            <p:nvPr/>
          </p:nvSpPr>
          <p:spPr>
            <a:xfrm>
              <a:off x="437040" y="3132720"/>
              <a:ext cx="3249360" cy="1950480"/>
            </a:xfrm>
            <a:custGeom>
              <a:avLst/>
              <a:gdLst/>
              <a:ahLst/>
              <a:rect l="l" t="t" r="r" b="b"/>
              <a:pathLst>
                <a:path w="18125574" h="10883162">
                  <a:moveTo>
                    <a:pt x="0" y="0"/>
                  </a:moveTo>
                  <a:lnTo>
                    <a:pt x="0" y="10883162"/>
                  </a:lnTo>
                  <a:lnTo>
                    <a:pt x="18125574" y="10883162"/>
                  </a:lnTo>
                  <a:lnTo>
                    <a:pt x="18125574" y="0"/>
                  </a:lnTo>
                  <a:lnTo>
                    <a:pt x="0" y="0"/>
                  </a:lnTo>
                  <a:close/>
                  <a:moveTo>
                    <a:pt x="18064615" y="10822202"/>
                  </a:moveTo>
                  <a:lnTo>
                    <a:pt x="59690" y="10822202"/>
                  </a:lnTo>
                  <a:lnTo>
                    <a:pt x="59690" y="59690"/>
                  </a:lnTo>
                  <a:lnTo>
                    <a:pt x="18064615" y="59690"/>
                  </a:lnTo>
                  <a:lnTo>
                    <a:pt x="18064615" y="10822202"/>
                  </a:lnTo>
                  <a:close/>
                </a:path>
              </a:pathLst>
            </a:custGeom>
            <a:solidFill>
              <a:srgbClr val="262674"/>
            </a:solidFill>
            <a:ln w="0">
              <a:noFill/>
            </a:ln>
          </p:spPr>
          <p:style>
            <a:lnRef idx="0"/>
            <a:fillRef idx="0"/>
            <a:effectRef idx="0"/>
            <a:fontRef idx="minor"/>
          </p:style>
        </p:sp>
      </p:grpSp>
      <p:grpSp>
        <p:nvGrpSpPr>
          <p:cNvPr id="369" name="Group 12"/>
          <p:cNvGrpSpPr/>
          <p:nvPr/>
        </p:nvGrpSpPr>
        <p:grpSpPr>
          <a:xfrm>
            <a:off x="3866040" y="3132720"/>
            <a:ext cx="3249360" cy="3341160"/>
            <a:chOff x="3866040" y="3132720"/>
            <a:chExt cx="3249360" cy="3341160"/>
          </a:xfrm>
        </p:grpSpPr>
        <p:sp>
          <p:nvSpPr>
            <p:cNvPr id="370" name="Freeform 13"/>
            <p:cNvSpPr/>
            <p:nvPr/>
          </p:nvSpPr>
          <p:spPr>
            <a:xfrm>
              <a:off x="3866040" y="3132720"/>
              <a:ext cx="3249360" cy="3341160"/>
            </a:xfrm>
            <a:custGeom>
              <a:avLst/>
              <a:gdLst/>
              <a:ahLst/>
              <a:rect l="l" t="t" r="r" b="b"/>
              <a:pathLst>
                <a:path w="18125574" h="18637655">
                  <a:moveTo>
                    <a:pt x="0" y="0"/>
                  </a:moveTo>
                  <a:lnTo>
                    <a:pt x="0" y="18637655"/>
                  </a:lnTo>
                  <a:lnTo>
                    <a:pt x="18125574" y="18637655"/>
                  </a:lnTo>
                  <a:lnTo>
                    <a:pt x="18125574" y="0"/>
                  </a:lnTo>
                  <a:lnTo>
                    <a:pt x="0" y="0"/>
                  </a:lnTo>
                  <a:close/>
                  <a:moveTo>
                    <a:pt x="18064615" y="18576694"/>
                  </a:moveTo>
                  <a:lnTo>
                    <a:pt x="59690" y="18576694"/>
                  </a:lnTo>
                  <a:lnTo>
                    <a:pt x="59690" y="59690"/>
                  </a:lnTo>
                  <a:lnTo>
                    <a:pt x="18064615" y="59690"/>
                  </a:lnTo>
                  <a:lnTo>
                    <a:pt x="18064615" y="18576694"/>
                  </a:lnTo>
                  <a:close/>
                </a:path>
              </a:pathLst>
            </a:custGeom>
            <a:solidFill>
              <a:srgbClr val="262674"/>
            </a:solidFill>
            <a:ln w="0">
              <a:noFill/>
            </a:ln>
          </p:spPr>
          <p:style>
            <a:lnRef idx="0"/>
            <a:fillRef idx="0"/>
            <a:effectRef idx="0"/>
            <a:fontRef idx="minor"/>
          </p:style>
        </p:sp>
      </p:grpSp>
      <p:sp>
        <p:nvSpPr>
          <p:cNvPr id="371" name="Freeform 14"/>
          <p:cNvSpPr/>
          <p:nvPr/>
        </p:nvSpPr>
        <p:spPr>
          <a:xfrm>
            <a:off x="890640" y="2820240"/>
            <a:ext cx="2278080" cy="573480"/>
          </a:xfrm>
          <a:custGeom>
            <a:avLst/>
            <a:gdLst/>
            <a:ahLst/>
            <a:rect l="l" t="t" r="r" b="b"/>
            <a:pathLst>
              <a:path w="2279226" h="574639">
                <a:moveTo>
                  <a:pt x="0" y="0"/>
                </a:moveTo>
                <a:lnTo>
                  <a:pt x="2279226" y="0"/>
                </a:lnTo>
                <a:lnTo>
                  <a:pt x="2279226" y="574639"/>
                </a:lnTo>
                <a:lnTo>
                  <a:pt x="0" y="574639"/>
                </a:lnTo>
                <a:lnTo>
                  <a:pt x="0" y="0"/>
                </a:lnTo>
                <a:close/>
              </a:path>
            </a:pathLst>
          </a:custGeom>
          <a:blipFill rotWithShape="0">
            <a:blip r:embed="rId3"/>
            <a:srcRect/>
            <a:stretch/>
          </a:blipFill>
          <a:ln w="0">
            <a:noFill/>
          </a:ln>
        </p:spPr>
        <p:style>
          <a:lnRef idx="0"/>
          <a:fillRef idx="0"/>
          <a:effectRef idx="0"/>
          <a:fontRef idx="minor"/>
        </p:style>
      </p:sp>
      <p:sp>
        <p:nvSpPr>
          <p:cNvPr id="372" name="Freeform 15"/>
          <p:cNvSpPr/>
          <p:nvPr/>
        </p:nvSpPr>
        <p:spPr>
          <a:xfrm>
            <a:off x="4494240" y="2820240"/>
            <a:ext cx="1992600" cy="708480"/>
          </a:xfrm>
          <a:custGeom>
            <a:avLst/>
            <a:gdLst/>
            <a:ahLst/>
            <a:rect l="l" t="t" r="r" b="b"/>
            <a:pathLst>
              <a:path w="1993602" h="709383">
                <a:moveTo>
                  <a:pt x="0" y="0"/>
                </a:moveTo>
                <a:lnTo>
                  <a:pt x="1993602" y="0"/>
                </a:lnTo>
                <a:lnTo>
                  <a:pt x="1993602" y="709383"/>
                </a:lnTo>
                <a:lnTo>
                  <a:pt x="0" y="709383"/>
                </a:lnTo>
                <a:lnTo>
                  <a:pt x="0" y="0"/>
                </a:lnTo>
                <a:close/>
              </a:path>
            </a:pathLst>
          </a:custGeom>
          <a:blipFill rotWithShape="0">
            <a:blip r:embed="rId4"/>
            <a:srcRect/>
            <a:stretch/>
          </a:blipFill>
          <a:ln w="0">
            <a:noFill/>
          </a:ln>
        </p:spPr>
        <p:style>
          <a:lnRef idx="0"/>
          <a:fillRef idx="0"/>
          <a:effectRef idx="0"/>
          <a:fontRef idx="minor"/>
        </p:style>
      </p:sp>
      <p:sp>
        <p:nvSpPr>
          <p:cNvPr id="373" name="AutoShape 16"/>
          <p:cNvSpPr/>
          <p:nvPr/>
        </p:nvSpPr>
        <p:spPr>
          <a:xfrm>
            <a:off x="452160" y="7763760"/>
            <a:ext cx="6663960" cy="360"/>
          </a:xfrm>
          <a:prstGeom prst="line">
            <a:avLst/>
          </a:prstGeom>
          <a:ln w="19050">
            <a:solidFill>
              <a:srgbClr val="6d6d87"/>
            </a:solidFill>
            <a:round/>
          </a:ln>
        </p:spPr>
        <p:style>
          <a:lnRef idx="0"/>
          <a:fillRef idx="0"/>
          <a:effectRef idx="0"/>
          <a:fontRef idx="minor"/>
        </p:style>
      </p:sp>
      <p:sp>
        <p:nvSpPr>
          <p:cNvPr id="374" name="AutoShape 17"/>
          <p:cNvSpPr/>
          <p:nvPr/>
        </p:nvSpPr>
        <p:spPr>
          <a:xfrm flipV="1">
            <a:off x="954720" y="7321680"/>
            <a:ext cx="360" cy="560520"/>
          </a:xfrm>
          <a:prstGeom prst="line">
            <a:avLst/>
          </a:prstGeom>
          <a:ln w="19050">
            <a:solidFill>
              <a:srgbClr val="6d6d87"/>
            </a:solidFill>
            <a:round/>
          </a:ln>
        </p:spPr>
        <p:style>
          <a:lnRef idx="0"/>
          <a:fillRef idx="0"/>
          <a:effectRef idx="0"/>
          <a:fontRef idx="minor"/>
        </p:style>
      </p:sp>
      <p:sp>
        <p:nvSpPr>
          <p:cNvPr id="375" name="AutoShape 18"/>
          <p:cNvSpPr/>
          <p:nvPr/>
        </p:nvSpPr>
        <p:spPr>
          <a:xfrm flipV="1">
            <a:off x="2167560" y="7602120"/>
            <a:ext cx="360" cy="560160"/>
          </a:xfrm>
          <a:prstGeom prst="line">
            <a:avLst/>
          </a:prstGeom>
          <a:ln w="19050">
            <a:solidFill>
              <a:srgbClr val="6d6d87"/>
            </a:solidFill>
            <a:round/>
          </a:ln>
        </p:spPr>
        <p:style>
          <a:lnRef idx="0"/>
          <a:fillRef idx="0"/>
          <a:effectRef idx="0"/>
          <a:fontRef idx="minor"/>
        </p:style>
      </p:sp>
      <p:sp>
        <p:nvSpPr>
          <p:cNvPr id="376" name="AutoShape 19"/>
          <p:cNvSpPr/>
          <p:nvPr/>
        </p:nvSpPr>
        <p:spPr>
          <a:xfrm flipV="1">
            <a:off x="3377520" y="7325640"/>
            <a:ext cx="360" cy="560520"/>
          </a:xfrm>
          <a:prstGeom prst="line">
            <a:avLst/>
          </a:prstGeom>
          <a:ln w="19050">
            <a:solidFill>
              <a:srgbClr val="6d6d87"/>
            </a:solidFill>
            <a:round/>
          </a:ln>
        </p:spPr>
        <p:style>
          <a:lnRef idx="0"/>
          <a:fillRef idx="0"/>
          <a:effectRef idx="0"/>
          <a:fontRef idx="minor"/>
        </p:style>
      </p:sp>
      <p:sp>
        <p:nvSpPr>
          <p:cNvPr id="377" name="AutoShape 20"/>
          <p:cNvSpPr/>
          <p:nvPr/>
        </p:nvSpPr>
        <p:spPr>
          <a:xfrm flipV="1">
            <a:off x="4587120" y="7582680"/>
            <a:ext cx="360" cy="560520"/>
          </a:xfrm>
          <a:prstGeom prst="line">
            <a:avLst/>
          </a:prstGeom>
          <a:ln w="19050">
            <a:solidFill>
              <a:srgbClr val="6d6d87"/>
            </a:solidFill>
            <a:round/>
          </a:ln>
        </p:spPr>
        <p:style>
          <a:lnRef idx="0"/>
          <a:fillRef idx="0"/>
          <a:effectRef idx="0"/>
          <a:fontRef idx="minor"/>
        </p:style>
      </p:sp>
      <p:sp>
        <p:nvSpPr>
          <p:cNvPr id="378" name="AutoShape 21"/>
          <p:cNvSpPr/>
          <p:nvPr/>
        </p:nvSpPr>
        <p:spPr>
          <a:xfrm flipV="1">
            <a:off x="5796720" y="7287480"/>
            <a:ext cx="360" cy="560520"/>
          </a:xfrm>
          <a:prstGeom prst="line">
            <a:avLst/>
          </a:prstGeom>
          <a:ln w="19050">
            <a:solidFill>
              <a:srgbClr val="6d6d87"/>
            </a:solidFill>
            <a:round/>
          </a:ln>
        </p:spPr>
        <p:style>
          <a:lnRef idx="0"/>
          <a:fillRef idx="0"/>
          <a:effectRef idx="0"/>
          <a:fontRef idx="minor"/>
        </p:style>
      </p:sp>
      <p:sp>
        <p:nvSpPr>
          <p:cNvPr id="379" name="AutoShape 22"/>
          <p:cNvSpPr/>
          <p:nvPr/>
        </p:nvSpPr>
        <p:spPr>
          <a:xfrm flipV="1">
            <a:off x="7006320" y="7605720"/>
            <a:ext cx="360" cy="560520"/>
          </a:xfrm>
          <a:prstGeom prst="line">
            <a:avLst/>
          </a:prstGeom>
          <a:ln w="19050">
            <a:solidFill>
              <a:srgbClr val="6d6d87"/>
            </a:solidFill>
            <a:round/>
          </a:ln>
        </p:spPr>
        <p:style>
          <a:lnRef idx="0"/>
          <a:fillRef idx="0"/>
          <a:effectRef idx="0"/>
          <a:fontRef idx="minor"/>
        </p:style>
      </p:sp>
      <p:sp>
        <p:nvSpPr>
          <p:cNvPr id="380" name="Freeform 23"/>
          <p:cNvSpPr/>
          <p:nvPr/>
        </p:nvSpPr>
        <p:spPr>
          <a:xfrm>
            <a:off x="1312920" y="8910720"/>
            <a:ext cx="475200" cy="475200"/>
          </a:xfrm>
          <a:custGeom>
            <a:avLst/>
            <a:gdLst/>
            <a:ahLst/>
            <a:rect l="l" t="t" r="r" b="b"/>
            <a:pathLst>
              <a:path w="476152" h="476152">
                <a:moveTo>
                  <a:pt x="0" y="0"/>
                </a:moveTo>
                <a:lnTo>
                  <a:pt x="476152" y="0"/>
                </a:lnTo>
                <a:lnTo>
                  <a:pt x="476152" y="476152"/>
                </a:lnTo>
                <a:lnTo>
                  <a:pt x="0" y="476152"/>
                </a:lnTo>
                <a:lnTo>
                  <a:pt x="0" y="0"/>
                </a:lnTo>
                <a:close/>
              </a:path>
            </a:pathLst>
          </a:custGeom>
          <a:blipFill rotWithShape="0">
            <a:blip r:embed="rId5"/>
            <a:srcRect/>
            <a:stretch/>
          </a:blipFill>
          <a:ln w="0">
            <a:noFill/>
          </a:ln>
        </p:spPr>
        <p:style>
          <a:lnRef idx="0"/>
          <a:fillRef idx="0"/>
          <a:effectRef idx="0"/>
          <a:fontRef idx="minor"/>
        </p:style>
      </p:sp>
      <p:sp>
        <p:nvSpPr>
          <p:cNvPr id="381" name="Freeform 24"/>
          <p:cNvSpPr/>
          <p:nvPr/>
        </p:nvSpPr>
        <p:spPr>
          <a:xfrm>
            <a:off x="2423520" y="8910720"/>
            <a:ext cx="475200" cy="475200"/>
          </a:xfrm>
          <a:custGeom>
            <a:avLst/>
            <a:gdLst/>
            <a:ahLst/>
            <a:rect l="l" t="t" r="r" b="b"/>
            <a:pathLst>
              <a:path w="476152" h="476152">
                <a:moveTo>
                  <a:pt x="0" y="0"/>
                </a:moveTo>
                <a:lnTo>
                  <a:pt x="476151" y="0"/>
                </a:lnTo>
                <a:lnTo>
                  <a:pt x="476151" y="476152"/>
                </a:lnTo>
                <a:lnTo>
                  <a:pt x="0" y="476152"/>
                </a:lnTo>
                <a:lnTo>
                  <a:pt x="0" y="0"/>
                </a:lnTo>
                <a:close/>
              </a:path>
            </a:pathLst>
          </a:custGeom>
          <a:blipFill rotWithShape="0">
            <a:blip r:embed="rId6"/>
            <a:srcRect/>
            <a:stretch/>
          </a:blipFill>
          <a:ln w="0">
            <a:noFill/>
          </a:ln>
        </p:spPr>
        <p:style>
          <a:lnRef idx="0"/>
          <a:fillRef idx="0"/>
          <a:effectRef idx="0"/>
          <a:fontRef idx="minor"/>
        </p:style>
      </p:sp>
      <p:sp>
        <p:nvSpPr>
          <p:cNvPr id="382" name="Freeform 25"/>
          <p:cNvSpPr/>
          <p:nvPr/>
        </p:nvSpPr>
        <p:spPr>
          <a:xfrm>
            <a:off x="3534120" y="8910720"/>
            <a:ext cx="490320" cy="490320"/>
          </a:xfrm>
          <a:custGeom>
            <a:avLst/>
            <a:gdLst/>
            <a:ahLst/>
            <a:rect l="l" t="t" r="r" b="b"/>
            <a:pathLst>
              <a:path w="491564" h="491564">
                <a:moveTo>
                  <a:pt x="0" y="0"/>
                </a:moveTo>
                <a:lnTo>
                  <a:pt x="491564" y="0"/>
                </a:lnTo>
                <a:lnTo>
                  <a:pt x="491564" y="491564"/>
                </a:lnTo>
                <a:lnTo>
                  <a:pt x="0" y="491564"/>
                </a:lnTo>
                <a:lnTo>
                  <a:pt x="0" y="0"/>
                </a:lnTo>
                <a:close/>
              </a:path>
            </a:pathLst>
          </a:custGeom>
          <a:blipFill rotWithShape="0">
            <a:blip r:embed="rId7"/>
            <a:srcRect/>
            <a:stretch/>
          </a:blipFill>
          <a:ln w="0">
            <a:noFill/>
          </a:ln>
        </p:spPr>
        <p:style>
          <a:lnRef idx="0"/>
          <a:fillRef idx="0"/>
          <a:effectRef idx="0"/>
          <a:fontRef idx="minor"/>
        </p:style>
      </p:sp>
      <p:sp>
        <p:nvSpPr>
          <p:cNvPr id="383" name="Freeform 26"/>
          <p:cNvSpPr/>
          <p:nvPr/>
        </p:nvSpPr>
        <p:spPr>
          <a:xfrm>
            <a:off x="4663800" y="8962200"/>
            <a:ext cx="503280" cy="372240"/>
          </a:xfrm>
          <a:custGeom>
            <a:avLst/>
            <a:gdLst/>
            <a:ahLst/>
            <a:rect l="l" t="t" r="r" b="b"/>
            <a:pathLst>
              <a:path w="504491" h="373324">
                <a:moveTo>
                  <a:pt x="0" y="0"/>
                </a:moveTo>
                <a:lnTo>
                  <a:pt x="504491" y="0"/>
                </a:lnTo>
                <a:lnTo>
                  <a:pt x="504491" y="373324"/>
                </a:lnTo>
                <a:lnTo>
                  <a:pt x="0" y="373324"/>
                </a:lnTo>
                <a:lnTo>
                  <a:pt x="0" y="0"/>
                </a:lnTo>
                <a:close/>
              </a:path>
            </a:pathLst>
          </a:custGeom>
          <a:blipFill rotWithShape="0">
            <a:blip r:embed="rId8"/>
            <a:srcRect/>
            <a:stretch/>
          </a:blipFill>
          <a:ln w="0">
            <a:noFill/>
          </a:ln>
        </p:spPr>
        <p:style>
          <a:lnRef idx="0"/>
          <a:fillRef idx="0"/>
          <a:effectRef idx="0"/>
          <a:fontRef idx="minor"/>
        </p:style>
      </p:sp>
      <p:sp>
        <p:nvSpPr>
          <p:cNvPr id="384" name="Freeform 27"/>
          <p:cNvSpPr/>
          <p:nvPr/>
        </p:nvSpPr>
        <p:spPr>
          <a:xfrm>
            <a:off x="5755680" y="8895240"/>
            <a:ext cx="490320" cy="490320"/>
          </a:xfrm>
          <a:custGeom>
            <a:avLst/>
            <a:gdLst/>
            <a:ahLst/>
            <a:rect l="l" t="t" r="r" b="b"/>
            <a:pathLst>
              <a:path w="491564" h="491564">
                <a:moveTo>
                  <a:pt x="0" y="0"/>
                </a:moveTo>
                <a:lnTo>
                  <a:pt x="491564" y="0"/>
                </a:lnTo>
                <a:lnTo>
                  <a:pt x="491564" y="491564"/>
                </a:lnTo>
                <a:lnTo>
                  <a:pt x="0" y="491564"/>
                </a:lnTo>
                <a:lnTo>
                  <a:pt x="0" y="0"/>
                </a:lnTo>
                <a:close/>
              </a:path>
            </a:pathLst>
          </a:custGeom>
          <a:blipFill rotWithShape="0">
            <a:blip r:embed="rId9"/>
            <a:srcRect/>
            <a:stretch/>
          </a:blipFill>
          <a:ln w="0">
            <a:noFill/>
          </a:ln>
        </p:spPr>
        <p:style>
          <a:lnRef idx="0"/>
          <a:fillRef idx="0"/>
          <a:effectRef idx="0"/>
          <a:fontRef idx="minor"/>
        </p:style>
      </p:sp>
      <p:sp>
        <p:nvSpPr>
          <p:cNvPr id="385" name="TextBox 28"/>
          <p:cNvSpPr/>
          <p:nvPr/>
        </p:nvSpPr>
        <p:spPr>
          <a:xfrm>
            <a:off x="489240" y="5394960"/>
            <a:ext cx="2713320" cy="1205640"/>
          </a:xfrm>
          <a:prstGeom prst="rect">
            <a:avLst/>
          </a:prstGeom>
          <a:noFill/>
          <a:ln w="0">
            <a:noFill/>
          </a:ln>
        </p:spPr>
        <p:style>
          <a:lnRef idx="0"/>
          <a:fillRef idx="0"/>
          <a:effectRef idx="0"/>
          <a:fontRef idx="minor"/>
        </p:style>
        <p:txBody>
          <a:bodyPr lIns="0" rIns="0" tIns="0" bIns="0" anchor="t">
            <a:spAutoFit/>
          </a:bodyPr>
          <a:p>
            <a:pPr>
              <a:lnSpc>
                <a:spcPts val="1899"/>
              </a:lnSpc>
              <a:buNone/>
            </a:pPr>
            <a:r>
              <a:rPr b="0" lang="en-US" sz="1350" spc="26" strike="noStrike">
                <a:solidFill>
                  <a:srgbClr val="454f93"/>
                </a:solidFill>
                <a:latin typeface="Inter"/>
                <a:ea typeface="Inter"/>
              </a:rPr>
              <a:t>Consultez le projet du Club</a:t>
            </a:r>
            <a:endParaRPr b="0" lang="fr-FR" sz="1350" spc="-1" strike="noStrike">
              <a:latin typeface="Arial"/>
            </a:endParaRPr>
          </a:p>
          <a:p>
            <a:pPr>
              <a:lnSpc>
                <a:spcPts val="1899"/>
              </a:lnSpc>
              <a:buNone/>
            </a:pPr>
            <a:endParaRPr b="0" lang="fr-FR" sz="1800" spc="-1" strike="noStrike">
              <a:latin typeface="Arial"/>
            </a:endParaRPr>
          </a:p>
          <a:p>
            <a:pPr>
              <a:lnSpc>
                <a:spcPts val="1899"/>
              </a:lnSpc>
              <a:buNone/>
            </a:pPr>
            <a:endParaRPr b="0" lang="fr-FR" sz="1800" spc="-1" strike="noStrike">
              <a:latin typeface="Arial"/>
            </a:endParaRPr>
          </a:p>
          <a:p>
            <a:pPr>
              <a:lnSpc>
                <a:spcPts val="1899"/>
              </a:lnSpc>
              <a:buNone/>
            </a:pPr>
            <a:r>
              <a:rPr b="0" lang="en-US" sz="1350" spc="26" strike="noStrike">
                <a:solidFill>
                  <a:srgbClr val="454f93"/>
                </a:solidFill>
                <a:latin typeface="Inter"/>
                <a:ea typeface="Inter"/>
              </a:rPr>
              <a:t>Découvrez les membres de l’équipe dirigeante</a:t>
            </a:r>
            <a:endParaRPr b="0" lang="fr-FR" sz="1350" spc="-1" strike="noStrike">
              <a:latin typeface="Arial"/>
            </a:endParaRPr>
          </a:p>
        </p:txBody>
      </p:sp>
      <p:pic>
        <p:nvPicPr>
          <p:cNvPr id="386" name="Picture 29" descr=""/>
          <p:cNvPicPr/>
          <p:nvPr/>
        </p:nvPicPr>
        <p:blipFill>
          <a:blip r:embed="rId10"/>
          <a:stretch/>
        </p:blipFill>
        <p:spPr>
          <a:xfrm>
            <a:off x="3101400" y="5362920"/>
            <a:ext cx="630000" cy="630000"/>
          </a:xfrm>
          <a:prstGeom prst="rect">
            <a:avLst/>
          </a:prstGeom>
          <a:ln w="0">
            <a:noFill/>
          </a:ln>
        </p:spPr>
      </p:pic>
      <p:grpSp>
        <p:nvGrpSpPr>
          <p:cNvPr id="387" name="Group 30"/>
          <p:cNvGrpSpPr/>
          <p:nvPr/>
        </p:nvGrpSpPr>
        <p:grpSpPr>
          <a:xfrm>
            <a:off x="1320840" y="9678240"/>
            <a:ext cx="4917240" cy="1012680"/>
            <a:chOff x="1320840" y="9678240"/>
            <a:chExt cx="4917240" cy="1012680"/>
          </a:xfrm>
        </p:grpSpPr>
        <p:sp>
          <p:nvSpPr>
            <p:cNvPr id="388" name="AutoShape 31"/>
            <p:cNvSpPr/>
            <p:nvPr/>
          </p:nvSpPr>
          <p:spPr>
            <a:xfrm>
              <a:off x="1320840" y="9678240"/>
              <a:ext cx="4917240" cy="1012680"/>
            </a:xfrm>
            <a:prstGeom prst="rect">
              <a:avLst/>
            </a:prstGeom>
            <a:solidFill>
              <a:srgbClr val="6d6d87"/>
            </a:solidFill>
            <a:ln w="0">
              <a:noFill/>
            </a:ln>
          </p:spPr>
          <p:style>
            <a:lnRef idx="0"/>
            <a:fillRef idx="0"/>
            <a:effectRef idx="0"/>
            <a:fontRef idx="minor"/>
          </p:style>
        </p:sp>
      </p:grpSp>
      <p:sp>
        <p:nvSpPr>
          <p:cNvPr id="389" name="Freeform 32"/>
          <p:cNvSpPr/>
          <p:nvPr/>
        </p:nvSpPr>
        <p:spPr>
          <a:xfrm>
            <a:off x="489240" y="424080"/>
            <a:ext cx="1714680" cy="478440"/>
          </a:xfrm>
          <a:custGeom>
            <a:avLst/>
            <a:gdLst/>
            <a:ahLst/>
            <a:rect l="l" t="t" r="r" b="b"/>
            <a:pathLst>
              <a:path w="1715674" h="479536">
                <a:moveTo>
                  <a:pt x="0" y="0"/>
                </a:moveTo>
                <a:lnTo>
                  <a:pt x="1715674" y="0"/>
                </a:lnTo>
                <a:lnTo>
                  <a:pt x="1715674" y="479536"/>
                </a:lnTo>
                <a:lnTo>
                  <a:pt x="0" y="479536"/>
                </a:lnTo>
                <a:lnTo>
                  <a:pt x="0" y="0"/>
                </a:lnTo>
                <a:close/>
              </a:path>
            </a:pathLst>
          </a:custGeom>
          <a:blipFill rotWithShape="0">
            <a:blip r:embed="rId11"/>
            <a:srcRect/>
            <a:stretch/>
          </a:blipFill>
          <a:ln w="0">
            <a:noFill/>
          </a:ln>
        </p:spPr>
        <p:style>
          <a:lnRef idx="0"/>
          <a:fillRef idx="0"/>
          <a:effectRef idx="0"/>
          <a:fontRef idx="minor"/>
        </p:style>
      </p:sp>
      <p:sp>
        <p:nvSpPr>
          <p:cNvPr id="390" name="TextBox 33"/>
          <p:cNvSpPr/>
          <p:nvPr/>
        </p:nvSpPr>
        <p:spPr>
          <a:xfrm>
            <a:off x="955080" y="2893320"/>
            <a:ext cx="2213640" cy="829080"/>
          </a:xfrm>
          <a:prstGeom prst="rect">
            <a:avLst/>
          </a:prstGeom>
          <a:noFill/>
          <a:ln w="0">
            <a:noFill/>
          </a:ln>
        </p:spPr>
        <p:style>
          <a:lnRef idx="0"/>
          <a:fillRef idx="0"/>
          <a:effectRef idx="0"/>
          <a:fontRef idx="minor"/>
        </p:style>
        <p:txBody>
          <a:bodyPr lIns="0" rIns="0" tIns="0" bIns="0" anchor="t">
            <a:spAutoFit/>
          </a:bodyPr>
          <a:p>
            <a:pPr algn="ctr">
              <a:lnSpc>
                <a:spcPts val="3266"/>
              </a:lnSpc>
              <a:buNone/>
            </a:pPr>
            <a:r>
              <a:rPr b="1" lang="en-US" sz="2330" spc="-160" strike="noStrike">
                <a:solidFill>
                  <a:srgbClr val="6d6d87"/>
                </a:solidFill>
                <a:latin typeface="Cardo Bold"/>
                <a:ea typeface="Cardo Bold"/>
              </a:rPr>
              <a:t>Notre philosophie</a:t>
            </a:r>
            <a:endParaRPr b="0" lang="fr-FR" sz="2330" spc="-1" strike="noStrike">
              <a:latin typeface="Arial"/>
            </a:endParaRPr>
          </a:p>
        </p:txBody>
      </p:sp>
      <p:sp>
        <p:nvSpPr>
          <p:cNvPr id="391" name="TextBox 34"/>
          <p:cNvSpPr/>
          <p:nvPr/>
        </p:nvSpPr>
        <p:spPr>
          <a:xfrm>
            <a:off x="4375080" y="2919600"/>
            <a:ext cx="2213640" cy="414360"/>
          </a:xfrm>
          <a:prstGeom prst="rect">
            <a:avLst/>
          </a:prstGeom>
          <a:noFill/>
          <a:ln w="0">
            <a:noFill/>
          </a:ln>
        </p:spPr>
        <p:style>
          <a:lnRef idx="0"/>
          <a:fillRef idx="0"/>
          <a:effectRef idx="0"/>
          <a:fontRef idx="minor"/>
        </p:style>
        <p:txBody>
          <a:bodyPr lIns="0" rIns="0" tIns="0" bIns="0" anchor="t">
            <a:spAutoFit/>
          </a:bodyPr>
          <a:p>
            <a:pPr algn="ctr">
              <a:lnSpc>
                <a:spcPts val="3266"/>
              </a:lnSpc>
              <a:buNone/>
            </a:pPr>
            <a:r>
              <a:rPr b="1" lang="en-US" sz="2330" spc="-160" strike="noStrike">
                <a:solidFill>
                  <a:srgbClr val="6d6d87"/>
                </a:solidFill>
                <a:latin typeface="Cardo Bold"/>
                <a:ea typeface="Cardo Bold"/>
              </a:rPr>
              <a:t>Chiffres clés</a:t>
            </a:r>
            <a:endParaRPr b="0" lang="fr-FR" sz="2330" spc="-1" strike="noStrike">
              <a:latin typeface="Arial"/>
            </a:endParaRPr>
          </a:p>
        </p:txBody>
      </p:sp>
      <p:sp>
        <p:nvSpPr>
          <p:cNvPr id="392" name="TextBox 35"/>
          <p:cNvSpPr/>
          <p:nvPr/>
        </p:nvSpPr>
        <p:spPr>
          <a:xfrm>
            <a:off x="568440" y="3649680"/>
            <a:ext cx="2964600" cy="390600"/>
          </a:xfrm>
          <a:prstGeom prst="rect">
            <a:avLst/>
          </a:prstGeom>
          <a:noFill/>
          <a:ln w="0">
            <a:noFill/>
          </a:ln>
        </p:spPr>
        <p:style>
          <a:lnRef idx="0"/>
          <a:fillRef idx="0"/>
          <a:effectRef idx="0"/>
          <a:fontRef idx="minor"/>
        </p:style>
        <p:txBody>
          <a:bodyPr lIns="0" rIns="0" tIns="0" bIns="0" anchor="t">
            <a:spAutoFit/>
          </a:bodyPr>
          <a:p>
            <a:pPr>
              <a:lnSpc>
                <a:spcPts val="1539"/>
              </a:lnSpc>
              <a:buNone/>
            </a:pPr>
            <a:r>
              <a:rPr b="0" lang="en-US" sz="1100" spc="21" strike="noStrike">
                <a:solidFill>
                  <a:srgbClr val="454f93"/>
                </a:solidFill>
                <a:latin typeface="Inter"/>
                <a:ea typeface="Inter"/>
              </a:rPr>
              <a:t>Les Grandes lignes du projet du club, ses points forts, ses engagements, etc… </a:t>
            </a:r>
            <a:endParaRPr b="0" lang="fr-FR" sz="1100" spc="-1" strike="noStrike">
              <a:latin typeface="Arial"/>
            </a:endParaRPr>
          </a:p>
        </p:txBody>
      </p:sp>
      <p:sp>
        <p:nvSpPr>
          <p:cNvPr id="393" name="TextBox 36"/>
          <p:cNvSpPr/>
          <p:nvPr/>
        </p:nvSpPr>
        <p:spPr>
          <a:xfrm>
            <a:off x="4590360" y="3577320"/>
            <a:ext cx="1040400" cy="665640"/>
          </a:xfrm>
          <a:prstGeom prst="rect">
            <a:avLst/>
          </a:prstGeom>
          <a:noFill/>
          <a:ln w="0">
            <a:noFill/>
          </a:ln>
        </p:spPr>
        <p:style>
          <a:lnRef idx="0"/>
          <a:fillRef idx="0"/>
          <a:effectRef idx="0"/>
          <a:fontRef idx="minor"/>
        </p:style>
        <p:txBody>
          <a:bodyPr lIns="0" rIns="0" tIns="0" bIns="0" anchor="t">
            <a:spAutoFit/>
          </a:bodyPr>
          <a:p>
            <a:pPr algn="r">
              <a:lnSpc>
                <a:spcPts val="2622"/>
              </a:lnSpc>
              <a:buNone/>
            </a:pPr>
            <a:r>
              <a:rPr b="0" lang="en-US" sz="1870" spc="38" strike="noStrike">
                <a:solidFill>
                  <a:srgbClr val="454f93"/>
                </a:solidFill>
                <a:latin typeface="Anton"/>
                <a:ea typeface="Anton"/>
              </a:rPr>
              <a:t>CHIFFRES</a:t>
            </a:r>
            <a:endParaRPr b="0" lang="fr-FR" sz="1870" spc="-1" strike="noStrike">
              <a:latin typeface="Arial"/>
            </a:endParaRPr>
          </a:p>
        </p:txBody>
      </p:sp>
      <p:sp>
        <p:nvSpPr>
          <p:cNvPr id="394" name="TextBox 37"/>
          <p:cNvSpPr/>
          <p:nvPr/>
        </p:nvSpPr>
        <p:spPr>
          <a:xfrm>
            <a:off x="4230360" y="3837600"/>
            <a:ext cx="1370520" cy="2156040"/>
          </a:xfrm>
          <a:prstGeom prst="rect">
            <a:avLst/>
          </a:prstGeom>
          <a:noFill/>
          <a:ln w="0">
            <a:noFill/>
          </a:ln>
        </p:spPr>
        <p:style>
          <a:lnRef idx="0"/>
          <a:fillRef idx="0"/>
          <a:effectRef idx="0"/>
          <a:fontRef idx="minor"/>
        </p:style>
        <p:txBody>
          <a:bodyPr lIns="0" rIns="0" tIns="0" bIns="0" anchor="t">
            <a:spAutoFit/>
          </a:bodyPr>
          <a:p>
            <a:pPr algn="r">
              <a:lnSpc>
                <a:spcPts val="1698"/>
              </a:lnSpc>
              <a:buNone/>
            </a:pPr>
            <a:r>
              <a:rPr b="0" lang="en-US" sz="1210" spc="24" strike="noStrike">
                <a:solidFill>
                  <a:srgbClr val="454f93"/>
                </a:solidFill>
                <a:latin typeface="Inter"/>
                <a:ea typeface="Inter"/>
              </a:rPr>
              <a:t>NOMBRE DE LICENCIÉS, LABELS, NOMBRE DE JEUNES, NOMBRE DE FÉMININES, DE COMPÉTITEURS, DE BÉNÉVOLES, ETC….</a:t>
            </a:r>
            <a:endParaRPr b="0" lang="fr-FR" sz="1210" spc="-1" strike="noStrike">
              <a:latin typeface="Arial"/>
            </a:endParaRPr>
          </a:p>
        </p:txBody>
      </p:sp>
      <p:sp>
        <p:nvSpPr>
          <p:cNvPr id="395" name="TextBox 38"/>
          <p:cNvSpPr/>
          <p:nvPr/>
        </p:nvSpPr>
        <p:spPr>
          <a:xfrm>
            <a:off x="1997280" y="6627600"/>
            <a:ext cx="5118120" cy="378720"/>
          </a:xfrm>
          <a:prstGeom prst="rect">
            <a:avLst/>
          </a:prstGeom>
          <a:noFill/>
          <a:ln w="0">
            <a:noFill/>
          </a:ln>
        </p:spPr>
        <p:style>
          <a:lnRef idx="0"/>
          <a:fillRef idx="0"/>
          <a:effectRef idx="0"/>
          <a:fontRef idx="minor"/>
        </p:style>
        <p:txBody>
          <a:bodyPr lIns="0" rIns="0" tIns="0" bIns="0" anchor="t">
            <a:spAutoFit/>
          </a:bodyPr>
          <a:p>
            <a:pPr algn="r">
              <a:lnSpc>
                <a:spcPts val="2985"/>
              </a:lnSpc>
              <a:buNone/>
            </a:pPr>
            <a:r>
              <a:rPr b="1" lang="en-US" sz="2130" spc="-145" strike="noStrike">
                <a:solidFill>
                  <a:srgbClr val="6d6d87"/>
                </a:solidFill>
                <a:latin typeface="Cardo Bold"/>
                <a:ea typeface="Cardo Bold"/>
              </a:rPr>
              <a:t>Temps Forts</a:t>
            </a:r>
            <a:endParaRPr b="0" lang="fr-FR" sz="2130" spc="-1" strike="noStrike">
              <a:latin typeface="Arial"/>
            </a:endParaRPr>
          </a:p>
        </p:txBody>
      </p:sp>
      <p:sp>
        <p:nvSpPr>
          <p:cNvPr id="396" name="TextBox 39"/>
          <p:cNvSpPr/>
          <p:nvPr/>
        </p:nvSpPr>
        <p:spPr>
          <a:xfrm>
            <a:off x="433800" y="7908480"/>
            <a:ext cx="1193040" cy="3290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1" lang="en-US" sz="620" spc="7" strike="noStrike">
                <a:solidFill>
                  <a:srgbClr val="454f93"/>
                </a:solidFill>
                <a:latin typeface="Inter Bold"/>
                <a:ea typeface="Inter Bold"/>
              </a:rPr>
              <a:t>3/4 MOMENTS CLES (TOURNOI, JOURNÉE COHÉSION, AG ETC.)</a:t>
            </a:r>
            <a:endParaRPr b="0" lang="fr-FR" sz="620" spc="-1" strike="noStrike">
              <a:latin typeface="Arial"/>
            </a:endParaRPr>
          </a:p>
        </p:txBody>
      </p:sp>
      <p:sp>
        <p:nvSpPr>
          <p:cNvPr id="397" name="TextBox 40"/>
          <p:cNvSpPr/>
          <p:nvPr/>
        </p:nvSpPr>
        <p:spPr>
          <a:xfrm>
            <a:off x="1312920" y="9453600"/>
            <a:ext cx="853920" cy="91800"/>
          </a:xfrm>
          <a:prstGeom prst="rect">
            <a:avLst/>
          </a:prstGeom>
          <a:noFill/>
          <a:ln w="0">
            <a:noFill/>
          </a:ln>
        </p:spPr>
        <p:style>
          <a:lnRef idx="0"/>
          <a:fillRef idx="0"/>
          <a:effectRef idx="0"/>
          <a:fontRef idx="minor"/>
        </p:style>
        <p:txBody>
          <a:bodyPr lIns="0" rIns="0" tIns="0" bIns="0" anchor="t">
            <a:spAutoFit/>
          </a:bodyPr>
          <a:p>
            <a:pPr>
              <a:lnSpc>
                <a:spcPts val="726"/>
              </a:lnSpc>
              <a:buNone/>
            </a:pPr>
            <a:r>
              <a:rPr b="1" lang="en-US" sz="520" spc="4" strike="noStrike">
                <a:solidFill>
                  <a:srgbClr val="6d6d87"/>
                </a:solidFill>
                <a:latin typeface="Inter Bold"/>
                <a:ea typeface="Inter Bold"/>
              </a:rPr>
              <a:t>vos réseaux</a:t>
            </a:r>
            <a:endParaRPr b="0" lang="fr-FR" sz="520" spc="-1" strike="noStrike">
              <a:latin typeface="Arial"/>
            </a:endParaRPr>
          </a:p>
        </p:txBody>
      </p:sp>
      <p:sp>
        <p:nvSpPr>
          <p:cNvPr id="398" name="TextBox 41"/>
          <p:cNvSpPr/>
          <p:nvPr/>
        </p:nvSpPr>
        <p:spPr>
          <a:xfrm>
            <a:off x="2167920" y="9447120"/>
            <a:ext cx="103464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399" name="TextBox 42"/>
          <p:cNvSpPr/>
          <p:nvPr/>
        </p:nvSpPr>
        <p:spPr>
          <a:xfrm>
            <a:off x="3377520" y="9455040"/>
            <a:ext cx="82116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00" name="TextBox 43"/>
          <p:cNvSpPr/>
          <p:nvPr/>
        </p:nvSpPr>
        <p:spPr>
          <a:xfrm>
            <a:off x="4371480" y="9447120"/>
            <a:ext cx="96660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01" name="TextBox 44"/>
          <p:cNvSpPr/>
          <p:nvPr/>
        </p:nvSpPr>
        <p:spPr>
          <a:xfrm>
            <a:off x="5273280" y="9447120"/>
            <a:ext cx="964080" cy="91800"/>
          </a:xfrm>
          <a:prstGeom prst="rect">
            <a:avLst/>
          </a:prstGeom>
          <a:noFill/>
          <a:ln w="0">
            <a:noFill/>
          </a:ln>
        </p:spPr>
        <p:style>
          <a:lnRef idx="0"/>
          <a:fillRef idx="0"/>
          <a:effectRef idx="0"/>
          <a:fontRef idx="minor"/>
        </p:style>
        <p:txBody>
          <a:bodyPr lIns="0" rIns="0" tIns="0" bIns="0" anchor="t">
            <a:spAutoFit/>
          </a:bodyPr>
          <a:p>
            <a:pPr algn="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02" name="TextBox 45"/>
          <p:cNvSpPr/>
          <p:nvPr/>
        </p:nvSpPr>
        <p:spPr>
          <a:xfrm>
            <a:off x="396360" y="8254440"/>
            <a:ext cx="1116000" cy="109440"/>
          </a:xfrm>
          <a:prstGeom prst="rect">
            <a:avLst/>
          </a:prstGeom>
          <a:noFill/>
          <a:ln w="0">
            <a:noFill/>
          </a:ln>
        </p:spPr>
        <p:style>
          <a:lnRef idx="0"/>
          <a:fillRef idx="0"/>
          <a:effectRef idx="0"/>
          <a:fontRef idx="minor"/>
        </p:style>
        <p:txBody>
          <a:bodyPr lIns="0" rIns="0" tIns="0" bIns="0" anchor="t">
            <a:spAutoFit/>
          </a:bodyPr>
          <a:p>
            <a:pPr algn="ctr">
              <a:lnSpc>
                <a:spcPts val="865"/>
              </a:lnSpc>
              <a:buNone/>
            </a:pPr>
            <a:r>
              <a:rPr b="0" i="1" lang="en-US" sz="620" spc="7" strike="noStrike">
                <a:solidFill>
                  <a:srgbClr val="454f93"/>
                </a:solidFill>
                <a:latin typeface="Inter Italics"/>
                <a:ea typeface="Inter Italics"/>
              </a:rPr>
              <a:t>date 2025</a:t>
            </a:r>
            <a:endParaRPr b="0" lang="fr-FR" sz="620" spc="-1" strike="noStrike">
              <a:latin typeface="Arial"/>
            </a:endParaRPr>
          </a:p>
        </p:txBody>
      </p:sp>
      <p:sp>
        <p:nvSpPr>
          <p:cNvPr id="403" name="TextBox 46"/>
          <p:cNvSpPr/>
          <p:nvPr/>
        </p:nvSpPr>
        <p:spPr>
          <a:xfrm>
            <a:off x="3679560" y="68184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6d6d87"/>
                </a:solidFill>
                <a:latin typeface="Cardo Bold"/>
                <a:ea typeface="Cardo Bold"/>
              </a:rPr>
              <a:t>Mot d’accueil</a:t>
            </a:r>
            <a:endParaRPr b="0" lang="fr-FR" sz="2130" spc="-1" strike="noStrike">
              <a:latin typeface="Arial"/>
            </a:endParaRPr>
          </a:p>
        </p:txBody>
      </p:sp>
      <p:sp>
        <p:nvSpPr>
          <p:cNvPr id="404" name="TextBox 47"/>
          <p:cNvSpPr/>
          <p:nvPr/>
        </p:nvSpPr>
        <p:spPr>
          <a:xfrm>
            <a:off x="1072080" y="10046520"/>
            <a:ext cx="5414760" cy="279720"/>
          </a:xfrm>
          <a:prstGeom prst="rect">
            <a:avLst/>
          </a:prstGeom>
          <a:noFill/>
          <a:ln w="0">
            <a:noFill/>
          </a:ln>
        </p:spPr>
        <p:style>
          <a:lnRef idx="0"/>
          <a:fillRef idx="0"/>
          <a:effectRef idx="0"/>
          <a:fontRef idx="minor"/>
        </p:style>
        <p:txBody>
          <a:bodyPr lIns="0" rIns="0" tIns="0" bIns="0" anchor="t">
            <a:spAutoFit/>
          </a:bodyPr>
          <a:p>
            <a:pPr algn="ctr">
              <a:lnSpc>
                <a:spcPts val="2205"/>
              </a:lnSpc>
              <a:buNone/>
            </a:pPr>
            <a:r>
              <a:rPr b="1" lang="en-US" sz="1970" spc="41" strike="noStrike">
                <a:solidFill>
                  <a:srgbClr val="ffffff"/>
                </a:solidFill>
                <a:latin typeface="Cardo Bold"/>
                <a:ea typeface="Cardo Bold"/>
              </a:rPr>
              <a:t>CLUB</a:t>
            </a:r>
            <a:endParaRPr b="0" lang="fr-FR" sz="1970" spc="-1" strike="noStrike">
              <a:latin typeface="Arial"/>
            </a:endParaRPr>
          </a:p>
        </p:txBody>
      </p:sp>
      <p:pic>
        <p:nvPicPr>
          <p:cNvPr id="405" name="Picture 48" descr=""/>
          <p:cNvPicPr/>
          <p:nvPr/>
        </p:nvPicPr>
        <p:blipFill>
          <a:blip r:embed="rId12"/>
          <a:stretch/>
        </p:blipFill>
        <p:spPr>
          <a:xfrm>
            <a:off x="3105720" y="6060240"/>
            <a:ext cx="630000" cy="63000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06" name="Group 2"/>
          <p:cNvGrpSpPr/>
          <p:nvPr/>
        </p:nvGrpSpPr>
        <p:grpSpPr>
          <a:xfrm>
            <a:off x="0" y="-79560"/>
            <a:ext cx="7558920" cy="10770480"/>
            <a:chOff x="0" y="-79560"/>
            <a:chExt cx="7558920" cy="10770480"/>
          </a:xfrm>
        </p:grpSpPr>
        <p:sp>
          <p:nvSpPr>
            <p:cNvPr id="407" name="Freeform 3"/>
            <p:cNvSpPr/>
            <p:nvPr/>
          </p:nvSpPr>
          <p:spPr>
            <a:xfrm>
              <a:off x="0" y="0"/>
              <a:ext cx="7558920" cy="10690920"/>
            </a:xfrm>
            <a:custGeom>
              <a:avLst/>
              <a:gdLst/>
              <a:ahLst/>
              <a:rect l="l" t="t" r="r" b="b"/>
              <a:pathLst>
                <a:path w="2709333" h="3831772">
                  <a:moveTo>
                    <a:pt x="0" y="0"/>
                  </a:moveTo>
                  <a:lnTo>
                    <a:pt x="2709333" y="0"/>
                  </a:lnTo>
                  <a:lnTo>
                    <a:pt x="2709333" y="3831772"/>
                  </a:lnTo>
                  <a:lnTo>
                    <a:pt x="0" y="3831772"/>
                  </a:lnTo>
                  <a:close/>
                </a:path>
              </a:pathLst>
            </a:custGeom>
            <a:noFill/>
            <a:ln cap="sq" w="285750">
              <a:solidFill>
                <a:srgbClr val="e3e3ed"/>
              </a:solidFill>
              <a:miter/>
            </a:ln>
          </p:spPr>
          <p:style>
            <a:lnRef idx="0"/>
            <a:fillRef idx="0"/>
            <a:effectRef idx="0"/>
            <a:fontRef idx="minor"/>
          </p:style>
        </p:sp>
        <p:sp>
          <p:nvSpPr>
            <p:cNvPr id="408" name="TextBox 4"/>
            <p:cNvSpPr/>
            <p:nvPr/>
          </p:nvSpPr>
          <p:spPr>
            <a:xfrm>
              <a:off x="0" y="-79560"/>
              <a:ext cx="7558920" cy="10770480"/>
            </a:xfrm>
            <a:prstGeom prst="rect">
              <a:avLst/>
            </a:prstGeom>
            <a:noFill/>
            <a:ln w="0">
              <a:noFill/>
            </a:ln>
          </p:spPr>
          <p:style>
            <a:lnRef idx="0"/>
            <a:fillRef idx="0"/>
            <a:effectRef idx="0"/>
            <a:fontRef idx="minor"/>
          </p:style>
        </p:sp>
      </p:grpSp>
      <p:grpSp>
        <p:nvGrpSpPr>
          <p:cNvPr id="409" name="Group 5"/>
          <p:cNvGrpSpPr/>
          <p:nvPr/>
        </p:nvGrpSpPr>
        <p:grpSpPr>
          <a:xfrm>
            <a:off x="1320840" y="9678240"/>
            <a:ext cx="4917240" cy="1012680"/>
            <a:chOff x="1320840" y="9678240"/>
            <a:chExt cx="4917240" cy="1012680"/>
          </a:xfrm>
        </p:grpSpPr>
        <p:sp>
          <p:nvSpPr>
            <p:cNvPr id="410" name="AutoShape 6"/>
            <p:cNvSpPr/>
            <p:nvPr/>
          </p:nvSpPr>
          <p:spPr>
            <a:xfrm>
              <a:off x="1320840" y="9678240"/>
              <a:ext cx="4917240" cy="1012680"/>
            </a:xfrm>
            <a:prstGeom prst="rect">
              <a:avLst/>
            </a:prstGeom>
            <a:solidFill>
              <a:srgbClr val="6d6d87"/>
            </a:solidFill>
            <a:ln w="0">
              <a:noFill/>
            </a:ln>
          </p:spPr>
          <p:style>
            <a:lnRef idx="0"/>
            <a:fillRef idx="0"/>
            <a:effectRef idx="0"/>
            <a:fontRef idx="minor"/>
          </p:style>
        </p:sp>
      </p:grpSp>
      <p:sp>
        <p:nvSpPr>
          <p:cNvPr id="411" name="Freeform 7"/>
          <p:cNvSpPr/>
          <p:nvPr/>
        </p:nvSpPr>
        <p:spPr>
          <a:xfrm>
            <a:off x="489240" y="424080"/>
            <a:ext cx="1714680" cy="478440"/>
          </a:xfrm>
          <a:custGeom>
            <a:avLst/>
            <a:gdLst/>
            <a:ahLst/>
            <a:rect l="l" t="t" r="r" b="b"/>
            <a:pathLst>
              <a:path w="1715674" h="479536">
                <a:moveTo>
                  <a:pt x="0" y="0"/>
                </a:moveTo>
                <a:lnTo>
                  <a:pt x="1715674" y="0"/>
                </a:lnTo>
                <a:lnTo>
                  <a:pt x="1715674" y="479536"/>
                </a:lnTo>
                <a:lnTo>
                  <a:pt x="0" y="479536"/>
                </a:lnTo>
                <a:lnTo>
                  <a:pt x="0" y="0"/>
                </a:lnTo>
                <a:close/>
              </a:path>
            </a:pathLst>
          </a:custGeom>
          <a:blipFill rotWithShape="0">
            <a:blip r:embed="rId1"/>
            <a:srcRect/>
            <a:stretch/>
          </a:blipFill>
          <a:ln w="0">
            <a:noFill/>
          </a:ln>
        </p:spPr>
        <p:style>
          <a:lnRef idx="0"/>
          <a:fillRef idx="0"/>
          <a:effectRef idx="0"/>
          <a:fontRef idx="minor"/>
        </p:style>
      </p:sp>
      <p:graphicFrame>
        <p:nvGraphicFramePr>
          <p:cNvPr id="412" name="Table 8"/>
          <p:cNvGraphicFramePr/>
          <p:nvPr/>
        </p:nvGraphicFramePr>
        <p:xfrm>
          <a:off x="489240" y="1364400"/>
          <a:ext cx="4849200" cy="2406600"/>
        </p:xfrm>
        <a:graphic>
          <a:graphicData uri="http://schemas.openxmlformats.org/drawingml/2006/table">
            <a:tbl>
              <a:tblPr/>
              <a:tblGrid>
                <a:gridCol w="1616400"/>
                <a:gridCol w="1616400"/>
                <a:gridCol w="1616760"/>
              </a:tblGrid>
              <a:tr h="564120">
                <a:tc>
                  <a:txBody>
                    <a:bodyPr lIns="47520" rIns="47520" anchor="ctr">
                      <a:noAutofit/>
                    </a:bodyPr>
                    <a:p>
                      <a:pPr algn="ctr">
                        <a:lnSpc>
                          <a:spcPts val="1539"/>
                        </a:lnSpc>
                        <a:buNone/>
                      </a:pPr>
                      <a:r>
                        <a:rPr b="1" lang="en-US" sz="1100" spc="-1" strike="noStrike">
                          <a:solidFill>
                            <a:srgbClr val="ffffff"/>
                          </a:solidFill>
                          <a:latin typeface="Inter Bold"/>
                          <a:ea typeface="Inter Bold"/>
                        </a:rPr>
                        <a:t>JOURS/ HORAIRES</a:t>
                      </a:r>
                      <a:endParaRPr b="0" lang="fr-FR" sz="1100" spc="-1" strike="noStrike">
                        <a:latin typeface="Arial"/>
                      </a:endParaRPr>
                    </a:p>
                  </a:txBody>
                  <a:tcPr anchor="ctr" marL="47520" marR="47520">
                    <a:lnL>
                      <a:noFill/>
                    </a:lnL>
                    <a:lnR>
                      <a:noFill/>
                    </a:lnR>
                    <a:lnT>
                      <a:noFill/>
                    </a:lnT>
                    <a:lnB>
                      <a:noFill/>
                    </a:lnB>
                    <a:solidFill>
                      <a:srgbClr val="6c6c86"/>
                    </a:solidFill>
                  </a:tcPr>
                </a:tc>
                <a:tc>
                  <a:txBody>
                    <a:bodyPr lIns="47520" rIns="47520" anchor="ctr">
                      <a:noAutofit/>
                    </a:bodyPr>
                    <a:p>
                      <a:pPr algn="ctr">
                        <a:lnSpc>
                          <a:spcPts val="1539"/>
                        </a:lnSpc>
                        <a:buNone/>
                      </a:pPr>
                      <a:r>
                        <a:rPr b="1" lang="en-US" sz="1100" spc="-1" strike="noStrike">
                          <a:solidFill>
                            <a:srgbClr val="ffffff"/>
                          </a:solidFill>
                          <a:latin typeface="Inter Bold"/>
                          <a:ea typeface="Inter Bold"/>
                        </a:rPr>
                        <a:t>PUBLIC</a:t>
                      </a:r>
                      <a:endParaRPr b="0" lang="fr-FR" sz="1100" spc="-1" strike="noStrike">
                        <a:latin typeface="Arial"/>
                      </a:endParaRPr>
                    </a:p>
                  </a:txBody>
                  <a:tcPr anchor="ctr" marL="47520" marR="47520">
                    <a:lnL>
                      <a:noFill/>
                    </a:lnL>
                    <a:lnR>
                      <a:noFill/>
                    </a:lnR>
                    <a:lnT>
                      <a:noFill/>
                    </a:lnT>
                    <a:lnB>
                      <a:noFill/>
                    </a:lnB>
                    <a:solidFill>
                      <a:srgbClr val="6c6c86"/>
                    </a:solidFill>
                  </a:tcPr>
                </a:tc>
                <a:tc>
                  <a:txBody>
                    <a:bodyPr lIns="47520" rIns="47520" anchor="ctr">
                      <a:noAutofit/>
                    </a:bodyPr>
                    <a:p>
                      <a:pPr algn="ctr">
                        <a:lnSpc>
                          <a:spcPts val="1539"/>
                        </a:lnSpc>
                        <a:buNone/>
                      </a:pPr>
                      <a:r>
                        <a:rPr b="1" lang="en-US" sz="1100" spc="-1" strike="noStrike">
                          <a:solidFill>
                            <a:srgbClr val="ffffff"/>
                          </a:solidFill>
                          <a:latin typeface="Inter Bold"/>
                          <a:ea typeface="Inter Bold"/>
                        </a:rPr>
                        <a:t>GYMNASE</a:t>
                      </a:r>
                      <a:endParaRPr b="0" lang="fr-FR" sz="1100" spc="-1" strike="noStrike">
                        <a:latin typeface="Arial"/>
                      </a:endParaRPr>
                    </a:p>
                  </a:txBody>
                  <a:tcPr anchor="ctr" marL="47520" marR="47520">
                    <a:lnL>
                      <a:noFill/>
                    </a:lnL>
                    <a:lnR>
                      <a:noFill/>
                    </a:lnR>
                    <a:lnT>
                      <a:noFill/>
                    </a:lnT>
                    <a:lnB>
                      <a:noFill/>
                    </a:lnB>
                    <a:solidFill>
                      <a:srgbClr val="6c6c86"/>
                    </a:solidFill>
                  </a:tcPr>
                </a:tc>
              </a:tr>
              <a:tr h="371880">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r>
              <a:tr h="367560">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r>
              <a:tr h="367560">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r>
              <a:tr h="367560">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r>
              <a:tr h="368280">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c>
                  <a:tcPr anchor="ctr" marL="47520" marR="47520">
                    <a:lnL>
                      <a:noFill/>
                    </a:lnL>
                    <a:lnR>
                      <a:noFill/>
                    </a:lnR>
                    <a:lnT>
                      <a:noFill/>
                    </a:lnT>
                    <a:lnB>
                      <a:noFill/>
                    </a:lnB>
                    <a:solidFill>
                      <a:srgbClr val="e3e3ed"/>
                    </a:solidFill>
                  </a:tcPr>
                </a:tc>
              </a:tr>
            </a:tbl>
          </a:graphicData>
        </a:graphic>
      </p:graphicFrame>
      <p:sp>
        <p:nvSpPr>
          <p:cNvPr id="413" name="TextBox 9"/>
          <p:cNvSpPr/>
          <p:nvPr/>
        </p:nvSpPr>
        <p:spPr>
          <a:xfrm>
            <a:off x="2167920" y="9447120"/>
            <a:ext cx="103464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14" name="TextBox 10"/>
          <p:cNvSpPr/>
          <p:nvPr/>
        </p:nvSpPr>
        <p:spPr>
          <a:xfrm>
            <a:off x="3377520" y="9455040"/>
            <a:ext cx="82116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15" name="TextBox 11"/>
          <p:cNvSpPr/>
          <p:nvPr/>
        </p:nvSpPr>
        <p:spPr>
          <a:xfrm>
            <a:off x="4371480" y="9447120"/>
            <a:ext cx="966600" cy="91800"/>
          </a:xfrm>
          <a:prstGeom prst="rect">
            <a:avLst/>
          </a:prstGeom>
          <a:noFill/>
          <a:ln w="0">
            <a:noFill/>
          </a:ln>
        </p:spPr>
        <p:style>
          <a:lnRef idx="0"/>
          <a:fillRef idx="0"/>
          <a:effectRef idx="0"/>
          <a:fontRef idx="minor"/>
        </p:style>
        <p:txBody>
          <a:bodyPr lIns="0" rIns="0" tIns="0" bIns="0" anchor="t">
            <a:spAutoFit/>
          </a:bodyPr>
          <a:p>
            <a:pPr algn="ct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16" name="TextBox 12"/>
          <p:cNvSpPr/>
          <p:nvPr/>
        </p:nvSpPr>
        <p:spPr>
          <a:xfrm>
            <a:off x="5273280" y="9447120"/>
            <a:ext cx="964080" cy="91800"/>
          </a:xfrm>
          <a:prstGeom prst="rect">
            <a:avLst/>
          </a:prstGeom>
          <a:noFill/>
          <a:ln w="0">
            <a:noFill/>
          </a:ln>
        </p:spPr>
        <p:style>
          <a:lnRef idx="0"/>
          <a:fillRef idx="0"/>
          <a:effectRef idx="0"/>
          <a:fontRef idx="minor"/>
        </p:style>
        <p:txBody>
          <a:bodyPr lIns="0" rIns="0" tIns="0" bIns="0" anchor="t">
            <a:spAutoFit/>
          </a:bodyPr>
          <a:p>
            <a:pPr algn="r">
              <a:lnSpc>
                <a:spcPts val="726"/>
              </a:lnSpc>
              <a:buNone/>
            </a:pPr>
            <a:r>
              <a:rPr b="1" lang="en-US" sz="520" spc="4" strike="noStrike">
                <a:solidFill>
                  <a:srgbClr val="6d6d87"/>
                </a:solidFill>
                <a:latin typeface="Inter Bold"/>
                <a:ea typeface="Inter Bold"/>
              </a:rPr>
              <a:t>...</a:t>
            </a:r>
            <a:endParaRPr b="0" lang="fr-FR" sz="520" spc="-1" strike="noStrike">
              <a:latin typeface="Arial"/>
            </a:endParaRPr>
          </a:p>
        </p:txBody>
      </p:sp>
      <p:sp>
        <p:nvSpPr>
          <p:cNvPr id="417" name="TextBox 13"/>
          <p:cNvSpPr/>
          <p:nvPr/>
        </p:nvSpPr>
        <p:spPr>
          <a:xfrm>
            <a:off x="3377520" y="62568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6d6d87"/>
                </a:solidFill>
                <a:latin typeface="Cardo Bold"/>
                <a:ea typeface="Cardo Bold"/>
              </a:rPr>
              <a:t>Créneaux/ Gymnases</a:t>
            </a:r>
            <a:endParaRPr b="0" lang="fr-FR" sz="2130" spc="-1" strike="noStrike">
              <a:latin typeface="Arial"/>
            </a:endParaRPr>
          </a:p>
        </p:txBody>
      </p:sp>
      <p:sp>
        <p:nvSpPr>
          <p:cNvPr id="418" name="TextBox 14"/>
          <p:cNvSpPr/>
          <p:nvPr/>
        </p:nvSpPr>
        <p:spPr>
          <a:xfrm>
            <a:off x="1072080" y="10046520"/>
            <a:ext cx="5414760" cy="279720"/>
          </a:xfrm>
          <a:prstGeom prst="rect">
            <a:avLst/>
          </a:prstGeom>
          <a:noFill/>
          <a:ln w="0">
            <a:noFill/>
          </a:ln>
        </p:spPr>
        <p:style>
          <a:lnRef idx="0"/>
          <a:fillRef idx="0"/>
          <a:effectRef idx="0"/>
          <a:fontRef idx="minor"/>
        </p:style>
        <p:txBody>
          <a:bodyPr lIns="0" rIns="0" tIns="0" bIns="0" anchor="t">
            <a:spAutoFit/>
          </a:bodyPr>
          <a:p>
            <a:pPr algn="ctr">
              <a:lnSpc>
                <a:spcPts val="2205"/>
              </a:lnSpc>
              <a:buNone/>
            </a:pPr>
            <a:r>
              <a:rPr b="1" lang="en-US" sz="1970" spc="41" strike="noStrike">
                <a:solidFill>
                  <a:srgbClr val="ffffff"/>
                </a:solidFill>
                <a:latin typeface="Cardo Bold"/>
                <a:ea typeface="Cardo Bold"/>
              </a:rPr>
              <a:t>CLUB</a:t>
            </a:r>
            <a:endParaRPr b="0" lang="fr-FR" sz="1970" spc="-1" strike="noStrike">
              <a:latin typeface="Arial"/>
            </a:endParaRPr>
          </a:p>
        </p:txBody>
      </p:sp>
      <p:pic>
        <p:nvPicPr>
          <p:cNvPr id="419" name="Picture 15" descr=""/>
          <p:cNvPicPr/>
          <p:nvPr/>
        </p:nvPicPr>
        <p:blipFill>
          <a:blip r:embed="rId2"/>
          <a:stretch/>
        </p:blipFill>
        <p:spPr>
          <a:xfrm>
            <a:off x="5515560" y="2389320"/>
            <a:ext cx="1585440" cy="1585440"/>
          </a:xfrm>
          <a:prstGeom prst="rect">
            <a:avLst/>
          </a:prstGeom>
          <a:ln w="0">
            <a:noFill/>
          </a:ln>
        </p:spPr>
      </p:pic>
      <p:sp>
        <p:nvSpPr>
          <p:cNvPr id="420" name="TextBox 16"/>
          <p:cNvSpPr/>
          <p:nvPr/>
        </p:nvSpPr>
        <p:spPr>
          <a:xfrm>
            <a:off x="5372640" y="1948680"/>
            <a:ext cx="1870920" cy="455400"/>
          </a:xfrm>
          <a:prstGeom prst="rect">
            <a:avLst/>
          </a:prstGeom>
          <a:noFill/>
          <a:ln w="0">
            <a:noFill/>
          </a:ln>
        </p:spPr>
        <p:style>
          <a:lnRef idx="0"/>
          <a:fillRef idx="0"/>
          <a:effectRef idx="0"/>
          <a:fontRef idx="minor"/>
        </p:style>
        <p:txBody>
          <a:bodyPr lIns="0" rIns="0" tIns="0" bIns="0" anchor="t">
            <a:spAutoFit/>
          </a:bodyPr>
          <a:p>
            <a:pPr algn="ctr">
              <a:lnSpc>
                <a:spcPts val="1794"/>
              </a:lnSpc>
              <a:buNone/>
            </a:pPr>
            <a:r>
              <a:rPr b="0" i="1" lang="en-US" sz="1280" spc="24" strike="noStrike">
                <a:solidFill>
                  <a:srgbClr val="454f93"/>
                </a:solidFill>
                <a:latin typeface="Inter Italics"/>
                <a:ea typeface="Inter Italics"/>
              </a:rPr>
              <a:t>Consultez le détail de tous les créneaux</a:t>
            </a:r>
            <a:endParaRPr b="0" lang="fr-FR" sz="1280" spc="-1" strike="noStrike">
              <a:latin typeface="Arial"/>
            </a:endParaRPr>
          </a:p>
        </p:txBody>
      </p:sp>
      <p:sp>
        <p:nvSpPr>
          <p:cNvPr id="421" name="TextBox 17"/>
          <p:cNvSpPr/>
          <p:nvPr/>
        </p:nvSpPr>
        <p:spPr>
          <a:xfrm>
            <a:off x="381240" y="3967200"/>
            <a:ext cx="3125880" cy="227520"/>
          </a:xfrm>
          <a:prstGeom prst="rect">
            <a:avLst/>
          </a:prstGeom>
          <a:noFill/>
          <a:ln w="0">
            <a:noFill/>
          </a:ln>
        </p:spPr>
        <p:style>
          <a:lnRef idx="0"/>
          <a:fillRef idx="0"/>
          <a:effectRef idx="0"/>
          <a:fontRef idx="minor"/>
        </p:style>
        <p:txBody>
          <a:bodyPr lIns="0" rIns="0" tIns="0" bIns="0" anchor="t">
            <a:spAutoFit/>
          </a:bodyPr>
          <a:p>
            <a:pPr algn="ctr">
              <a:lnSpc>
                <a:spcPts val="1794"/>
              </a:lnSpc>
              <a:buNone/>
            </a:pPr>
            <a:r>
              <a:rPr b="0" i="1" lang="en-US" sz="1280" spc="24" strike="noStrike">
                <a:solidFill>
                  <a:srgbClr val="454f93"/>
                </a:solidFill>
                <a:latin typeface="Inter Italics"/>
                <a:ea typeface="Inter Italics"/>
              </a:rPr>
              <a:t> </a:t>
            </a:r>
            <a:r>
              <a:rPr b="0" i="1" lang="en-US" sz="1280" spc="24" strike="noStrike">
                <a:solidFill>
                  <a:srgbClr val="454f93"/>
                </a:solidFill>
                <a:latin typeface="Inter Italics"/>
                <a:ea typeface="Inter Italics"/>
              </a:rPr>
              <a:t>* Créneaux hors vacances scolaires </a:t>
            </a:r>
            <a:endParaRPr b="0" lang="fr-FR" sz="1280" spc="-1" strike="noStrike">
              <a:latin typeface="Arial"/>
            </a:endParaRPr>
          </a:p>
        </p:txBody>
      </p:sp>
      <p:sp>
        <p:nvSpPr>
          <p:cNvPr id="422" name="TextBox 18"/>
          <p:cNvSpPr/>
          <p:nvPr/>
        </p:nvSpPr>
        <p:spPr>
          <a:xfrm>
            <a:off x="-919080" y="4877640"/>
            <a:ext cx="5118120" cy="378720"/>
          </a:xfrm>
          <a:prstGeom prst="rect">
            <a:avLst/>
          </a:prstGeom>
          <a:noFill/>
          <a:ln w="0">
            <a:noFill/>
          </a:ln>
        </p:spPr>
        <p:style>
          <a:lnRef idx="0"/>
          <a:fillRef idx="0"/>
          <a:effectRef idx="0"/>
          <a:fontRef idx="minor"/>
        </p:style>
        <p:txBody>
          <a:bodyPr lIns="0" rIns="0" tIns="0" bIns="0" anchor="t">
            <a:spAutoFit/>
          </a:bodyPr>
          <a:p>
            <a:pPr algn="ctr">
              <a:lnSpc>
                <a:spcPts val="2985"/>
              </a:lnSpc>
              <a:buNone/>
            </a:pPr>
            <a:r>
              <a:rPr b="1" lang="en-US" sz="2130" spc="-145" strike="noStrike">
                <a:solidFill>
                  <a:srgbClr val="6d6d87"/>
                </a:solidFill>
                <a:latin typeface="Cardo Bold"/>
                <a:ea typeface="Cardo Bold"/>
              </a:rPr>
              <a:t>Contacts importants</a:t>
            </a:r>
            <a:endParaRPr b="0" lang="fr-FR" sz="2130" spc="-1" strike="noStrike">
              <a:latin typeface="Arial"/>
            </a:endParaRPr>
          </a:p>
        </p:txBody>
      </p:sp>
      <p:sp>
        <p:nvSpPr>
          <p:cNvPr id="423" name="TextBox 19"/>
          <p:cNvSpPr/>
          <p:nvPr/>
        </p:nvSpPr>
        <p:spPr>
          <a:xfrm>
            <a:off x="542520" y="5585400"/>
            <a:ext cx="2964600" cy="586080"/>
          </a:xfrm>
          <a:prstGeom prst="rect">
            <a:avLst/>
          </a:prstGeom>
          <a:noFill/>
          <a:ln w="0">
            <a:noFill/>
          </a:ln>
        </p:spPr>
        <p:style>
          <a:lnRef idx="0"/>
          <a:fillRef idx="0"/>
          <a:effectRef idx="0"/>
          <a:fontRef idx="minor"/>
        </p:style>
        <p:txBody>
          <a:bodyPr lIns="0" rIns="0" tIns="0" bIns="0" anchor="t">
            <a:spAutoFit/>
          </a:bodyPr>
          <a:p>
            <a:pPr>
              <a:lnSpc>
                <a:spcPts val="1539"/>
              </a:lnSpc>
              <a:buNone/>
            </a:pPr>
            <a:r>
              <a:rPr b="0" lang="en-US" sz="1100" spc="21" strike="noStrike">
                <a:solidFill>
                  <a:srgbClr val="454f93"/>
                </a:solidFill>
                <a:latin typeface="Inter"/>
                <a:ea typeface="Inter"/>
              </a:rPr>
              <a:t>Référent accueil, responsable créneaux, volants, tournois, etc… AVEC PHOTO ET NUMERO</a:t>
            </a:r>
            <a:endParaRPr b="0" lang="fr-FR" sz="11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TotalTime>
  <Application>LibreOffice/7.3.4.2$Windows_X86_64 LibreOffice_project/728fec16bd5f605073805c3c9e7c4212a0120dc5</Application>
  <AppVersion>15.0000</AppVersion>
  <Words>1408</Words>
  <Paragraphs>299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
  <dc:description/>
  <dc:identifier>DAGkySWyWws</dc:identifier>
  <dc:language>fr-FR</dc:language>
  <cp:lastModifiedBy/>
  <dcterms:modified xsi:type="dcterms:W3CDTF">2025-07-02T16:00:10Z</dcterms:modified>
  <cp:revision>10</cp:revision>
  <dc:subject/>
  <dc:title>Livret d’accueil du licencié 2025-2026</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12</vt:i4>
  </property>
</Properties>
</file>