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8" r:id="rId4"/>
    <p:sldId id="259" r:id="rId5"/>
    <p:sldId id="260" r:id="rId6"/>
    <p:sldId id="261" r:id="rId7"/>
    <p:sldId id="262" r:id="rId8"/>
    <p:sldId id="263" r:id="rId9"/>
    <p:sldId id="264" r:id="rId10"/>
    <p:sldId id="265" r:id="rId11"/>
    <p:sldId id="266" r:id="rId12"/>
    <p:sldId id="267" r:id="rId13"/>
  </p:sldIdLst>
  <p:sldSz cx="7556500" cy="10693400"/>
  <p:notesSz cx="6858000" cy="9144000"/>
  <p:embeddedFontLst>
    <p:embeddedFont>
      <p:font typeface="Anton" pitchFamily="2" charset="0"/>
      <p:regular r:id="rId14"/>
    </p:embeddedFont>
    <p:embeddedFont>
      <p:font typeface="Cardo Bold" panose="020B0604020202020204" charset="-79"/>
      <p:regular r:id="rId15"/>
    </p:embeddedFont>
    <p:embeddedFont>
      <p:font typeface="Inter" panose="020B0604020202020204" charset="0"/>
      <p:regular r:id="rId16"/>
    </p:embeddedFont>
    <p:embeddedFont>
      <p:font typeface="Inter Bold" panose="020B0604020202020204" charset="0"/>
      <p:regular r:id="rId17"/>
    </p:embeddedFont>
    <p:embeddedFont>
      <p:font typeface="Inter Bold Italics" panose="020B0604020202020204" charset="0"/>
      <p:regular r:id="rId18"/>
    </p:embeddedFont>
    <p:embeddedFont>
      <p:font typeface="Inter Italics" panose="020B0604020202020204" charset="0"/>
      <p:regular r:id="rId19"/>
    </p:embeddedFont>
    <p:embeddedFont>
      <p:font typeface="Vollkorn Italics"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90" d="100"/>
          <a:sy n="90" d="100"/>
        </p:scale>
        <p:origin x="1048"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2.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23.png"/><Relationship Id="rId7" Type="http://schemas.openxmlformats.org/officeDocument/2006/relationships/image" Target="../media/image14.svg"/><Relationship Id="rId12"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6.png"/><Relationship Id="rId10" Type="http://schemas.openxmlformats.org/officeDocument/2006/relationships/image" Target="../media/image17.png"/><Relationship Id="rId4" Type="http://schemas.openxmlformats.org/officeDocument/2006/relationships/image" Target="../media/image24.svg"/><Relationship Id="rId9" Type="http://schemas.openxmlformats.org/officeDocument/2006/relationships/image" Target="../media/image16.sv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png"/><Relationship Id="rId3" Type="http://schemas.openxmlformats.org/officeDocument/2006/relationships/image" Target="../media/image36.sv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44.svg"/><Relationship Id="rId5" Type="http://schemas.openxmlformats.org/officeDocument/2006/relationships/image" Target="../media/image38.png"/><Relationship Id="rId15" Type="http://schemas.openxmlformats.org/officeDocument/2006/relationships/image" Target="../media/image46.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8.emf"/><Relationship Id="rId7" Type="http://schemas.openxmlformats.org/officeDocument/2006/relationships/image" Target="../media/image50.e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emf"/></Relationships>
</file>

<file path=ppt/slides/_rels/slide8.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image" Target="../media/image54.sv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61.svg"/><Relationship Id="rId5" Type="http://schemas.openxmlformats.org/officeDocument/2006/relationships/image" Target="../media/image55.png"/><Relationship Id="rId15" Type="http://schemas.openxmlformats.org/officeDocument/2006/relationships/image" Target="../media/image64.png"/><Relationship Id="rId10" Type="http://schemas.openxmlformats.org/officeDocument/2006/relationships/image" Target="../media/image60.png"/><Relationship Id="rId4" Type="http://schemas.openxmlformats.org/officeDocument/2006/relationships/image" Target="../media/image37.png"/><Relationship Id="rId9" Type="http://schemas.openxmlformats.org/officeDocument/2006/relationships/image" Target="../media/image59.png"/><Relationship Id="rId1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2817" y="-584319"/>
            <a:ext cx="8618130" cy="8947369"/>
            <a:chOff x="0" y="0"/>
            <a:chExt cx="2933457" cy="3045524"/>
          </a:xfrm>
        </p:grpSpPr>
        <p:sp>
          <p:nvSpPr>
            <p:cNvPr id="3" name="Freeform 3"/>
            <p:cNvSpPr/>
            <p:nvPr/>
          </p:nvSpPr>
          <p:spPr>
            <a:xfrm>
              <a:off x="0" y="0"/>
              <a:ext cx="2933457" cy="3045524"/>
            </a:xfrm>
            <a:custGeom>
              <a:avLst/>
              <a:gdLst/>
              <a:ahLst/>
              <a:cxnLst/>
              <a:rect l="l" t="t" r="r" b="b"/>
              <a:pathLst>
                <a:path w="2933457" h="3045524">
                  <a:moveTo>
                    <a:pt x="0" y="0"/>
                  </a:moveTo>
                  <a:lnTo>
                    <a:pt x="2933457" y="0"/>
                  </a:lnTo>
                  <a:lnTo>
                    <a:pt x="2933457" y="3045524"/>
                  </a:lnTo>
                  <a:lnTo>
                    <a:pt x="0" y="3045524"/>
                  </a:lnTo>
                  <a:close/>
                </a:path>
              </a:pathLst>
            </a:custGeom>
            <a:solidFill>
              <a:srgbClr val="262674">
                <a:alpha val="12941"/>
              </a:srgbClr>
            </a:solidFill>
          </p:spPr>
          <p:txBody>
            <a:bodyPr/>
            <a:lstStyle/>
            <a:p>
              <a:endParaRPr lang="fr-FR"/>
            </a:p>
          </p:txBody>
        </p:sp>
        <p:sp>
          <p:nvSpPr>
            <p:cNvPr id="4" name="TextBox 4"/>
            <p:cNvSpPr txBox="1"/>
            <p:nvPr/>
          </p:nvSpPr>
          <p:spPr>
            <a:xfrm>
              <a:off x="0" y="-28575"/>
              <a:ext cx="2933457" cy="3074099"/>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p:cNvGrpSpPr/>
          <p:nvPr/>
        </p:nvGrpSpPr>
        <p:grpSpPr>
          <a:xfrm>
            <a:off x="596127" y="5536368"/>
            <a:ext cx="6367746" cy="4832664"/>
            <a:chOff x="0" y="0"/>
            <a:chExt cx="35507596" cy="26947729"/>
          </a:xfrm>
        </p:grpSpPr>
        <p:sp>
          <p:nvSpPr>
            <p:cNvPr id="6" name="Freeform 6"/>
            <p:cNvSpPr/>
            <p:nvPr/>
          </p:nvSpPr>
          <p:spPr>
            <a:xfrm>
              <a:off x="0" y="0"/>
              <a:ext cx="35507597" cy="26947729"/>
            </a:xfrm>
            <a:custGeom>
              <a:avLst/>
              <a:gdLst/>
              <a:ahLst/>
              <a:cxnLst/>
              <a:rect l="l" t="t" r="r" b="b"/>
              <a:pathLst>
                <a:path w="35507597" h="26947729">
                  <a:moveTo>
                    <a:pt x="0" y="0"/>
                  </a:moveTo>
                  <a:lnTo>
                    <a:pt x="0" y="26947729"/>
                  </a:lnTo>
                  <a:lnTo>
                    <a:pt x="35507597" y="26947729"/>
                  </a:lnTo>
                  <a:lnTo>
                    <a:pt x="35507597" y="0"/>
                  </a:lnTo>
                  <a:lnTo>
                    <a:pt x="0" y="0"/>
                  </a:lnTo>
                  <a:close/>
                  <a:moveTo>
                    <a:pt x="35446636" y="26886768"/>
                  </a:moveTo>
                  <a:lnTo>
                    <a:pt x="59690" y="26886768"/>
                  </a:lnTo>
                  <a:lnTo>
                    <a:pt x="59690" y="59690"/>
                  </a:lnTo>
                  <a:lnTo>
                    <a:pt x="35446636" y="59690"/>
                  </a:lnTo>
                  <a:lnTo>
                    <a:pt x="35446636" y="26886768"/>
                  </a:lnTo>
                  <a:close/>
                </a:path>
              </a:pathLst>
            </a:custGeom>
            <a:solidFill>
              <a:srgbClr val="262674"/>
            </a:solidFill>
          </p:spPr>
          <p:txBody>
            <a:bodyPr/>
            <a:lstStyle/>
            <a:p>
              <a:endParaRPr lang="fr-FR"/>
            </a:p>
          </p:txBody>
        </p:sp>
      </p:grpSp>
      <p:grpSp>
        <p:nvGrpSpPr>
          <p:cNvPr id="7" name="Group 7"/>
          <p:cNvGrpSpPr/>
          <p:nvPr/>
        </p:nvGrpSpPr>
        <p:grpSpPr>
          <a:xfrm>
            <a:off x="1039688" y="6678059"/>
            <a:ext cx="5480624" cy="3369982"/>
            <a:chOff x="0" y="0"/>
            <a:chExt cx="7307498" cy="4493309"/>
          </a:xfrm>
        </p:grpSpPr>
        <p:sp>
          <p:nvSpPr>
            <p:cNvPr id="8" name="AutoShape 8"/>
            <p:cNvSpPr/>
            <p:nvPr/>
          </p:nvSpPr>
          <p:spPr>
            <a:xfrm>
              <a:off x="0" y="0"/>
              <a:ext cx="7307498" cy="4493309"/>
            </a:xfrm>
            <a:prstGeom prst="rect">
              <a:avLst/>
            </a:prstGeom>
            <a:solidFill>
              <a:srgbClr val="262674"/>
            </a:solidFill>
          </p:spPr>
          <p:txBody>
            <a:bodyPr/>
            <a:lstStyle/>
            <a:p>
              <a:endParaRPr lang="fr-FR"/>
            </a:p>
          </p:txBody>
        </p:sp>
      </p:grpSp>
      <p:sp>
        <p:nvSpPr>
          <p:cNvPr id="9" name="AutoShape 9"/>
          <p:cNvSpPr/>
          <p:nvPr/>
        </p:nvSpPr>
        <p:spPr>
          <a:xfrm>
            <a:off x="2498231" y="9012050"/>
            <a:ext cx="2547098" cy="0"/>
          </a:xfrm>
          <a:prstGeom prst="line">
            <a:avLst/>
          </a:prstGeom>
          <a:ln w="9525" cap="rnd">
            <a:solidFill>
              <a:srgbClr val="FFFFFF"/>
            </a:solidFill>
            <a:prstDash val="solid"/>
            <a:headEnd type="none" w="sm" len="sm"/>
            <a:tailEnd type="none" w="sm" len="sm"/>
          </a:ln>
        </p:spPr>
        <p:txBody>
          <a:bodyPr/>
          <a:lstStyle/>
          <a:p>
            <a:endParaRPr lang="fr-FR"/>
          </a:p>
        </p:txBody>
      </p:sp>
      <p:sp>
        <p:nvSpPr>
          <p:cNvPr id="10" name="Freeform 10"/>
          <p:cNvSpPr/>
          <p:nvPr/>
        </p:nvSpPr>
        <p:spPr>
          <a:xfrm>
            <a:off x="3046939" y="889549"/>
            <a:ext cx="1000003" cy="901642"/>
          </a:xfrm>
          <a:custGeom>
            <a:avLst/>
            <a:gdLst/>
            <a:ahLst/>
            <a:cxnLst/>
            <a:rect l="l" t="t" r="r" b="b"/>
            <a:pathLst>
              <a:path w="1000003" h="901642">
                <a:moveTo>
                  <a:pt x="0" y="0"/>
                </a:moveTo>
                <a:lnTo>
                  <a:pt x="1000004" y="0"/>
                </a:lnTo>
                <a:lnTo>
                  <a:pt x="1000004" y="901642"/>
                </a:lnTo>
                <a:lnTo>
                  <a:pt x="0" y="901642"/>
                </a:lnTo>
                <a:lnTo>
                  <a:pt x="0" y="0"/>
                </a:lnTo>
                <a:close/>
              </a:path>
            </a:pathLst>
          </a:custGeom>
          <a:blipFill>
            <a:blip r:embed="rId2"/>
            <a:stretch>
              <a:fillRect/>
            </a:stretch>
          </a:blipFill>
        </p:spPr>
        <p:txBody>
          <a:bodyPr/>
          <a:lstStyle/>
          <a:p>
            <a:endParaRPr lang="fr-FR"/>
          </a:p>
        </p:txBody>
      </p:sp>
      <p:sp>
        <p:nvSpPr>
          <p:cNvPr id="11" name="Freeform 11"/>
          <p:cNvSpPr/>
          <p:nvPr/>
        </p:nvSpPr>
        <p:spPr>
          <a:xfrm>
            <a:off x="1991310" y="946145"/>
            <a:ext cx="660656" cy="857995"/>
          </a:xfrm>
          <a:custGeom>
            <a:avLst/>
            <a:gdLst/>
            <a:ahLst/>
            <a:cxnLst/>
            <a:rect l="l" t="t" r="r" b="b"/>
            <a:pathLst>
              <a:path w="660656" h="857995">
                <a:moveTo>
                  <a:pt x="0" y="0"/>
                </a:moveTo>
                <a:lnTo>
                  <a:pt x="660656" y="0"/>
                </a:lnTo>
                <a:lnTo>
                  <a:pt x="660656" y="857995"/>
                </a:lnTo>
                <a:lnTo>
                  <a:pt x="0" y="857995"/>
                </a:lnTo>
                <a:lnTo>
                  <a:pt x="0" y="0"/>
                </a:lnTo>
                <a:close/>
              </a:path>
            </a:pathLst>
          </a:custGeom>
          <a:blipFill>
            <a:blip r:embed="rId3"/>
            <a:stretch>
              <a:fillRect/>
            </a:stretch>
          </a:blipFill>
        </p:spPr>
        <p:txBody>
          <a:bodyPr/>
          <a:lstStyle/>
          <a:p>
            <a:endParaRPr lang="fr-FR"/>
          </a:p>
        </p:txBody>
      </p:sp>
      <p:sp>
        <p:nvSpPr>
          <p:cNvPr id="12" name="Freeform 12"/>
          <p:cNvSpPr/>
          <p:nvPr/>
        </p:nvSpPr>
        <p:spPr>
          <a:xfrm>
            <a:off x="0" y="1924740"/>
            <a:ext cx="7560000" cy="3981748"/>
          </a:xfrm>
          <a:custGeom>
            <a:avLst/>
            <a:gdLst/>
            <a:ahLst/>
            <a:cxnLst/>
            <a:rect l="l" t="t" r="r" b="b"/>
            <a:pathLst>
              <a:path w="7560000" h="3981748">
                <a:moveTo>
                  <a:pt x="0" y="0"/>
                </a:moveTo>
                <a:lnTo>
                  <a:pt x="7560000" y="0"/>
                </a:lnTo>
                <a:lnTo>
                  <a:pt x="7560000" y="3981748"/>
                </a:lnTo>
                <a:lnTo>
                  <a:pt x="0" y="3981748"/>
                </a:lnTo>
                <a:lnTo>
                  <a:pt x="0" y="0"/>
                </a:lnTo>
                <a:close/>
              </a:path>
            </a:pathLst>
          </a:custGeom>
          <a:blipFill>
            <a:blip r:embed="rId4"/>
            <a:stretch>
              <a:fillRect l="-7094" t="-21853" r="-6374" b="-39995"/>
            </a:stretch>
          </a:blipFill>
        </p:spPr>
        <p:txBody>
          <a:bodyPr/>
          <a:lstStyle/>
          <a:p>
            <a:endParaRPr lang="fr-FR"/>
          </a:p>
        </p:txBody>
      </p:sp>
      <p:sp>
        <p:nvSpPr>
          <p:cNvPr id="13" name="TextBox 13"/>
          <p:cNvSpPr txBox="1"/>
          <p:nvPr/>
        </p:nvSpPr>
        <p:spPr>
          <a:xfrm>
            <a:off x="1220479" y="7294383"/>
            <a:ext cx="5119043" cy="1407050"/>
          </a:xfrm>
          <a:prstGeom prst="rect">
            <a:avLst/>
          </a:prstGeom>
        </p:spPr>
        <p:txBody>
          <a:bodyPr lIns="0" tIns="0" rIns="0" bIns="0" rtlCol="0" anchor="t">
            <a:spAutoFit/>
          </a:bodyPr>
          <a:lstStyle/>
          <a:p>
            <a:pPr algn="ctr">
              <a:lnSpc>
                <a:spcPts val="5586"/>
              </a:lnSpc>
            </a:pPr>
            <a:r>
              <a:rPr lang="en-US" sz="4987" b="1" spc="124">
                <a:solidFill>
                  <a:srgbClr val="FFFFFF"/>
                </a:solidFill>
                <a:latin typeface="Cardo Bold"/>
                <a:ea typeface="Cardo Bold"/>
                <a:cs typeface="Cardo Bold"/>
                <a:sym typeface="Cardo Bold"/>
              </a:rPr>
              <a:t>Livret d’accueil</a:t>
            </a:r>
          </a:p>
          <a:p>
            <a:pPr algn="ctr">
              <a:lnSpc>
                <a:spcPts val="5586"/>
              </a:lnSpc>
            </a:pPr>
            <a:r>
              <a:rPr lang="en-US" sz="4987" b="1" spc="124">
                <a:solidFill>
                  <a:srgbClr val="FFFFFF"/>
                </a:solidFill>
                <a:latin typeface="Cardo Bold"/>
                <a:ea typeface="Cardo Bold"/>
                <a:cs typeface="Cardo Bold"/>
                <a:sym typeface="Cardo Bold"/>
              </a:rPr>
              <a:t>du licencié</a:t>
            </a:r>
          </a:p>
        </p:txBody>
      </p:sp>
      <p:sp>
        <p:nvSpPr>
          <p:cNvPr id="14" name="TextBox 14"/>
          <p:cNvSpPr txBox="1"/>
          <p:nvPr/>
        </p:nvSpPr>
        <p:spPr>
          <a:xfrm>
            <a:off x="1220479" y="9200509"/>
            <a:ext cx="5119043" cy="442082"/>
          </a:xfrm>
          <a:prstGeom prst="rect">
            <a:avLst/>
          </a:prstGeom>
        </p:spPr>
        <p:txBody>
          <a:bodyPr lIns="0" tIns="0" rIns="0" bIns="0" rtlCol="0" anchor="t">
            <a:spAutoFit/>
          </a:bodyPr>
          <a:lstStyle/>
          <a:p>
            <a:pPr algn="ctr">
              <a:lnSpc>
                <a:spcPts val="3685"/>
              </a:lnSpc>
            </a:pPr>
            <a:r>
              <a:rPr lang="en-US" sz="2632" spc="65">
                <a:solidFill>
                  <a:srgbClr val="FFFFFF"/>
                </a:solidFill>
                <a:latin typeface="Inter"/>
                <a:ea typeface="Inter"/>
                <a:cs typeface="Inter"/>
                <a:sym typeface="Inter"/>
              </a:rPr>
              <a:t>saison 2025-2026</a:t>
            </a:r>
          </a:p>
        </p:txBody>
      </p:sp>
      <p:sp>
        <p:nvSpPr>
          <p:cNvPr id="15" name="Freeform 15"/>
          <p:cNvSpPr/>
          <p:nvPr/>
        </p:nvSpPr>
        <p:spPr>
          <a:xfrm>
            <a:off x="4281378" y="1095034"/>
            <a:ext cx="1655190" cy="560218"/>
          </a:xfrm>
          <a:custGeom>
            <a:avLst/>
            <a:gdLst/>
            <a:ahLst/>
            <a:cxnLst/>
            <a:rect l="l" t="t" r="r" b="b"/>
            <a:pathLst>
              <a:path w="1655190" h="560218">
                <a:moveTo>
                  <a:pt x="0" y="0"/>
                </a:moveTo>
                <a:lnTo>
                  <a:pt x="1655190" y="0"/>
                </a:lnTo>
                <a:lnTo>
                  <a:pt x="1655190" y="560218"/>
                </a:lnTo>
                <a:lnTo>
                  <a:pt x="0" y="560218"/>
                </a:lnTo>
                <a:lnTo>
                  <a:pt x="0" y="0"/>
                </a:lnTo>
                <a:close/>
              </a:path>
            </a:pathLst>
          </a:custGeom>
          <a:blipFill>
            <a:blip r:embed="rId5"/>
            <a:stretch>
              <a:fillRect/>
            </a:stretch>
          </a:blipFill>
          <a:ln w="38100" cap="sq">
            <a:solidFill>
              <a:srgbClr val="000000"/>
            </a:solidFill>
            <a:prstDash val="solid"/>
            <a:miter/>
          </a:ln>
        </p:spPr>
        <p:txBody>
          <a:bodyPr/>
          <a:lstStyle/>
          <a:p>
            <a:endParaRPr lang="fr-FR"/>
          </a:p>
        </p:txBody>
      </p:sp>
      <p:sp>
        <p:nvSpPr>
          <p:cNvPr id="16" name="Freeform 16"/>
          <p:cNvSpPr/>
          <p:nvPr/>
        </p:nvSpPr>
        <p:spPr>
          <a:xfrm>
            <a:off x="3046939" y="276464"/>
            <a:ext cx="1715674" cy="479536"/>
          </a:xfrm>
          <a:custGeom>
            <a:avLst/>
            <a:gdLst/>
            <a:ahLst/>
            <a:cxnLst/>
            <a:rect l="l" t="t" r="r" b="b"/>
            <a:pathLst>
              <a:path w="1715674" h="479536">
                <a:moveTo>
                  <a:pt x="0" y="0"/>
                </a:moveTo>
                <a:lnTo>
                  <a:pt x="1715674" y="0"/>
                </a:lnTo>
                <a:lnTo>
                  <a:pt x="1715674" y="479536"/>
                </a:lnTo>
                <a:lnTo>
                  <a:pt x="0" y="479536"/>
                </a:lnTo>
                <a:lnTo>
                  <a:pt x="0" y="0"/>
                </a:lnTo>
                <a:close/>
              </a:path>
            </a:pathLst>
          </a:custGeom>
          <a:blipFill>
            <a:blip r:embed="rId6"/>
            <a:stretch>
              <a:fillRect/>
            </a:stretch>
          </a:blipFill>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10692000"/>
            <a:chOff x="0" y="0"/>
            <a:chExt cx="2709333" cy="3831771"/>
          </a:xfrm>
        </p:grpSpPr>
        <p:sp>
          <p:nvSpPr>
            <p:cNvPr id="3" name="Freeform 3"/>
            <p:cNvSpPr/>
            <p:nvPr/>
          </p:nvSpPr>
          <p:spPr>
            <a:xfrm>
              <a:off x="0" y="0"/>
              <a:ext cx="2709333" cy="3831772"/>
            </a:xfrm>
            <a:custGeom>
              <a:avLst/>
              <a:gdLst/>
              <a:ahLst/>
              <a:cxnLst/>
              <a:rect l="l" t="t" r="r" b="b"/>
              <a:pathLst>
                <a:path w="2709333" h="3831772">
                  <a:moveTo>
                    <a:pt x="0" y="0"/>
                  </a:moveTo>
                  <a:lnTo>
                    <a:pt x="2709333" y="0"/>
                  </a:lnTo>
                  <a:lnTo>
                    <a:pt x="2709333" y="3831772"/>
                  </a:lnTo>
                  <a:lnTo>
                    <a:pt x="0" y="3831772"/>
                  </a:lnTo>
                  <a:close/>
                </a:path>
              </a:pathLst>
            </a:custGeom>
            <a:solidFill>
              <a:srgbClr val="000000">
                <a:alpha val="0"/>
              </a:srgbClr>
            </a:solidFill>
            <a:ln w="285750" cap="sq">
              <a:solidFill>
                <a:srgbClr val="E3E3ED"/>
              </a:solidFill>
              <a:prstDash val="solid"/>
              <a:miter/>
            </a:ln>
          </p:spPr>
          <p:txBody>
            <a:bodyPr/>
            <a:lstStyle/>
            <a:p>
              <a:endParaRPr lang="fr-FR"/>
            </a:p>
          </p:txBody>
        </p:sp>
        <p:sp>
          <p:nvSpPr>
            <p:cNvPr id="4" name="TextBox 4"/>
            <p:cNvSpPr txBox="1"/>
            <p:nvPr/>
          </p:nvSpPr>
          <p:spPr>
            <a:xfrm>
              <a:off x="0" y="-28575"/>
              <a:ext cx="2709333" cy="3860346"/>
            </a:xfrm>
            <a:prstGeom prst="rect">
              <a:avLst/>
            </a:prstGeom>
          </p:spPr>
          <p:txBody>
            <a:bodyPr lIns="50800" tIns="50800" rIns="50800" bIns="50800" rtlCol="0" anchor="ctr"/>
            <a:lstStyle/>
            <a:p>
              <a:pPr algn="ctr">
                <a:lnSpc>
                  <a:spcPts val="1805"/>
                </a:lnSpc>
              </a:pPr>
              <a:endParaRPr/>
            </a:p>
          </p:txBody>
        </p:sp>
      </p:grpSp>
      <p:grpSp>
        <p:nvGrpSpPr>
          <p:cNvPr id="5" name="Group 5"/>
          <p:cNvGrpSpPr/>
          <p:nvPr/>
        </p:nvGrpSpPr>
        <p:grpSpPr>
          <a:xfrm>
            <a:off x="1320845" y="9678134"/>
            <a:ext cx="4918310" cy="1013866"/>
            <a:chOff x="0" y="0"/>
            <a:chExt cx="6557747" cy="1351821"/>
          </a:xfrm>
        </p:grpSpPr>
        <p:sp>
          <p:nvSpPr>
            <p:cNvPr id="6" name="AutoShape 6"/>
            <p:cNvSpPr/>
            <p:nvPr/>
          </p:nvSpPr>
          <p:spPr>
            <a:xfrm>
              <a:off x="0" y="0"/>
              <a:ext cx="6557747" cy="1351821"/>
            </a:xfrm>
            <a:prstGeom prst="rect">
              <a:avLst/>
            </a:prstGeom>
            <a:solidFill>
              <a:srgbClr val="6D6D87"/>
            </a:solidFill>
          </p:spPr>
          <p:txBody>
            <a:bodyPr/>
            <a:lstStyle/>
            <a:p>
              <a:endParaRPr lang="fr-FR"/>
            </a:p>
          </p:txBody>
        </p:sp>
      </p:grpSp>
      <p:sp>
        <p:nvSpPr>
          <p:cNvPr id="7" name="Freeform 7"/>
          <p:cNvSpPr/>
          <p:nvPr/>
        </p:nvSpPr>
        <p:spPr>
          <a:xfrm>
            <a:off x="489086" y="424113"/>
            <a:ext cx="1715674" cy="479536"/>
          </a:xfrm>
          <a:custGeom>
            <a:avLst/>
            <a:gdLst/>
            <a:ahLst/>
            <a:cxnLst/>
            <a:rect l="l" t="t" r="r" b="b"/>
            <a:pathLst>
              <a:path w="1715674" h="479536">
                <a:moveTo>
                  <a:pt x="0" y="0"/>
                </a:moveTo>
                <a:lnTo>
                  <a:pt x="1715674" y="0"/>
                </a:lnTo>
                <a:lnTo>
                  <a:pt x="1715674" y="479536"/>
                </a:lnTo>
                <a:lnTo>
                  <a:pt x="0" y="479536"/>
                </a:lnTo>
                <a:lnTo>
                  <a:pt x="0" y="0"/>
                </a:lnTo>
                <a:close/>
              </a:path>
            </a:pathLst>
          </a:custGeom>
          <a:blipFill>
            <a:blip r:embed="rId2"/>
            <a:stretch>
              <a:fillRect/>
            </a:stretch>
          </a:blipFill>
        </p:spPr>
        <p:txBody>
          <a:bodyPr/>
          <a:lstStyle/>
          <a:p>
            <a:endParaRPr lang="fr-FR"/>
          </a:p>
        </p:txBody>
      </p:sp>
      <p:sp>
        <p:nvSpPr>
          <p:cNvPr id="8" name="TextBox 8"/>
          <p:cNvSpPr txBox="1"/>
          <p:nvPr/>
        </p:nvSpPr>
        <p:spPr>
          <a:xfrm>
            <a:off x="2167860" y="9447017"/>
            <a:ext cx="1035557" cy="93619"/>
          </a:xfrm>
          <a:prstGeom prst="rect">
            <a:avLst/>
          </a:prstGeom>
        </p:spPr>
        <p:txBody>
          <a:bodyPr lIns="0" tIns="0" rIns="0" bIns="0" rtlCol="0" anchor="t">
            <a:spAutoFit/>
          </a:bodyPr>
          <a:lstStyle/>
          <a:p>
            <a:pPr algn="ctr">
              <a:lnSpc>
                <a:spcPts val="725"/>
              </a:lnSpc>
            </a:pPr>
            <a:r>
              <a:rPr lang="en-US" sz="518" b="1" spc="12">
                <a:solidFill>
                  <a:srgbClr val="6D6D87"/>
                </a:solidFill>
                <a:latin typeface="Inter Bold"/>
                <a:ea typeface="Inter Bold"/>
                <a:cs typeface="Inter Bold"/>
                <a:sym typeface="Inter Bold"/>
              </a:rPr>
              <a:t>...</a:t>
            </a:r>
          </a:p>
        </p:txBody>
      </p:sp>
      <p:sp>
        <p:nvSpPr>
          <p:cNvPr id="9" name="TextBox 9"/>
          <p:cNvSpPr txBox="1"/>
          <p:nvPr/>
        </p:nvSpPr>
        <p:spPr>
          <a:xfrm>
            <a:off x="3377535" y="9454867"/>
            <a:ext cx="822365" cy="93619"/>
          </a:xfrm>
          <a:prstGeom prst="rect">
            <a:avLst/>
          </a:prstGeom>
        </p:spPr>
        <p:txBody>
          <a:bodyPr lIns="0" tIns="0" rIns="0" bIns="0" rtlCol="0" anchor="t">
            <a:spAutoFit/>
          </a:bodyPr>
          <a:lstStyle/>
          <a:p>
            <a:pPr algn="ctr">
              <a:lnSpc>
                <a:spcPts val="725"/>
              </a:lnSpc>
            </a:pPr>
            <a:r>
              <a:rPr lang="en-US" sz="518" b="1" spc="12">
                <a:solidFill>
                  <a:srgbClr val="6D6D87"/>
                </a:solidFill>
                <a:latin typeface="Inter Bold"/>
                <a:ea typeface="Inter Bold"/>
                <a:cs typeface="Inter Bold"/>
                <a:sym typeface="Inter Bold"/>
              </a:rPr>
              <a:t>...</a:t>
            </a:r>
          </a:p>
        </p:txBody>
      </p:sp>
      <p:sp>
        <p:nvSpPr>
          <p:cNvPr id="10" name="TextBox 10"/>
          <p:cNvSpPr txBox="1"/>
          <p:nvPr/>
        </p:nvSpPr>
        <p:spPr>
          <a:xfrm>
            <a:off x="4371350" y="9447017"/>
            <a:ext cx="967593" cy="93619"/>
          </a:xfrm>
          <a:prstGeom prst="rect">
            <a:avLst/>
          </a:prstGeom>
        </p:spPr>
        <p:txBody>
          <a:bodyPr lIns="0" tIns="0" rIns="0" bIns="0" rtlCol="0" anchor="t">
            <a:spAutoFit/>
          </a:bodyPr>
          <a:lstStyle/>
          <a:p>
            <a:pPr algn="ctr">
              <a:lnSpc>
                <a:spcPts val="725"/>
              </a:lnSpc>
            </a:pPr>
            <a:r>
              <a:rPr lang="en-US" sz="518" b="1" spc="12">
                <a:solidFill>
                  <a:srgbClr val="6D6D87"/>
                </a:solidFill>
                <a:latin typeface="Inter Bold"/>
                <a:ea typeface="Inter Bold"/>
                <a:cs typeface="Inter Bold"/>
                <a:sym typeface="Inter Bold"/>
              </a:rPr>
              <a:t>...</a:t>
            </a:r>
          </a:p>
        </p:txBody>
      </p:sp>
      <p:sp>
        <p:nvSpPr>
          <p:cNvPr id="11" name="TextBox 11"/>
          <p:cNvSpPr txBox="1"/>
          <p:nvPr/>
        </p:nvSpPr>
        <p:spPr>
          <a:xfrm>
            <a:off x="5273107" y="9447017"/>
            <a:ext cx="964986" cy="93619"/>
          </a:xfrm>
          <a:prstGeom prst="rect">
            <a:avLst/>
          </a:prstGeom>
        </p:spPr>
        <p:txBody>
          <a:bodyPr lIns="0" tIns="0" rIns="0" bIns="0" rtlCol="0" anchor="t">
            <a:spAutoFit/>
          </a:bodyPr>
          <a:lstStyle/>
          <a:p>
            <a:pPr algn="r">
              <a:lnSpc>
                <a:spcPts val="725"/>
              </a:lnSpc>
            </a:pPr>
            <a:r>
              <a:rPr lang="en-US" sz="518" b="1" spc="12">
                <a:solidFill>
                  <a:srgbClr val="6D6D87"/>
                </a:solidFill>
                <a:latin typeface="Inter Bold"/>
                <a:ea typeface="Inter Bold"/>
                <a:cs typeface="Inter Bold"/>
                <a:sym typeface="Inter Bold"/>
              </a:rPr>
              <a:t>...</a:t>
            </a:r>
          </a:p>
        </p:txBody>
      </p:sp>
      <p:sp>
        <p:nvSpPr>
          <p:cNvPr id="12" name="TextBox 12"/>
          <p:cNvSpPr txBox="1"/>
          <p:nvPr/>
        </p:nvSpPr>
        <p:spPr>
          <a:xfrm>
            <a:off x="-919142" y="1260950"/>
            <a:ext cx="5119043" cy="355418"/>
          </a:xfrm>
          <a:prstGeom prst="rect">
            <a:avLst/>
          </a:prstGeom>
        </p:spPr>
        <p:txBody>
          <a:bodyPr lIns="0" tIns="0" rIns="0" bIns="0" rtlCol="0" anchor="t">
            <a:spAutoFit/>
          </a:bodyPr>
          <a:lstStyle/>
          <a:p>
            <a:pPr algn="ctr">
              <a:lnSpc>
                <a:spcPts val="2985"/>
              </a:lnSpc>
            </a:pPr>
            <a:r>
              <a:rPr lang="en-US" sz="2132" b="1" spc="-144">
                <a:solidFill>
                  <a:srgbClr val="6D6D87"/>
                </a:solidFill>
                <a:latin typeface="Cardo Bold"/>
                <a:ea typeface="Cardo Bold"/>
                <a:cs typeface="Cardo Bold"/>
                <a:sym typeface="Cardo Bold"/>
              </a:rPr>
              <a:t>S’inscrire à un tournoi</a:t>
            </a:r>
          </a:p>
        </p:txBody>
      </p:sp>
      <p:sp>
        <p:nvSpPr>
          <p:cNvPr id="13" name="TextBox 13"/>
          <p:cNvSpPr txBox="1"/>
          <p:nvPr/>
        </p:nvSpPr>
        <p:spPr>
          <a:xfrm>
            <a:off x="1072056" y="10046471"/>
            <a:ext cx="5415888" cy="286717"/>
          </a:xfrm>
          <a:prstGeom prst="rect">
            <a:avLst/>
          </a:prstGeom>
        </p:spPr>
        <p:txBody>
          <a:bodyPr lIns="0" tIns="0" rIns="0" bIns="0" rtlCol="0" anchor="t">
            <a:spAutoFit/>
          </a:bodyPr>
          <a:lstStyle/>
          <a:p>
            <a:pPr algn="ctr">
              <a:lnSpc>
                <a:spcPts val="2206"/>
              </a:lnSpc>
            </a:pPr>
            <a:r>
              <a:rPr lang="en-US" sz="1970" b="1" spc="49">
                <a:solidFill>
                  <a:srgbClr val="FFFFFF"/>
                </a:solidFill>
                <a:latin typeface="Cardo Bold"/>
                <a:ea typeface="Cardo Bold"/>
                <a:cs typeface="Cardo Bold"/>
                <a:sym typeface="Cardo Bold"/>
              </a:rPr>
              <a:t>CLUB</a:t>
            </a:r>
          </a:p>
        </p:txBody>
      </p:sp>
      <p:sp>
        <p:nvSpPr>
          <p:cNvPr id="14" name="TextBox 14"/>
          <p:cNvSpPr txBox="1"/>
          <p:nvPr/>
        </p:nvSpPr>
        <p:spPr>
          <a:xfrm>
            <a:off x="-1057124" y="3108498"/>
            <a:ext cx="5119043" cy="355418"/>
          </a:xfrm>
          <a:prstGeom prst="rect">
            <a:avLst/>
          </a:prstGeom>
        </p:spPr>
        <p:txBody>
          <a:bodyPr lIns="0" tIns="0" rIns="0" bIns="0" rtlCol="0" anchor="t">
            <a:spAutoFit/>
          </a:bodyPr>
          <a:lstStyle/>
          <a:p>
            <a:pPr algn="ctr">
              <a:lnSpc>
                <a:spcPts val="2985"/>
              </a:lnSpc>
            </a:pPr>
            <a:r>
              <a:rPr lang="en-US" sz="2132" b="1" spc="-144">
                <a:solidFill>
                  <a:srgbClr val="6D6D87"/>
                </a:solidFill>
                <a:latin typeface="Cardo Bold"/>
                <a:ea typeface="Cardo Bold"/>
                <a:cs typeface="Cardo Bold"/>
                <a:sym typeface="Cardo Bold"/>
              </a:rPr>
              <a:t>Jouer en Interclubs</a:t>
            </a:r>
          </a:p>
        </p:txBody>
      </p:sp>
      <p:sp>
        <p:nvSpPr>
          <p:cNvPr id="15" name="TextBox 15"/>
          <p:cNvSpPr txBox="1"/>
          <p:nvPr/>
        </p:nvSpPr>
        <p:spPr>
          <a:xfrm>
            <a:off x="489086" y="1850563"/>
            <a:ext cx="2965608" cy="572135"/>
          </a:xfrm>
          <a:prstGeom prst="rect">
            <a:avLst/>
          </a:prstGeom>
        </p:spPr>
        <p:txBody>
          <a:bodyPr lIns="0" tIns="0" rIns="0" bIns="0" rtlCol="0" anchor="t">
            <a:spAutoFit/>
          </a:bodyPr>
          <a:lstStyle/>
          <a:p>
            <a:pPr algn="l">
              <a:lnSpc>
                <a:spcPts val="1540"/>
              </a:lnSpc>
            </a:pPr>
            <a:r>
              <a:rPr lang="en-US" sz="1100" spc="27">
                <a:solidFill>
                  <a:srgbClr val="454F93"/>
                </a:solidFill>
                <a:latin typeface="Inter"/>
                <a:ea typeface="Inter"/>
                <a:cs typeface="Inter"/>
                <a:sym typeface="Inter"/>
              </a:rPr>
              <a:t>Lien vers Badnet ?</a:t>
            </a:r>
          </a:p>
          <a:p>
            <a:pPr algn="l">
              <a:lnSpc>
                <a:spcPts val="1540"/>
              </a:lnSpc>
            </a:pPr>
            <a:r>
              <a:rPr lang="en-US" sz="1100" spc="27">
                <a:solidFill>
                  <a:srgbClr val="454F93"/>
                </a:solidFill>
                <a:latin typeface="Inter"/>
                <a:ea typeface="Inter"/>
                <a:cs typeface="Inter"/>
                <a:sym typeface="Inter"/>
              </a:rPr>
              <a:t>Référent inscriptions ?</a:t>
            </a:r>
          </a:p>
          <a:p>
            <a:pPr algn="l">
              <a:lnSpc>
                <a:spcPts val="1540"/>
              </a:lnSpc>
            </a:pPr>
            <a:r>
              <a:rPr lang="en-US" sz="1100" spc="27">
                <a:solidFill>
                  <a:srgbClr val="454F93"/>
                </a:solidFill>
                <a:latin typeface="Inter"/>
                <a:ea typeface="Inter"/>
                <a:cs typeface="Inter"/>
                <a:sym typeface="Inter"/>
              </a:rPr>
              <a:t>Calendrier ?</a:t>
            </a:r>
          </a:p>
        </p:txBody>
      </p:sp>
      <p:sp>
        <p:nvSpPr>
          <p:cNvPr id="16" name="TextBox 16"/>
          <p:cNvSpPr txBox="1"/>
          <p:nvPr/>
        </p:nvSpPr>
        <p:spPr>
          <a:xfrm>
            <a:off x="489086" y="3578215"/>
            <a:ext cx="2965608" cy="762635"/>
          </a:xfrm>
          <a:prstGeom prst="rect">
            <a:avLst/>
          </a:prstGeom>
        </p:spPr>
        <p:txBody>
          <a:bodyPr lIns="0" tIns="0" rIns="0" bIns="0" rtlCol="0" anchor="t">
            <a:spAutoFit/>
          </a:bodyPr>
          <a:lstStyle/>
          <a:p>
            <a:pPr algn="l">
              <a:lnSpc>
                <a:spcPts val="1540"/>
              </a:lnSpc>
            </a:pPr>
            <a:r>
              <a:rPr lang="en-US" sz="1100" spc="27">
                <a:solidFill>
                  <a:srgbClr val="454F93"/>
                </a:solidFill>
                <a:latin typeface="Inter"/>
                <a:ea typeface="Inter"/>
                <a:cs typeface="Inter"/>
                <a:sym typeface="Inter"/>
              </a:rPr>
              <a:t>Equipes</a:t>
            </a:r>
          </a:p>
          <a:p>
            <a:pPr algn="l">
              <a:lnSpc>
                <a:spcPts val="1540"/>
              </a:lnSpc>
            </a:pPr>
            <a:r>
              <a:rPr lang="en-US" sz="1100" spc="27">
                <a:solidFill>
                  <a:srgbClr val="454F93"/>
                </a:solidFill>
                <a:latin typeface="Inter"/>
                <a:ea typeface="Inter"/>
                <a:cs typeface="Inter"/>
                <a:sym typeface="Inter"/>
              </a:rPr>
              <a:t>Niveaux</a:t>
            </a:r>
          </a:p>
          <a:p>
            <a:pPr algn="l">
              <a:lnSpc>
                <a:spcPts val="1540"/>
              </a:lnSpc>
            </a:pPr>
            <a:r>
              <a:rPr lang="en-US" sz="1100" spc="27">
                <a:solidFill>
                  <a:srgbClr val="454F93"/>
                </a:solidFill>
                <a:latin typeface="Inter"/>
                <a:ea typeface="Inter"/>
                <a:cs typeface="Inter"/>
                <a:sym typeface="Inter"/>
              </a:rPr>
              <a:t>Engagements</a:t>
            </a:r>
          </a:p>
          <a:p>
            <a:pPr algn="l">
              <a:lnSpc>
                <a:spcPts val="1540"/>
              </a:lnSpc>
            </a:pPr>
            <a:r>
              <a:rPr lang="en-US" sz="1100" spc="27">
                <a:solidFill>
                  <a:srgbClr val="454F93"/>
                </a:solidFill>
                <a:latin typeface="Inter"/>
                <a:ea typeface="Inter"/>
                <a:cs typeface="Inter"/>
                <a:sym typeface="Inter"/>
              </a:rPr>
              <a:t>Etc. </a:t>
            </a:r>
          </a:p>
        </p:txBody>
      </p:sp>
      <p:sp>
        <p:nvSpPr>
          <p:cNvPr id="17" name="TextBox 17"/>
          <p:cNvSpPr txBox="1"/>
          <p:nvPr/>
        </p:nvSpPr>
        <p:spPr>
          <a:xfrm>
            <a:off x="-985124" y="5026650"/>
            <a:ext cx="5119043" cy="355418"/>
          </a:xfrm>
          <a:prstGeom prst="rect">
            <a:avLst/>
          </a:prstGeom>
        </p:spPr>
        <p:txBody>
          <a:bodyPr lIns="0" tIns="0" rIns="0" bIns="0" rtlCol="0" anchor="t">
            <a:spAutoFit/>
          </a:bodyPr>
          <a:lstStyle/>
          <a:p>
            <a:pPr algn="ctr">
              <a:lnSpc>
                <a:spcPts val="2985"/>
              </a:lnSpc>
            </a:pPr>
            <a:r>
              <a:rPr lang="en-US" sz="2132" b="1" spc="-144">
                <a:solidFill>
                  <a:srgbClr val="6D6D87"/>
                </a:solidFill>
                <a:latin typeface="Cardo Bold"/>
                <a:ea typeface="Cardo Bold"/>
                <a:cs typeface="Cardo Bold"/>
                <a:sym typeface="Cardo Bold"/>
              </a:rPr>
              <a:t>Acheter son matériel</a:t>
            </a:r>
          </a:p>
        </p:txBody>
      </p:sp>
      <p:sp>
        <p:nvSpPr>
          <p:cNvPr id="18" name="TextBox 18"/>
          <p:cNvSpPr txBox="1"/>
          <p:nvPr/>
        </p:nvSpPr>
        <p:spPr>
          <a:xfrm>
            <a:off x="489086" y="5496368"/>
            <a:ext cx="2965608" cy="572135"/>
          </a:xfrm>
          <a:prstGeom prst="rect">
            <a:avLst/>
          </a:prstGeom>
        </p:spPr>
        <p:txBody>
          <a:bodyPr lIns="0" tIns="0" rIns="0" bIns="0" rtlCol="0" anchor="t">
            <a:spAutoFit/>
          </a:bodyPr>
          <a:lstStyle/>
          <a:p>
            <a:pPr algn="l">
              <a:lnSpc>
                <a:spcPts val="1540"/>
              </a:lnSpc>
            </a:pPr>
            <a:r>
              <a:rPr lang="en-US" sz="1100" spc="27">
                <a:solidFill>
                  <a:srgbClr val="454F93"/>
                </a:solidFill>
                <a:latin typeface="Inter"/>
                <a:ea typeface="Inter"/>
                <a:cs typeface="Inter"/>
                <a:sym typeface="Inter"/>
              </a:rPr>
              <a:t>Textile, raquette, volants Magasin partenaire ? Référent au club ? Prix et moyen d’achat ? Comment payer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10692000"/>
            <a:chOff x="0" y="0"/>
            <a:chExt cx="2709333" cy="3831771"/>
          </a:xfrm>
        </p:grpSpPr>
        <p:sp>
          <p:nvSpPr>
            <p:cNvPr id="3" name="Freeform 3"/>
            <p:cNvSpPr/>
            <p:nvPr/>
          </p:nvSpPr>
          <p:spPr>
            <a:xfrm>
              <a:off x="0" y="0"/>
              <a:ext cx="2709333" cy="3831772"/>
            </a:xfrm>
            <a:custGeom>
              <a:avLst/>
              <a:gdLst/>
              <a:ahLst/>
              <a:cxnLst/>
              <a:rect l="l" t="t" r="r" b="b"/>
              <a:pathLst>
                <a:path w="2709333" h="3831772">
                  <a:moveTo>
                    <a:pt x="0" y="0"/>
                  </a:moveTo>
                  <a:lnTo>
                    <a:pt x="2709333" y="0"/>
                  </a:lnTo>
                  <a:lnTo>
                    <a:pt x="2709333" y="3831772"/>
                  </a:lnTo>
                  <a:lnTo>
                    <a:pt x="0" y="3831772"/>
                  </a:lnTo>
                  <a:close/>
                </a:path>
              </a:pathLst>
            </a:custGeom>
            <a:solidFill>
              <a:srgbClr val="000000">
                <a:alpha val="0"/>
              </a:srgbClr>
            </a:solidFill>
            <a:ln w="285750" cap="sq">
              <a:solidFill>
                <a:srgbClr val="E3E3ED"/>
              </a:solidFill>
              <a:prstDash val="solid"/>
              <a:miter/>
            </a:ln>
          </p:spPr>
          <p:txBody>
            <a:bodyPr/>
            <a:lstStyle/>
            <a:p>
              <a:endParaRPr lang="fr-FR"/>
            </a:p>
          </p:txBody>
        </p:sp>
        <p:sp>
          <p:nvSpPr>
            <p:cNvPr id="4" name="TextBox 4"/>
            <p:cNvSpPr txBox="1"/>
            <p:nvPr/>
          </p:nvSpPr>
          <p:spPr>
            <a:xfrm>
              <a:off x="0" y="-28575"/>
              <a:ext cx="2709333" cy="3860346"/>
            </a:xfrm>
            <a:prstGeom prst="rect">
              <a:avLst/>
            </a:prstGeom>
          </p:spPr>
          <p:txBody>
            <a:bodyPr lIns="50800" tIns="50800" rIns="50800" bIns="50800" rtlCol="0" anchor="ctr"/>
            <a:lstStyle/>
            <a:p>
              <a:pPr algn="ctr">
                <a:lnSpc>
                  <a:spcPts val="1805"/>
                </a:lnSpc>
              </a:pPr>
              <a:endParaRPr/>
            </a:p>
          </p:txBody>
        </p:sp>
      </p:grpSp>
      <p:grpSp>
        <p:nvGrpSpPr>
          <p:cNvPr id="5" name="Group 5"/>
          <p:cNvGrpSpPr/>
          <p:nvPr/>
        </p:nvGrpSpPr>
        <p:grpSpPr>
          <a:xfrm>
            <a:off x="1320845" y="9678134"/>
            <a:ext cx="4918310" cy="1013866"/>
            <a:chOff x="0" y="0"/>
            <a:chExt cx="6557747" cy="1351821"/>
          </a:xfrm>
        </p:grpSpPr>
        <p:sp>
          <p:nvSpPr>
            <p:cNvPr id="6" name="AutoShape 6"/>
            <p:cNvSpPr/>
            <p:nvPr/>
          </p:nvSpPr>
          <p:spPr>
            <a:xfrm>
              <a:off x="0" y="0"/>
              <a:ext cx="6557747" cy="1351821"/>
            </a:xfrm>
            <a:prstGeom prst="rect">
              <a:avLst/>
            </a:prstGeom>
            <a:solidFill>
              <a:srgbClr val="6D6D87"/>
            </a:solidFill>
          </p:spPr>
          <p:txBody>
            <a:bodyPr/>
            <a:lstStyle/>
            <a:p>
              <a:endParaRPr lang="fr-FR"/>
            </a:p>
          </p:txBody>
        </p:sp>
      </p:grpSp>
      <p:sp>
        <p:nvSpPr>
          <p:cNvPr id="7" name="Freeform 7"/>
          <p:cNvSpPr/>
          <p:nvPr/>
        </p:nvSpPr>
        <p:spPr>
          <a:xfrm>
            <a:off x="489086" y="424113"/>
            <a:ext cx="1715674" cy="479536"/>
          </a:xfrm>
          <a:custGeom>
            <a:avLst/>
            <a:gdLst/>
            <a:ahLst/>
            <a:cxnLst/>
            <a:rect l="l" t="t" r="r" b="b"/>
            <a:pathLst>
              <a:path w="1715674" h="479536">
                <a:moveTo>
                  <a:pt x="0" y="0"/>
                </a:moveTo>
                <a:lnTo>
                  <a:pt x="1715674" y="0"/>
                </a:lnTo>
                <a:lnTo>
                  <a:pt x="1715674" y="479536"/>
                </a:lnTo>
                <a:lnTo>
                  <a:pt x="0" y="479536"/>
                </a:lnTo>
                <a:lnTo>
                  <a:pt x="0" y="0"/>
                </a:lnTo>
                <a:close/>
              </a:path>
            </a:pathLst>
          </a:custGeom>
          <a:blipFill>
            <a:blip r:embed="rId2"/>
            <a:stretch>
              <a:fillRect/>
            </a:stretch>
          </a:blipFill>
        </p:spPr>
        <p:txBody>
          <a:bodyPr/>
          <a:lstStyle/>
          <a:p>
            <a:endParaRPr lang="fr-FR"/>
          </a:p>
        </p:txBody>
      </p:sp>
      <p:sp>
        <p:nvSpPr>
          <p:cNvPr id="8" name="TextBox 8"/>
          <p:cNvSpPr txBox="1"/>
          <p:nvPr/>
        </p:nvSpPr>
        <p:spPr>
          <a:xfrm>
            <a:off x="2167860" y="9447017"/>
            <a:ext cx="1035557" cy="93619"/>
          </a:xfrm>
          <a:prstGeom prst="rect">
            <a:avLst/>
          </a:prstGeom>
        </p:spPr>
        <p:txBody>
          <a:bodyPr lIns="0" tIns="0" rIns="0" bIns="0" rtlCol="0" anchor="t">
            <a:spAutoFit/>
          </a:bodyPr>
          <a:lstStyle/>
          <a:p>
            <a:pPr algn="ctr">
              <a:lnSpc>
                <a:spcPts val="725"/>
              </a:lnSpc>
            </a:pPr>
            <a:r>
              <a:rPr lang="en-US" sz="518" b="1" spc="12">
                <a:solidFill>
                  <a:srgbClr val="6D6D87"/>
                </a:solidFill>
                <a:latin typeface="Inter Bold"/>
                <a:ea typeface="Inter Bold"/>
                <a:cs typeface="Inter Bold"/>
                <a:sym typeface="Inter Bold"/>
              </a:rPr>
              <a:t>...</a:t>
            </a:r>
          </a:p>
        </p:txBody>
      </p:sp>
      <p:sp>
        <p:nvSpPr>
          <p:cNvPr id="9" name="TextBox 9"/>
          <p:cNvSpPr txBox="1"/>
          <p:nvPr/>
        </p:nvSpPr>
        <p:spPr>
          <a:xfrm>
            <a:off x="3377535" y="9454867"/>
            <a:ext cx="822365" cy="93619"/>
          </a:xfrm>
          <a:prstGeom prst="rect">
            <a:avLst/>
          </a:prstGeom>
        </p:spPr>
        <p:txBody>
          <a:bodyPr lIns="0" tIns="0" rIns="0" bIns="0" rtlCol="0" anchor="t">
            <a:spAutoFit/>
          </a:bodyPr>
          <a:lstStyle/>
          <a:p>
            <a:pPr algn="ctr">
              <a:lnSpc>
                <a:spcPts val="725"/>
              </a:lnSpc>
            </a:pPr>
            <a:r>
              <a:rPr lang="en-US" sz="518" b="1" spc="12">
                <a:solidFill>
                  <a:srgbClr val="6D6D87"/>
                </a:solidFill>
                <a:latin typeface="Inter Bold"/>
                <a:ea typeface="Inter Bold"/>
                <a:cs typeface="Inter Bold"/>
                <a:sym typeface="Inter Bold"/>
              </a:rPr>
              <a:t>...</a:t>
            </a:r>
          </a:p>
        </p:txBody>
      </p:sp>
      <p:sp>
        <p:nvSpPr>
          <p:cNvPr id="10" name="TextBox 10"/>
          <p:cNvSpPr txBox="1"/>
          <p:nvPr/>
        </p:nvSpPr>
        <p:spPr>
          <a:xfrm>
            <a:off x="4371350" y="9447017"/>
            <a:ext cx="967593" cy="93619"/>
          </a:xfrm>
          <a:prstGeom prst="rect">
            <a:avLst/>
          </a:prstGeom>
        </p:spPr>
        <p:txBody>
          <a:bodyPr lIns="0" tIns="0" rIns="0" bIns="0" rtlCol="0" anchor="t">
            <a:spAutoFit/>
          </a:bodyPr>
          <a:lstStyle/>
          <a:p>
            <a:pPr algn="ctr">
              <a:lnSpc>
                <a:spcPts val="725"/>
              </a:lnSpc>
            </a:pPr>
            <a:r>
              <a:rPr lang="en-US" sz="518" b="1" spc="12">
                <a:solidFill>
                  <a:srgbClr val="6D6D87"/>
                </a:solidFill>
                <a:latin typeface="Inter Bold"/>
                <a:ea typeface="Inter Bold"/>
                <a:cs typeface="Inter Bold"/>
                <a:sym typeface="Inter Bold"/>
              </a:rPr>
              <a:t>...</a:t>
            </a:r>
          </a:p>
        </p:txBody>
      </p:sp>
      <p:sp>
        <p:nvSpPr>
          <p:cNvPr id="11" name="TextBox 11"/>
          <p:cNvSpPr txBox="1"/>
          <p:nvPr/>
        </p:nvSpPr>
        <p:spPr>
          <a:xfrm>
            <a:off x="5273107" y="9447017"/>
            <a:ext cx="964986" cy="93619"/>
          </a:xfrm>
          <a:prstGeom prst="rect">
            <a:avLst/>
          </a:prstGeom>
        </p:spPr>
        <p:txBody>
          <a:bodyPr lIns="0" tIns="0" rIns="0" bIns="0" rtlCol="0" anchor="t">
            <a:spAutoFit/>
          </a:bodyPr>
          <a:lstStyle/>
          <a:p>
            <a:pPr algn="r">
              <a:lnSpc>
                <a:spcPts val="725"/>
              </a:lnSpc>
            </a:pPr>
            <a:r>
              <a:rPr lang="en-US" sz="518" b="1" spc="12">
                <a:solidFill>
                  <a:srgbClr val="6D6D87"/>
                </a:solidFill>
                <a:latin typeface="Inter Bold"/>
                <a:ea typeface="Inter Bold"/>
                <a:cs typeface="Inter Bold"/>
                <a:sym typeface="Inter Bold"/>
              </a:rPr>
              <a:t>...</a:t>
            </a:r>
          </a:p>
        </p:txBody>
      </p:sp>
      <p:sp>
        <p:nvSpPr>
          <p:cNvPr id="12" name="TextBox 12"/>
          <p:cNvSpPr txBox="1"/>
          <p:nvPr/>
        </p:nvSpPr>
        <p:spPr>
          <a:xfrm>
            <a:off x="-1447043" y="1260950"/>
            <a:ext cx="5119043" cy="355418"/>
          </a:xfrm>
          <a:prstGeom prst="rect">
            <a:avLst/>
          </a:prstGeom>
        </p:spPr>
        <p:txBody>
          <a:bodyPr lIns="0" tIns="0" rIns="0" bIns="0" rtlCol="0" anchor="t">
            <a:spAutoFit/>
          </a:bodyPr>
          <a:lstStyle/>
          <a:p>
            <a:pPr algn="ctr">
              <a:lnSpc>
                <a:spcPts val="2985"/>
              </a:lnSpc>
            </a:pPr>
            <a:r>
              <a:rPr lang="en-US" sz="2132" b="1" spc="-144">
                <a:solidFill>
                  <a:srgbClr val="6D6D87"/>
                </a:solidFill>
                <a:latin typeface="Cardo Bold"/>
                <a:ea typeface="Cardo Bold"/>
                <a:cs typeface="Cardo Bold"/>
                <a:sym typeface="Cardo Bold"/>
              </a:rPr>
              <a:t>Tutos utiles </a:t>
            </a:r>
          </a:p>
        </p:txBody>
      </p:sp>
      <p:sp>
        <p:nvSpPr>
          <p:cNvPr id="13" name="TextBox 13"/>
          <p:cNvSpPr txBox="1"/>
          <p:nvPr/>
        </p:nvSpPr>
        <p:spPr>
          <a:xfrm>
            <a:off x="1072056" y="10046471"/>
            <a:ext cx="5415888" cy="286717"/>
          </a:xfrm>
          <a:prstGeom prst="rect">
            <a:avLst/>
          </a:prstGeom>
        </p:spPr>
        <p:txBody>
          <a:bodyPr lIns="0" tIns="0" rIns="0" bIns="0" rtlCol="0" anchor="t">
            <a:spAutoFit/>
          </a:bodyPr>
          <a:lstStyle/>
          <a:p>
            <a:pPr algn="ctr">
              <a:lnSpc>
                <a:spcPts val="2206"/>
              </a:lnSpc>
            </a:pPr>
            <a:r>
              <a:rPr lang="en-US" sz="1970" b="1" spc="49">
                <a:solidFill>
                  <a:srgbClr val="FFFFFF"/>
                </a:solidFill>
                <a:latin typeface="Cardo Bold"/>
                <a:ea typeface="Cardo Bold"/>
                <a:cs typeface="Cardo Bold"/>
                <a:sym typeface="Cardo Bold"/>
              </a:rPr>
              <a:t>CLUB</a:t>
            </a:r>
          </a:p>
        </p:txBody>
      </p:sp>
      <p:sp>
        <p:nvSpPr>
          <p:cNvPr id="14" name="TextBox 14"/>
          <p:cNvSpPr txBox="1"/>
          <p:nvPr/>
        </p:nvSpPr>
        <p:spPr>
          <a:xfrm>
            <a:off x="-1057124" y="3108498"/>
            <a:ext cx="5119043" cy="355418"/>
          </a:xfrm>
          <a:prstGeom prst="rect">
            <a:avLst/>
          </a:prstGeom>
        </p:spPr>
        <p:txBody>
          <a:bodyPr lIns="0" tIns="0" rIns="0" bIns="0" rtlCol="0" anchor="t">
            <a:spAutoFit/>
          </a:bodyPr>
          <a:lstStyle/>
          <a:p>
            <a:pPr algn="ctr">
              <a:lnSpc>
                <a:spcPts val="2985"/>
              </a:lnSpc>
            </a:pPr>
            <a:r>
              <a:rPr lang="en-US" sz="2132" b="1" spc="-144" dirty="0">
                <a:solidFill>
                  <a:srgbClr val="6D6D87"/>
                </a:solidFill>
                <a:latin typeface="Cardo Bold"/>
                <a:ea typeface="Cardo Bold"/>
                <a:cs typeface="Cardo Bold"/>
                <a:sym typeface="Cardo Bold"/>
              </a:rPr>
              <a:t>              Nos </a:t>
            </a:r>
            <a:r>
              <a:rPr lang="en-US" sz="2132" b="1" spc="-144" dirty="0" err="1">
                <a:solidFill>
                  <a:srgbClr val="6D6D87"/>
                </a:solidFill>
                <a:latin typeface="Cardo Bold"/>
                <a:ea typeface="Cardo Bold"/>
                <a:cs typeface="Cardo Bold"/>
                <a:sym typeface="Cardo Bold"/>
              </a:rPr>
              <a:t>bons</a:t>
            </a:r>
            <a:r>
              <a:rPr lang="en-US" sz="2132" b="1" spc="-144" dirty="0">
                <a:solidFill>
                  <a:srgbClr val="6D6D87"/>
                </a:solidFill>
                <a:latin typeface="Cardo Bold"/>
                <a:ea typeface="Cardo Bold"/>
                <a:cs typeface="Cardo Bold"/>
                <a:sym typeface="Cardo Bold"/>
              </a:rPr>
              <a:t> plans </a:t>
            </a:r>
            <a:r>
              <a:rPr lang="en-US" sz="2132" b="1" spc="-144" dirty="0" err="1">
                <a:solidFill>
                  <a:srgbClr val="6D6D87"/>
                </a:solidFill>
                <a:latin typeface="Cardo Bold"/>
                <a:ea typeface="Cardo Bold"/>
                <a:cs typeface="Cardo Bold"/>
                <a:sym typeface="Cardo Bold"/>
              </a:rPr>
              <a:t>partenaires</a:t>
            </a:r>
            <a:endParaRPr lang="en-US" sz="2132" b="1" spc="-144" dirty="0">
              <a:solidFill>
                <a:srgbClr val="6D6D87"/>
              </a:solidFill>
              <a:latin typeface="Cardo Bold"/>
              <a:ea typeface="Cardo Bold"/>
              <a:cs typeface="Cardo Bold"/>
              <a:sym typeface="Cardo Bold"/>
            </a:endParaRPr>
          </a:p>
        </p:txBody>
      </p:sp>
      <p:sp>
        <p:nvSpPr>
          <p:cNvPr id="15" name="TextBox 15"/>
          <p:cNvSpPr txBox="1"/>
          <p:nvPr/>
        </p:nvSpPr>
        <p:spPr>
          <a:xfrm>
            <a:off x="489086" y="1850563"/>
            <a:ext cx="3182914" cy="381635"/>
          </a:xfrm>
          <a:prstGeom prst="rect">
            <a:avLst/>
          </a:prstGeom>
        </p:spPr>
        <p:txBody>
          <a:bodyPr lIns="0" tIns="0" rIns="0" bIns="0" rtlCol="0" anchor="t">
            <a:spAutoFit/>
          </a:bodyPr>
          <a:lstStyle/>
          <a:p>
            <a:pPr algn="l">
              <a:lnSpc>
                <a:spcPts val="1540"/>
              </a:lnSpc>
            </a:pPr>
            <a:r>
              <a:rPr lang="en-US" sz="1100" spc="27">
                <a:solidFill>
                  <a:srgbClr val="454F93"/>
                </a:solidFill>
                <a:latin typeface="Inter"/>
                <a:ea typeface="Inter"/>
                <a:cs typeface="Inter"/>
                <a:sym typeface="Inter"/>
              </a:rPr>
              <a:t>➢ Faire son sac de badminton ➢ Monter un terrain ➢ 10 Règles d’Or du badiste ➢ ….</a:t>
            </a:r>
          </a:p>
        </p:txBody>
      </p:sp>
      <p:sp>
        <p:nvSpPr>
          <p:cNvPr id="16" name="TextBox 16"/>
          <p:cNvSpPr txBox="1"/>
          <p:nvPr/>
        </p:nvSpPr>
        <p:spPr>
          <a:xfrm>
            <a:off x="489086" y="3578215"/>
            <a:ext cx="2965608" cy="381635"/>
          </a:xfrm>
          <a:prstGeom prst="rect">
            <a:avLst/>
          </a:prstGeom>
        </p:spPr>
        <p:txBody>
          <a:bodyPr lIns="0" tIns="0" rIns="0" bIns="0" rtlCol="0" anchor="t">
            <a:spAutoFit/>
          </a:bodyPr>
          <a:lstStyle/>
          <a:p>
            <a:pPr algn="l">
              <a:lnSpc>
                <a:spcPts val="1540"/>
              </a:lnSpc>
            </a:pPr>
            <a:r>
              <a:rPr lang="en-US" sz="1100" spc="27" dirty="0">
                <a:solidFill>
                  <a:srgbClr val="454F93"/>
                </a:solidFill>
                <a:latin typeface="Inter"/>
                <a:ea typeface="Inter"/>
                <a:cs typeface="Inter"/>
                <a:sym typeface="Inter"/>
              </a:rPr>
              <a:t>Les </a:t>
            </a:r>
            <a:r>
              <a:rPr lang="en-US" sz="1100" spc="27" dirty="0" err="1">
                <a:solidFill>
                  <a:srgbClr val="454F93"/>
                </a:solidFill>
                <a:latin typeface="Inter"/>
                <a:ea typeface="Inter"/>
                <a:cs typeface="Inter"/>
                <a:sym typeface="Inter"/>
              </a:rPr>
              <a:t>bons</a:t>
            </a:r>
            <a:r>
              <a:rPr lang="en-US" sz="1100" spc="27" dirty="0">
                <a:solidFill>
                  <a:srgbClr val="454F93"/>
                </a:solidFill>
                <a:latin typeface="Inter"/>
                <a:ea typeface="Inter"/>
                <a:cs typeface="Inter"/>
                <a:sym typeface="Inter"/>
              </a:rPr>
              <a:t> plans et </a:t>
            </a:r>
            <a:r>
              <a:rPr lang="en-US" sz="1100" spc="27" dirty="0" err="1">
                <a:solidFill>
                  <a:srgbClr val="454F93"/>
                </a:solidFill>
                <a:latin typeface="Inter"/>
                <a:ea typeface="Inter"/>
                <a:cs typeface="Inter"/>
                <a:sym typeface="Inter"/>
              </a:rPr>
              <a:t>ou</a:t>
            </a:r>
            <a:r>
              <a:rPr lang="en-US" sz="1100" spc="27" dirty="0">
                <a:solidFill>
                  <a:srgbClr val="454F93"/>
                </a:solidFill>
                <a:latin typeface="Inter"/>
                <a:ea typeface="Inter"/>
                <a:cs typeface="Inter"/>
                <a:sym typeface="Inter"/>
              </a:rPr>
              <a:t> le logo des </a:t>
            </a:r>
            <a:r>
              <a:rPr lang="en-US" sz="1100" spc="27" dirty="0" err="1">
                <a:solidFill>
                  <a:srgbClr val="454F93"/>
                </a:solidFill>
                <a:latin typeface="Inter"/>
                <a:ea typeface="Inter"/>
                <a:cs typeface="Inter"/>
                <a:sym typeface="Inter"/>
              </a:rPr>
              <a:t>partenaires</a:t>
            </a:r>
            <a:r>
              <a:rPr lang="en-US" sz="1100" spc="27" dirty="0">
                <a:solidFill>
                  <a:srgbClr val="454F93"/>
                </a:solidFill>
                <a:latin typeface="Inter"/>
                <a:ea typeface="Inter"/>
                <a:cs typeface="Inter"/>
                <a:sym typeface="Inter"/>
              </a:rPr>
              <a:t> du club </a:t>
            </a:r>
          </a:p>
        </p:txBody>
      </p:sp>
      <p:sp>
        <p:nvSpPr>
          <p:cNvPr id="17" name="TextBox 17"/>
          <p:cNvSpPr txBox="1"/>
          <p:nvPr/>
        </p:nvSpPr>
        <p:spPr>
          <a:xfrm>
            <a:off x="-1165124" y="5026650"/>
            <a:ext cx="5119043" cy="355418"/>
          </a:xfrm>
          <a:prstGeom prst="rect">
            <a:avLst/>
          </a:prstGeom>
        </p:spPr>
        <p:txBody>
          <a:bodyPr lIns="0" tIns="0" rIns="0" bIns="0" rtlCol="0" anchor="t">
            <a:spAutoFit/>
          </a:bodyPr>
          <a:lstStyle/>
          <a:p>
            <a:pPr algn="ctr">
              <a:lnSpc>
                <a:spcPts val="2985"/>
              </a:lnSpc>
            </a:pPr>
            <a:r>
              <a:rPr lang="en-US" sz="2132" b="1" spc="-144">
                <a:solidFill>
                  <a:srgbClr val="6D6D87"/>
                </a:solidFill>
                <a:latin typeface="Cardo Bold"/>
                <a:ea typeface="Cardo Bold"/>
                <a:cs typeface="Cardo Bold"/>
                <a:sym typeface="Cardo Bold"/>
              </a:rPr>
              <a:t>S’investir au club</a:t>
            </a:r>
          </a:p>
        </p:txBody>
      </p:sp>
      <p:sp>
        <p:nvSpPr>
          <p:cNvPr id="18" name="TextBox 18"/>
          <p:cNvSpPr txBox="1"/>
          <p:nvPr/>
        </p:nvSpPr>
        <p:spPr>
          <a:xfrm>
            <a:off x="489086" y="5496368"/>
            <a:ext cx="2965608" cy="381635"/>
          </a:xfrm>
          <a:prstGeom prst="rect">
            <a:avLst/>
          </a:prstGeom>
        </p:spPr>
        <p:txBody>
          <a:bodyPr lIns="0" tIns="0" rIns="0" bIns="0" rtlCol="0" anchor="t">
            <a:spAutoFit/>
          </a:bodyPr>
          <a:lstStyle/>
          <a:p>
            <a:pPr algn="l">
              <a:lnSpc>
                <a:spcPts val="1540"/>
              </a:lnSpc>
            </a:pPr>
            <a:r>
              <a:rPr lang="en-US" sz="1100" spc="27" dirty="0" err="1">
                <a:solidFill>
                  <a:srgbClr val="454F93"/>
                </a:solidFill>
                <a:latin typeface="Inter"/>
                <a:ea typeface="Inter"/>
                <a:cs typeface="Inter"/>
                <a:sym typeface="Inter"/>
              </a:rPr>
              <a:t>Devenir</a:t>
            </a:r>
            <a:r>
              <a:rPr lang="en-US" sz="1100" spc="27" dirty="0">
                <a:solidFill>
                  <a:srgbClr val="454F93"/>
                </a:solidFill>
                <a:latin typeface="Inter"/>
                <a:ea typeface="Inter"/>
                <a:cs typeface="Inter"/>
                <a:sym typeface="Inter"/>
              </a:rPr>
              <a:t> bénévole, intégrer le CA, </a:t>
            </a:r>
            <a:r>
              <a:rPr lang="en-US" sz="1100" spc="27" dirty="0" err="1">
                <a:solidFill>
                  <a:srgbClr val="454F93"/>
                </a:solidFill>
                <a:latin typeface="Inter"/>
                <a:ea typeface="Inter"/>
                <a:cs typeface="Inter"/>
                <a:sym typeface="Inter"/>
              </a:rPr>
              <a:t>avantages</a:t>
            </a:r>
            <a:r>
              <a:rPr lang="en-US" sz="1100" spc="27" dirty="0">
                <a:solidFill>
                  <a:srgbClr val="454F93"/>
                </a:solidFill>
                <a:latin typeface="Inter"/>
                <a:ea typeface="Inter"/>
                <a:cs typeface="Inter"/>
                <a:sym typeface="Inter"/>
              </a:rPr>
              <a:t>, </a:t>
            </a:r>
            <a:r>
              <a:rPr lang="en-US" sz="1100" spc="27" dirty="0" err="1">
                <a:solidFill>
                  <a:srgbClr val="454F93"/>
                </a:solidFill>
                <a:latin typeface="Inter"/>
                <a:ea typeface="Inter"/>
                <a:cs typeface="Inter"/>
                <a:sym typeface="Inter"/>
              </a:rPr>
              <a:t>besoins</a:t>
            </a:r>
            <a:r>
              <a:rPr lang="en-US" sz="1100" spc="27" dirty="0">
                <a:solidFill>
                  <a:srgbClr val="454F93"/>
                </a:solidFill>
                <a:latin typeface="Inter"/>
                <a:ea typeface="Inter"/>
                <a:cs typeface="Inter"/>
                <a:sym typeface="Inter"/>
              </a:rPr>
              <a:t>, fiches de </a:t>
            </a:r>
            <a:r>
              <a:rPr lang="en-US" sz="1100" spc="27" dirty="0" err="1">
                <a:solidFill>
                  <a:srgbClr val="454F93"/>
                </a:solidFill>
                <a:latin typeface="Inter"/>
                <a:ea typeface="Inter"/>
                <a:cs typeface="Inter"/>
                <a:sym typeface="Inter"/>
              </a:rPr>
              <a:t>postes</a:t>
            </a:r>
            <a:r>
              <a:rPr lang="en-US" sz="1100" spc="27" dirty="0">
                <a:solidFill>
                  <a:srgbClr val="454F93"/>
                </a:solidFill>
                <a:latin typeface="Inter"/>
                <a:ea typeface="Inter"/>
                <a:cs typeface="Inter"/>
                <a:sym typeface="Inter"/>
              </a:rPr>
              <a:t> </a:t>
            </a:r>
            <a:r>
              <a:rPr lang="en-US" sz="1100" spc="27" dirty="0" err="1">
                <a:solidFill>
                  <a:srgbClr val="454F93"/>
                </a:solidFill>
                <a:latin typeface="Inter"/>
                <a:ea typeface="Inter"/>
                <a:cs typeface="Inter"/>
                <a:sym typeface="Inter"/>
              </a:rPr>
              <a:t>etc</a:t>
            </a:r>
            <a:r>
              <a:rPr lang="en-US" sz="1100" spc="27" dirty="0">
                <a:solidFill>
                  <a:srgbClr val="454F93"/>
                </a:solidFill>
                <a:latin typeface="Inter"/>
                <a:ea typeface="Inter"/>
                <a:cs typeface="Inter"/>
                <a:sym typeface="Inter"/>
              </a:rPr>
              <a:t>…</a:t>
            </a:r>
          </a:p>
        </p:txBody>
      </p:sp>
      <p:pic>
        <p:nvPicPr>
          <p:cNvPr id="19" name="Picture 19"/>
          <p:cNvPicPr>
            <a:picLocks noChangeAspect="1"/>
          </p:cNvPicPr>
          <p:nvPr/>
        </p:nvPicPr>
        <p:blipFill>
          <a:blip r:embed="rId3"/>
          <a:stretch>
            <a:fillRect/>
          </a:stretch>
        </p:blipFill>
        <p:spPr>
          <a:xfrm>
            <a:off x="5445963" y="1085946"/>
            <a:ext cx="1586383" cy="158638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10692000"/>
            <a:chOff x="0" y="0"/>
            <a:chExt cx="2709333" cy="3831771"/>
          </a:xfrm>
        </p:grpSpPr>
        <p:sp>
          <p:nvSpPr>
            <p:cNvPr id="3" name="Freeform 3"/>
            <p:cNvSpPr/>
            <p:nvPr/>
          </p:nvSpPr>
          <p:spPr>
            <a:xfrm>
              <a:off x="0" y="0"/>
              <a:ext cx="2709333" cy="3831772"/>
            </a:xfrm>
            <a:custGeom>
              <a:avLst/>
              <a:gdLst/>
              <a:ahLst/>
              <a:cxnLst/>
              <a:rect l="l" t="t" r="r" b="b"/>
              <a:pathLst>
                <a:path w="2709333" h="3831772">
                  <a:moveTo>
                    <a:pt x="0" y="0"/>
                  </a:moveTo>
                  <a:lnTo>
                    <a:pt x="2709333" y="0"/>
                  </a:lnTo>
                  <a:lnTo>
                    <a:pt x="2709333" y="3831772"/>
                  </a:lnTo>
                  <a:lnTo>
                    <a:pt x="0" y="3831772"/>
                  </a:lnTo>
                  <a:close/>
                </a:path>
              </a:pathLst>
            </a:custGeom>
            <a:solidFill>
              <a:srgbClr val="E3E3ED"/>
            </a:solidFill>
          </p:spPr>
          <p:txBody>
            <a:bodyPr/>
            <a:lstStyle/>
            <a:p>
              <a:endParaRPr lang="fr-FR"/>
            </a:p>
          </p:txBody>
        </p:sp>
        <p:sp>
          <p:nvSpPr>
            <p:cNvPr id="4" name="TextBox 4"/>
            <p:cNvSpPr txBox="1"/>
            <p:nvPr/>
          </p:nvSpPr>
          <p:spPr>
            <a:xfrm>
              <a:off x="0" y="-28575"/>
              <a:ext cx="2709333" cy="3860346"/>
            </a:xfrm>
            <a:prstGeom prst="rect">
              <a:avLst/>
            </a:prstGeom>
          </p:spPr>
          <p:txBody>
            <a:bodyPr lIns="50800" tIns="50800" rIns="50800" bIns="50800" rtlCol="0" anchor="ctr"/>
            <a:lstStyle/>
            <a:p>
              <a:pPr algn="ctr">
                <a:lnSpc>
                  <a:spcPts val="1540"/>
                </a:lnSpc>
              </a:pPr>
              <a:endParaRPr/>
            </a:p>
          </p:txBody>
        </p:sp>
      </p:grpSp>
      <p:sp>
        <p:nvSpPr>
          <p:cNvPr id="5" name="Freeform 5"/>
          <p:cNvSpPr/>
          <p:nvPr/>
        </p:nvSpPr>
        <p:spPr>
          <a:xfrm>
            <a:off x="3279998" y="7225913"/>
            <a:ext cx="1000003" cy="901642"/>
          </a:xfrm>
          <a:custGeom>
            <a:avLst/>
            <a:gdLst/>
            <a:ahLst/>
            <a:cxnLst/>
            <a:rect l="l" t="t" r="r" b="b"/>
            <a:pathLst>
              <a:path w="1000003" h="901642">
                <a:moveTo>
                  <a:pt x="0" y="0"/>
                </a:moveTo>
                <a:lnTo>
                  <a:pt x="1000004" y="0"/>
                </a:lnTo>
                <a:lnTo>
                  <a:pt x="1000004" y="901643"/>
                </a:lnTo>
                <a:lnTo>
                  <a:pt x="0" y="901643"/>
                </a:lnTo>
                <a:lnTo>
                  <a:pt x="0" y="0"/>
                </a:lnTo>
                <a:close/>
              </a:path>
            </a:pathLst>
          </a:custGeom>
          <a:blipFill>
            <a:blip r:embed="rId2"/>
            <a:stretch>
              <a:fillRect/>
            </a:stretch>
          </a:blipFill>
        </p:spPr>
        <p:txBody>
          <a:bodyPr/>
          <a:lstStyle/>
          <a:p>
            <a:endParaRPr lang="fr-FR"/>
          </a:p>
        </p:txBody>
      </p:sp>
      <p:sp>
        <p:nvSpPr>
          <p:cNvPr id="6" name="Freeform 6"/>
          <p:cNvSpPr/>
          <p:nvPr/>
        </p:nvSpPr>
        <p:spPr>
          <a:xfrm>
            <a:off x="3279998" y="6126465"/>
            <a:ext cx="696656" cy="904749"/>
          </a:xfrm>
          <a:custGeom>
            <a:avLst/>
            <a:gdLst/>
            <a:ahLst/>
            <a:cxnLst/>
            <a:rect l="l" t="t" r="r" b="b"/>
            <a:pathLst>
              <a:path w="696656" h="904749">
                <a:moveTo>
                  <a:pt x="0" y="0"/>
                </a:moveTo>
                <a:lnTo>
                  <a:pt x="696657" y="0"/>
                </a:lnTo>
                <a:lnTo>
                  <a:pt x="696657" y="904748"/>
                </a:lnTo>
                <a:lnTo>
                  <a:pt x="0" y="904748"/>
                </a:lnTo>
                <a:lnTo>
                  <a:pt x="0" y="0"/>
                </a:lnTo>
                <a:close/>
              </a:path>
            </a:pathLst>
          </a:custGeom>
          <a:blipFill>
            <a:blip r:embed="rId3"/>
            <a:stretch>
              <a:fillRect/>
            </a:stretch>
          </a:blipFill>
        </p:spPr>
        <p:txBody>
          <a:bodyPr/>
          <a:lstStyle/>
          <a:p>
            <a:endParaRPr lang="fr-FR"/>
          </a:p>
        </p:txBody>
      </p:sp>
      <p:sp>
        <p:nvSpPr>
          <p:cNvPr id="7" name="Freeform 7"/>
          <p:cNvSpPr/>
          <p:nvPr/>
        </p:nvSpPr>
        <p:spPr>
          <a:xfrm>
            <a:off x="2952405" y="8394256"/>
            <a:ext cx="1655190" cy="560218"/>
          </a:xfrm>
          <a:custGeom>
            <a:avLst/>
            <a:gdLst/>
            <a:ahLst/>
            <a:cxnLst/>
            <a:rect l="l" t="t" r="r" b="b"/>
            <a:pathLst>
              <a:path w="1655190" h="560218">
                <a:moveTo>
                  <a:pt x="0" y="0"/>
                </a:moveTo>
                <a:lnTo>
                  <a:pt x="1655190" y="0"/>
                </a:lnTo>
                <a:lnTo>
                  <a:pt x="1655190" y="560218"/>
                </a:lnTo>
                <a:lnTo>
                  <a:pt x="0" y="560218"/>
                </a:lnTo>
                <a:lnTo>
                  <a:pt x="0" y="0"/>
                </a:lnTo>
                <a:close/>
              </a:path>
            </a:pathLst>
          </a:custGeom>
          <a:blipFill>
            <a:blip r:embed="rId4"/>
            <a:stretch>
              <a:fillRect/>
            </a:stretch>
          </a:blipFill>
          <a:ln w="38100" cap="sq">
            <a:solidFill>
              <a:srgbClr val="000000"/>
            </a:solidFill>
            <a:prstDash val="solid"/>
            <a:miter/>
          </a:ln>
        </p:spPr>
        <p:txBody>
          <a:bodyPr/>
          <a:lstStyle/>
          <a:p>
            <a:endParaRPr lang="fr-FR"/>
          </a:p>
        </p:txBody>
      </p:sp>
      <p:sp>
        <p:nvSpPr>
          <p:cNvPr id="8" name="Freeform 8"/>
          <p:cNvSpPr/>
          <p:nvPr/>
        </p:nvSpPr>
        <p:spPr>
          <a:xfrm>
            <a:off x="2922163" y="9223301"/>
            <a:ext cx="1715674" cy="479536"/>
          </a:xfrm>
          <a:custGeom>
            <a:avLst/>
            <a:gdLst/>
            <a:ahLst/>
            <a:cxnLst/>
            <a:rect l="l" t="t" r="r" b="b"/>
            <a:pathLst>
              <a:path w="1715674" h="479536">
                <a:moveTo>
                  <a:pt x="0" y="0"/>
                </a:moveTo>
                <a:lnTo>
                  <a:pt x="1715674" y="0"/>
                </a:lnTo>
                <a:lnTo>
                  <a:pt x="1715674" y="479536"/>
                </a:lnTo>
                <a:lnTo>
                  <a:pt x="0" y="479536"/>
                </a:lnTo>
                <a:lnTo>
                  <a:pt x="0" y="0"/>
                </a:lnTo>
                <a:close/>
              </a:path>
            </a:pathLst>
          </a:custGeom>
          <a:blipFill>
            <a:blip r:embed="rId5"/>
            <a:stretch>
              <a:fillRect/>
            </a:stretch>
          </a:blipFill>
        </p:spPr>
        <p:txBody>
          <a:bodyPr/>
          <a:lstStyle/>
          <a:p>
            <a:endParaRPr lang="fr-FR"/>
          </a:p>
        </p:txBody>
      </p:sp>
      <p:sp>
        <p:nvSpPr>
          <p:cNvPr id="9" name="TextBox 9"/>
          <p:cNvSpPr txBox="1"/>
          <p:nvPr/>
        </p:nvSpPr>
        <p:spPr>
          <a:xfrm>
            <a:off x="533788" y="2108741"/>
            <a:ext cx="6492424" cy="2344151"/>
          </a:xfrm>
          <a:prstGeom prst="rect">
            <a:avLst/>
          </a:prstGeom>
        </p:spPr>
        <p:txBody>
          <a:bodyPr lIns="0" tIns="0" rIns="0" bIns="0" rtlCol="0" anchor="t">
            <a:spAutoFit/>
          </a:bodyPr>
          <a:lstStyle/>
          <a:p>
            <a:pPr algn="ctr">
              <a:lnSpc>
                <a:spcPts val="3785"/>
              </a:lnSpc>
            </a:pPr>
            <a:r>
              <a:rPr lang="en-US" sz="2704" b="1" spc="-183">
                <a:solidFill>
                  <a:srgbClr val="6D6D87"/>
                </a:solidFill>
                <a:latin typeface="Cardo Bold"/>
                <a:ea typeface="Cardo Bold"/>
                <a:cs typeface="Cardo Bold"/>
                <a:sym typeface="Cardo Bold"/>
              </a:rPr>
              <a:t>PAGE DE FIN DE LIVRET </a:t>
            </a:r>
          </a:p>
          <a:p>
            <a:pPr algn="ctr">
              <a:lnSpc>
                <a:spcPts val="3785"/>
              </a:lnSpc>
            </a:pPr>
            <a:r>
              <a:rPr lang="en-US" sz="2704" b="1" spc="-183">
                <a:solidFill>
                  <a:srgbClr val="6D6D87"/>
                </a:solidFill>
                <a:latin typeface="Cardo Bold"/>
                <a:ea typeface="Cardo Bold"/>
                <a:cs typeface="Cardo Bold"/>
                <a:sym typeface="Cardo Bold"/>
              </a:rPr>
              <a:t>AVEC LE VISUEL DE VOTRE CHOIX </a:t>
            </a:r>
          </a:p>
          <a:p>
            <a:pPr algn="ctr">
              <a:lnSpc>
                <a:spcPts val="3785"/>
              </a:lnSpc>
            </a:pPr>
            <a:r>
              <a:rPr lang="en-US" sz="2704" b="1" spc="-183">
                <a:solidFill>
                  <a:srgbClr val="6D6D87"/>
                </a:solidFill>
                <a:latin typeface="Cardo Bold"/>
                <a:ea typeface="Cardo Bold"/>
                <a:cs typeface="Cardo Bold"/>
                <a:sym typeface="Cardo Bold"/>
              </a:rPr>
              <a:t>+ UNE PHRASE TYPE “BONNE SAISON A TOUTES ET TOUS” ET/OU LE SLOGAN DU CLUB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2750" y="1199685"/>
            <a:ext cx="8618130" cy="9552034"/>
            <a:chOff x="0" y="0"/>
            <a:chExt cx="2933457" cy="3251341"/>
          </a:xfrm>
        </p:grpSpPr>
        <p:sp>
          <p:nvSpPr>
            <p:cNvPr id="3" name="Freeform 3"/>
            <p:cNvSpPr/>
            <p:nvPr/>
          </p:nvSpPr>
          <p:spPr>
            <a:xfrm>
              <a:off x="0" y="0"/>
              <a:ext cx="2933457" cy="3251341"/>
            </a:xfrm>
            <a:custGeom>
              <a:avLst/>
              <a:gdLst/>
              <a:ahLst/>
              <a:cxnLst/>
              <a:rect l="l" t="t" r="r" b="b"/>
              <a:pathLst>
                <a:path w="2933457" h="3251341">
                  <a:moveTo>
                    <a:pt x="0" y="0"/>
                  </a:moveTo>
                  <a:lnTo>
                    <a:pt x="2933457" y="0"/>
                  </a:lnTo>
                  <a:lnTo>
                    <a:pt x="2933457" y="3251341"/>
                  </a:lnTo>
                  <a:lnTo>
                    <a:pt x="0" y="3251341"/>
                  </a:lnTo>
                  <a:close/>
                </a:path>
              </a:pathLst>
            </a:custGeom>
            <a:solidFill>
              <a:srgbClr val="262674">
                <a:alpha val="12941"/>
              </a:srgbClr>
            </a:solidFill>
          </p:spPr>
          <p:txBody>
            <a:bodyPr/>
            <a:lstStyle/>
            <a:p>
              <a:endParaRPr lang="fr-FR"/>
            </a:p>
          </p:txBody>
        </p:sp>
        <p:sp>
          <p:nvSpPr>
            <p:cNvPr id="4" name="TextBox 4"/>
            <p:cNvSpPr txBox="1"/>
            <p:nvPr/>
          </p:nvSpPr>
          <p:spPr>
            <a:xfrm>
              <a:off x="0" y="-28575"/>
              <a:ext cx="2933457" cy="3279916"/>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p:cNvGrpSpPr/>
          <p:nvPr/>
        </p:nvGrpSpPr>
        <p:grpSpPr>
          <a:xfrm>
            <a:off x="439525" y="1974436"/>
            <a:ext cx="6700764" cy="1774982"/>
            <a:chOff x="0" y="0"/>
            <a:chExt cx="37364560" cy="9897591"/>
          </a:xfrm>
        </p:grpSpPr>
        <p:sp>
          <p:nvSpPr>
            <p:cNvPr id="6" name="Freeform 6"/>
            <p:cNvSpPr/>
            <p:nvPr/>
          </p:nvSpPr>
          <p:spPr>
            <a:xfrm>
              <a:off x="0" y="0"/>
              <a:ext cx="37364560" cy="9897591"/>
            </a:xfrm>
            <a:custGeom>
              <a:avLst/>
              <a:gdLst/>
              <a:ahLst/>
              <a:cxnLst/>
              <a:rect l="l" t="t" r="r" b="b"/>
              <a:pathLst>
                <a:path w="37364560" h="9897591">
                  <a:moveTo>
                    <a:pt x="0" y="0"/>
                  </a:moveTo>
                  <a:lnTo>
                    <a:pt x="0" y="9897591"/>
                  </a:lnTo>
                  <a:lnTo>
                    <a:pt x="37364560" y="9897591"/>
                  </a:lnTo>
                  <a:lnTo>
                    <a:pt x="37364560" y="0"/>
                  </a:lnTo>
                  <a:lnTo>
                    <a:pt x="0" y="0"/>
                  </a:lnTo>
                  <a:close/>
                  <a:moveTo>
                    <a:pt x="37303599" y="9836631"/>
                  </a:moveTo>
                  <a:lnTo>
                    <a:pt x="59690" y="9836631"/>
                  </a:lnTo>
                  <a:lnTo>
                    <a:pt x="59690" y="59690"/>
                  </a:lnTo>
                  <a:lnTo>
                    <a:pt x="37303599" y="59690"/>
                  </a:lnTo>
                  <a:lnTo>
                    <a:pt x="37303599" y="9836631"/>
                  </a:lnTo>
                  <a:close/>
                </a:path>
              </a:pathLst>
            </a:custGeom>
            <a:solidFill>
              <a:srgbClr val="262674"/>
            </a:solidFill>
          </p:spPr>
          <p:txBody>
            <a:bodyPr/>
            <a:lstStyle/>
            <a:p>
              <a:endParaRPr lang="fr-FR"/>
            </a:p>
          </p:txBody>
        </p:sp>
      </p:grpSp>
      <p:sp>
        <p:nvSpPr>
          <p:cNvPr id="7" name="AutoShape 7"/>
          <p:cNvSpPr/>
          <p:nvPr/>
        </p:nvSpPr>
        <p:spPr>
          <a:xfrm>
            <a:off x="-606561" y="1164862"/>
            <a:ext cx="12742162" cy="0"/>
          </a:xfrm>
          <a:prstGeom prst="line">
            <a:avLst/>
          </a:prstGeom>
          <a:ln w="9525" cap="flat">
            <a:solidFill>
              <a:srgbClr val="6D6D87"/>
            </a:solidFill>
            <a:prstDash val="solid"/>
            <a:headEnd type="none" w="sm" len="sm"/>
            <a:tailEnd type="none" w="sm" len="sm"/>
          </a:ln>
        </p:spPr>
        <p:txBody>
          <a:bodyPr/>
          <a:lstStyle/>
          <a:p>
            <a:endParaRPr lang="fr-FR"/>
          </a:p>
        </p:txBody>
      </p:sp>
      <p:grpSp>
        <p:nvGrpSpPr>
          <p:cNvPr id="8" name="Group 8"/>
          <p:cNvGrpSpPr/>
          <p:nvPr/>
        </p:nvGrpSpPr>
        <p:grpSpPr>
          <a:xfrm>
            <a:off x="881660" y="213792"/>
            <a:ext cx="5796680" cy="1376016"/>
            <a:chOff x="0" y="0"/>
            <a:chExt cx="7728906" cy="1834688"/>
          </a:xfrm>
        </p:grpSpPr>
        <p:sp>
          <p:nvSpPr>
            <p:cNvPr id="9" name="AutoShape 9"/>
            <p:cNvSpPr/>
            <p:nvPr/>
          </p:nvSpPr>
          <p:spPr>
            <a:xfrm>
              <a:off x="0" y="0"/>
              <a:ext cx="7728906" cy="1834688"/>
            </a:xfrm>
            <a:prstGeom prst="rect">
              <a:avLst/>
            </a:prstGeom>
            <a:solidFill>
              <a:srgbClr val="262674"/>
            </a:solidFill>
          </p:spPr>
          <p:txBody>
            <a:bodyPr/>
            <a:lstStyle/>
            <a:p>
              <a:endParaRPr lang="fr-FR"/>
            </a:p>
          </p:txBody>
        </p:sp>
      </p:grpSp>
      <p:sp>
        <p:nvSpPr>
          <p:cNvPr id="10" name="Freeform 10"/>
          <p:cNvSpPr/>
          <p:nvPr/>
        </p:nvSpPr>
        <p:spPr>
          <a:xfrm>
            <a:off x="2896364" y="1742208"/>
            <a:ext cx="1850566" cy="432162"/>
          </a:xfrm>
          <a:custGeom>
            <a:avLst/>
            <a:gdLst/>
            <a:ahLst/>
            <a:cxnLst/>
            <a:rect l="l" t="t" r="r" b="b"/>
            <a:pathLst>
              <a:path w="1850566" h="432162">
                <a:moveTo>
                  <a:pt x="0" y="0"/>
                </a:moveTo>
                <a:lnTo>
                  <a:pt x="1850566" y="0"/>
                </a:lnTo>
                <a:lnTo>
                  <a:pt x="1850566" y="432162"/>
                </a:lnTo>
                <a:lnTo>
                  <a:pt x="0" y="432162"/>
                </a:lnTo>
                <a:lnTo>
                  <a:pt x="0" y="0"/>
                </a:lnTo>
                <a:close/>
              </a:path>
            </a:pathLst>
          </a:custGeom>
          <a:blipFill>
            <a:blip r:embed="rId2"/>
            <a:stretch>
              <a:fillRect t="-42737"/>
            </a:stretch>
          </a:blipFill>
        </p:spPr>
        <p:txBody>
          <a:bodyPr/>
          <a:lstStyle/>
          <a:p>
            <a:endParaRPr lang="fr-FR"/>
          </a:p>
        </p:txBody>
      </p:sp>
      <p:sp>
        <p:nvSpPr>
          <p:cNvPr id="11" name="Freeform 11"/>
          <p:cNvSpPr/>
          <p:nvPr/>
        </p:nvSpPr>
        <p:spPr>
          <a:xfrm>
            <a:off x="781503" y="2197735"/>
            <a:ext cx="1031136" cy="1339137"/>
          </a:xfrm>
          <a:custGeom>
            <a:avLst/>
            <a:gdLst/>
            <a:ahLst/>
            <a:cxnLst/>
            <a:rect l="l" t="t" r="r" b="b"/>
            <a:pathLst>
              <a:path w="1031136" h="1339137">
                <a:moveTo>
                  <a:pt x="0" y="0"/>
                </a:moveTo>
                <a:lnTo>
                  <a:pt x="1031136" y="0"/>
                </a:lnTo>
                <a:lnTo>
                  <a:pt x="1031136" y="1339137"/>
                </a:lnTo>
                <a:lnTo>
                  <a:pt x="0" y="1339137"/>
                </a:lnTo>
                <a:lnTo>
                  <a:pt x="0" y="0"/>
                </a:lnTo>
                <a:close/>
              </a:path>
            </a:pathLst>
          </a:custGeom>
          <a:blipFill>
            <a:blip r:embed="rId3"/>
            <a:stretch>
              <a:fillRect/>
            </a:stretch>
          </a:blipFill>
        </p:spPr>
        <p:txBody>
          <a:bodyPr/>
          <a:lstStyle/>
          <a:p>
            <a:endParaRPr lang="fr-FR"/>
          </a:p>
        </p:txBody>
      </p:sp>
      <p:grpSp>
        <p:nvGrpSpPr>
          <p:cNvPr id="12" name="Group 12"/>
          <p:cNvGrpSpPr/>
          <p:nvPr/>
        </p:nvGrpSpPr>
        <p:grpSpPr>
          <a:xfrm>
            <a:off x="439525" y="4076895"/>
            <a:ext cx="6700764" cy="1774982"/>
            <a:chOff x="0" y="0"/>
            <a:chExt cx="37364560" cy="9897591"/>
          </a:xfrm>
        </p:grpSpPr>
        <p:sp>
          <p:nvSpPr>
            <p:cNvPr id="13" name="Freeform 13"/>
            <p:cNvSpPr/>
            <p:nvPr/>
          </p:nvSpPr>
          <p:spPr>
            <a:xfrm>
              <a:off x="0" y="0"/>
              <a:ext cx="37364560" cy="9897591"/>
            </a:xfrm>
            <a:custGeom>
              <a:avLst/>
              <a:gdLst/>
              <a:ahLst/>
              <a:cxnLst/>
              <a:rect l="l" t="t" r="r" b="b"/>
              <a:pathLst>
                <a:path w="37364560" h="9897591">
                  <a:moveTo>
                    <a:pt x="0" y="0"/>
                  </a:moveTo>
                  <a:lnTo>
                    <a:pt x="0" y="9897591"/>
                  </a:lnTo>
                  <a:lnTo>
                    <a:pt x="37364560" y="9897591"/>
                  </a:lnTo>
                  <a:lnTo>
                    <a:pt x="37364560" y="0"/>
                  </a:lnTo>
                  <a:lnTo>
                    <a:pt x="0" y="0"/>
                  </a:lnTo>
                  <a:close/>
                  <a:moveTo>
                    <a:pt x="37303599" y="9836631"/>
                  </a:moveTo>
                  <a:lnTo>
                    <a:pt x="59690" y="9836631"/>
                  </a:lnTo>
                  <a:lnTo>
                    <a:pt x="59690" y="59690"/>
                  </a:lnTo>
                  <a:lnTo>
                    <a:pt x="37303599" y="59690"/>
                  </a:lnTo>
                  <a:lnTo>
                    <a:pt x="37303599" y="9836631"/>
                  </a:lnTo>
                  <a:close/>
                </a:path>
              </a:pathLst>
            </a:custGeom>
            <a:solidFill>
              <a:srgbClr val="0F71B8"/>
            </a:solidFill>
          </p:spPr>
          <p:txBody>
            <a:bodyPr/>
            <a:lstStyle/>
            <a:p>
              <a:endParaRPr lang="fr-FR"/>
            </a:p>
          </p:txBody>
        </p:sp>
      </p:grpSp>
      <p:sp>
        <p:nvSpPr>
          <p:cNvPr id="14" name="Freeform 14"/>
          <p:cNvSpPr/>
          <p:nvPr/>
        </p:nvSpPr>
        <p:spPr>
          <a:xfrm>
            <a:off x="592477" y="4336194"/>
            <a:ext cx="1365477" cy="1231168"/>
          </a:xfrm>
          <a:custGeom>
            <a:avLst/>
            <a:gdLst/>
            <a:ahLst/>
            <a:cxnLst/>
            <a:rect l="l" t="t" r="r" b="b"/>
            <a:pathLst>
              <a:path w="1365477" h="1231168">
                <a:moveTo>
                  <a:pt x="0" y="0"/>
                </a:moveTo>
                <a:lnTo>
                  <a:pt x="1365477" y="0"/>
                </a:lnTo>
                <a:lnTo>
                  <a:pt x="1365477" y="1231168"/>
                </a:lnTo>
                <a:lnTo>
                  <a:pt x="0" y="1231168"/>
                </a:lnTo>
                <a:lnTo>
                  <a:pt x="0" y="0"/>
                </a:lnTo>
                <a:close/>
              </a:path>
            </a:pathLst>
          </a:custGeom>
          <a:blipFill>
            <a:blip r:embed="rId4"/>
            <a:stretch>
              <a:fillRect/>
            </a:stretch>
          </a:blipFill>
        </p:spPr>
        <p:txBody>
          <a:bodyPr/>
          <a:lstStyle/>
          <a:p>
            <a:endParaRPr lang="fr-FR"/>
          </a:p>
        </p:txBody>
      </p:sp>
      <p:grpSp>
        <p:nvGrpSpPr>
          <p:cNvPr id="15" name="Group 15"/>
          <p:cNvGrpSpPr/>
          <p:nvPr/>
        </p:nvGrpSpPr>
        <p:grpSpPr>
          <a:xfrm>
            <a:off x="439525" y="6284130"/>
            <a:ext cx="6700764" cy="1774982"/>
            <a:chOff x="0" y="0"/>
            <a:chExt cx="37364560" cy="9897591"/>
          </a:xfrm>
        </p:grpSpPr>
        <p:sp>
          <p:nvSpPr>
            <p:cNvPr id="16" name="Freeform 16"/>
            <p:cNvSpPr/>
            <p:nvPr/>
          </p:nvSpPr>
          <p:spPr>
            <a:xfrm>
              <a:off x="0" y="0"/>
              <a:ext cx="37364560" cy="9897591"/>
            </a:xfrm>
            <a:custGeom>
              <a:avLst/>
              <a:gdLst/>
              <a:ahLst/>
              <a:cxnLst/>
              <a:rect l="l" t="t" r="r" b="b"/>
              <a:pathLst>
                <a:path w="37364560" h="9897591">
                  <a:moveTo>
                    <a:pt x="0" y="0"/>
                  </a:moveTo>
                  <a:lnTo>
                    <a:pt x="0" y="9897591"/>
                  </a:lnTo>
                  <a:lnTo>
                    <a:pt x="37364560" y="9897591"/>
                  </a:lnTo>
                  <a:lnTo>
                    <a:pt x="37364560" y="0"/>
                  </a:lnTo>
                  <a:lnTo>
                    <a:pt x="0" y="0"/>
                  </a:lnTo>
                  <a:close/>
                  <a:moveTo>
                    <a:pt x="37303599" y="9836631"/>
                  </a:moveTo>
                  <a:lnTo>
                    <a:pt x="59690" y="9836631"/>
                  </a:lnTo>
                  <a:lnTo>
                    <a:pt x="59690" y="59690"/>
                  </a:lnTo>
                  <a:lnTo>
                    <a:pt x="37303599" y="59690"/>
                  </a:lnTo>
                  <a:lnTo>
                    <a:pt x="37303599" y="9836631"/>
                  </a:lnTo>
                  <a:close/>
                </a:path>
              </a:pathLst>
            </a:custGeom>
            <a:solidFill>
              <a:srgbClr val="313193"/>
            </a:solidFill>
          </p:spPr>
          <p:txBody>
            <a:bodyPr/>
            <a:lstStyle/>
            <a:p>
              <a:endParaRPr lang="fr-FR"/>
            </a:p>
          </p:txBody>
        </p:sp>
      </p:grpSp>
      <p:sp>
        <p:nvSpPr>
          <p:cNvPr id="17" name="Freeform 17"/>
          <p:cNvSpPr/>
          <p:nvPr/>
        </p:nvSpPr>
        <p:spPr>
          <a:xfrm>
            <a:off x="1760298" y="3838861"/>
            <a:ext cx="4122699" cy="430658"/>
          </a:xfrm>
          <a:custGeom>
            <a:avLst/>
            <a:gdLst/>
            <a:ahLst/>
            <a:cxnLst/>
            <a:rect l="l" t="t" r="r" b="b"/>
            <a:pathLst>
              <a:path w="4122699" h="430658">
                <a:moveTo>
                  <a:pt x="0" y="0"/>
                </a:moveTo>
                <a:lnTo>
                  <a:pt x="4122698" y="0"/>
                </a:lnTo>
                <a:lnTo>
                  <a:pt x="4122698" y="430658"/>
                </a:lnTo>
                <a:lnTo>
                  <a:pt x="0" y="430658"/>
                </a:lnTo>
                <a:lnTo>
                  <a:pt x="0" y="0"/>
                </a:lnTo>
                <a:close/>
              </a:path>
            </a:pathLst>
          </a:custGeom>
          <a:blipFill>
            <a:blip r:embed="rId2"/>
            <a:stretch>
              <a:fillRect t="-95542" b="-123558"/>
            </a:stretch>
          </a:blipFill>
        </p:spPr>
        <p:txBody>
          <a:bodyPr/>
          <a:lstStyle/>
          <a:p>
            <a:endParaRPr lang="fr-FR"/>
          </a:p>
        </p:txBody>
      </p:sp>
      <p:sp>
        <p:nvSpPr>
          <p:cNvPr id="18" name="Freeform 18"/>
          <p:cNvSpPr/>
          <p:nvPr/>
        </p:nvSpPr>
        <p:spPr>
          <a:xfrm>
            <a:off x="1113703" y="5975702"/>
            <a:ext cx="5415888" cy="616855"/>
          </a:xfrm>
          <a:custGeom>
            <a:avLst/>
            <a:gdLst/>
            <a:ahLst/>
            <a:cxnLst/>
            <a:rect l="l" t="t" r="r" b="b"/>
            <a:pathLst>
              <a:path w="5415888" h="616855">
                <a:moveTo>
                  <a:pt x="0" y="0"/>
                </a:moveTo>
                <a:lnTo>
                  <a:pt x="5415888" y="0"/>
                </a:lnTo>
                <a:lnTo>
                  <a:pt x="5415888" y="616855"/>
                </a:lnTo>
                <a:lnTo>
                  <a:pt x="0" y="616855"/>
                </a:lnTo>
                <a:lnTo>
                  <a:pt x="0" y="0"/>
                </a:lnTo>
                <a:close/>
              </a:path>
            </a:pathLst>
          </a:custGeom>
          <a:blipFill>
            <a:blip r:embed="rId2"/>
            <a:stretch>
              <a:fillRect l="-12448" t="-123085" r="-5835" b="-123085"/>
            </a:stretch>
          </a:blipFill>
        </p:spPr>
        <p:txBody>
          <a:bodyPr/>
          <a:lstStyle/>
          <a:p>
            <a:endParaRPr lang="fr-FR"/>
          </a:p>
        </p:txBody>
      </p:sp>
      <p:grpSp>
        <p:nvGrpSpPr>
          <p:cNvPr id="20" name="Group 20"/>
          <p:cNvGrpSpPr/>
          <p:nvPr/>
        </p:nvGrpSpPr>
        <p:grpSpPr>
          <a:xfrm>
            <a:off x="439525" y="8491364"/>
            <a:ext cx="6700764" cy="1774982"/>
            <a:chOff x="0" y="0"/>
            <a:chExt cx="37364560" cy="9897591"/>
          </a:xfrm>
        </p:grpSpPr>
        <p:sp>
          <p:nvSpPr>
            <p:cNvPr id="21" name="Freeform 21"/>
            <p:cNvSpPr/>
            <p:nvPr/>
          </p:nvSpPr>
          <p:spPr>
            <a:xfrm>
              <a:off x="0" y="0"/>
              <a:ext cx="37364560" cy="9897591"/>
            </a:xfrm>
            <a:custGeom>
              <a:avLst/>
              <a:gdLst/>
              <a:ahLst/>
              <a:cxnLst/>
              <a:rect l="l" t="t" r="r" b="b"/>
              <a:pathLst>
                <a:path w="37364560" h="9897591">
                  <a:moveTo>
                    <a:pt x="0" y="0"/>
                  </a:moveTo>
                  <a:lnTo>
                    <a:pt x="0" y="9897591"/>
                  </a:lnTo>
                  <a:lnTo>
                    <a:pt x="37364560" y="9897591"/>
                  </a:lnTo>
                  <a:lnTo>
                    <a:pt x="37364560" y="0"/>
                  </a:lnTo>
                  <a:lnTo>
                    <a:pt x="0" y="0"/>
                  </a:lnTo>
                  <a:close/>
                  <a:moveTo>
                    <a:pt x="37303599" y="9836631"/>
                  </a:moveTo>
                  <a:lnTo>
                    <a:pt x="59690" y="9836631"/>
                  </a:lnTo>
                  <a:lnTo>
                    <a:pt x="59690" y="59690"/>
                  </a:lnTo>
                  <a:lnTo>
                    <a:pt x="37303599" y="59690"/>
                  </a:lnTo>
                  <a:lnTo>
                    <a:pt x="37303599" y="9836631"/>
                  </a:lnTo>
                  <a:close/>
                </a:path>
              </a:pathLst>
            </a:custGeom>
            <a:solidFill>
              <a:srgbClr val="0F71B8"/>
            </a:solidFill>
          </p:spPr>
          <p:txBody>
            <a:bodyPr/>
            <a:lstStyle/>
            <a:p>
              <a:endParaRPr lang="fr-FR"/>
            </a:p>
          </p:txBody>
        </p:sp>
      </p:grpSp>
      <p:sp>
        <p:nvSpPr>
          <p:cNvPr id="22" name="Freeform 22"/>
          <p:cNvSpPr/>
          <p:nvPr/>
        </p:nvSpPr>
        <p:spPr>
          <a:xfrm>
            <a:off x="1113703" y="8182937"/>
            <a:ext cx="5415888" cy="616855"/>
          </a:xfrm>
          <a:custGeom>
            <a:avLst/>
            <a:gdLst/>
            <a:ahLst/>
            <a:cxnLst/>
            <a:rect l="l" t="t" r="r" b="b"/>
            <a:pathLst>
              <a:path w="5415888" h="616855">
                <a:moveTo>
                  <a:pt x="0" y="0"/>
                </a:moveTo>
                <a:lnTo>
                  <a:pt x="5415888" y="0"/>
                </a:lnTo>
                <a:lnTo>
                  <a:pt x="5415888" y="616855"/>
                </a:lnTo>
                <a:lnTo>
                  <a:pt x="0" y="616855"/>
                </a:lnTo>
                <a:lnTo>
                  <a:pt x="0" y="0"/>
                </a:lnTo>
                <a:close/>
              </a:path>
            </a:pathLst>
          </a:custGeom>
          <a:blipFill>
            <a:blip r:embed="rId2"/>
            <a:stretch>
              <a:fillRect l="-12448" t="-123085" r="-5835" b="-123085"/>
            </a:stretch>
          </a:blipFill>
        </p:spPr>
        <p:txBody>
          <a:bodyPr/>
          <a:lstStyle/>
          <a:p>
            <a:endParaRPr lang="fr-FR"/>
          </a:p>
        </p:txBody>
      </p:sp>
      <p:sp>
        <p:nvSpPr>
          <p:cNvPr id="23" name="Freeform 23"/>
          <p:cNvSpPr/>
          <p:nvPr/>
        </p:nvSpPr>
        <p:spPr>
          <a:xfrm>
            <a:off x="131711" y="8344862"/>
            <a:ext cx="2260830" cy="2260830"/>
          </a:xfrm>
          <a:custGeom>
            <a:avLst/>
            <a:gdLst/>
            <a:ahLst/>
            <a:cxnLst/>
            <a:rect l="l" t="t" r="r" b="b"/>
            <a:pathLst>
              <a:path w="2260830" h="2260830">
                <a:moveTo>
                  <a:pt x="0" y="0"/>
                </a:moveTo>
                <a:lnTo>
                  <a:pt x="2260830" y="0"/>
                </a:lnTo>
                <a:lnTo>
                  <a:pt x="2260830" y="2260830"/>
                </a:lnTo>
                <a:lnTo>
                  <a:pt x="0" y="2260830"/>
                </a:lnTo>
                <a:lnTo>
                  <a:pt x="0" y="0"/>
                </a:lnTo>
                <a:close/>
              </a:path>
            </a:pathLst>
          </a:custGeom>
          <a:blipFill>
            <a:blip r:embed="rId5"/>
            <a:stretch>
              <a:fillRect/>
            </a:stretch>
          </a:blipFill>
        </p:spPr>
        <p:txBody>
          <a:bodyPr/>
          <a:lstStyle/>
          <a:p>
            <a:endParaRPr lang="fr-FR"/>
          </a:p>
        </p:txBody>
      </p:sp>
      <p:sp>
        <p:nvSpPr>
          <p:cNvPr id="24" name="TextBox 24"/>
          <p:cNvSpPr txBox="1"/>
          <p:nvPr/>
        </p:nvSpPr>
        <p:spPr>
          <a:xfrm>
            <a:off x="1072056" y="483306"/>
            <a:ext cx="5415888" cy="849327"/>
          </a:xfrm>
          <a:prstGeom prst="rect">
            <a:avLst/>
          </a:prstGeom>
        </p:spPr>
        <p:txBody>
          <a:bodyPr lIns="0" tIns="0" rIns="0" bIns="0" rtlCol="0" anchor="t">
            <a:spAutoFit/>
          </a:bodyPr>
          <a:lstStyle/>
          <a:p>
            <a:pPr algn="ctr">
              <a:lnSpc>
                <a:spcPts val="3326"/>
              </a:lnSpc>
            </a:pPr>
            <a:r>
              <a:rPr lang="en-US" sz="2970" b="1" spc="74">
                <a:solidFill>
                  <a:srgbClr val="FFFFFF"/>
                </a:solidFill>
                <a:latin typeface="Cardo Bold"/>
                <a:ea typeface="Cardo Bold"/>
                <a:cs typeface="Cardo Bold"/>
                <a:sym typeface="Cardo Bold"/>
              </a:rPr>
              <a:t>BIENVENUE DANS L’ÉCOSYSTÈME FÉDÉRAL !</a:t>
            </a:r>
          </a:p>
        </p:txBody>
      </p:sp>
      <p:sp>
        <p:nvSpPr>
          <p:cNvPr id="25" name="TextBox 25"/>
          <p:cNvSpPr txBox="1"/>
          <p:nvPr/>
        </p:nvSpPr>
        <p:spPr>
          <a:xfrm>
            <a:off x="1262126" y="1726877"/>
            <a:ext cx="5119043" cy="447493"/>
          </a:xfrm>
          <a:prstGeom prst="rect">
            <a:avLst/>
          </a:prstGeom>
        </p:spPr>
        <p:txBody>
          <a:bodyPr lIns="0" tIns="0" rIns="0" bIns="0" rtlCol="0" anchor="t">
            <a:spAutoFit/>
          </a:bodyPr>
          <a:lstStyle/>
          <a:p>
            <a:pPr algn="ctr">
              <a:lnSpc>
                <a:spcPts val="3685"/>
              </a:lnSpc>
            </a:pPr>
            <a:r>
              <a:rPr lang="en-US" sz="2632" b="1" spc="65">
                <a:solidFill>
                  <a:srgbClr val="262674"/>
                </a:solidFill>
                <a:latin typeface="Inter Bold"/>
                <a:ea typeface="Inter Bold"/>
                <a:cs typeface="Inter Bold"/>
                <a:sym typeface="Inter Bold"/>
              </a:rPr>
              <a:t>FFBaD</a:t>
            </a:r>
          </a:p>
        </p:txBody>
      </p:sp>
      <p:sp>
        <p:nvSpPr>
          <p:cNvPr id="26" name="TextBox 26"/>
          <p:cNvSpPr txBox="1"/>
          <p:nvPr/>
        </p:nvSpPr>
        <p:spPr>
          <a:xfrm>
            <a:off x="1957954" y="2178685"/>
            <a:ext cx="3447907" cy="1413385"/>
          </a:xfrm>
          <a:prstGeom prst="rect">
            <a:avLst/>
          </a:prstGeom>
        </p:spPr>
        <p:txBody>
          <a:bodyPr lIns="0" tIns="0" rIns="0" bIns="0" rtlCol="0" anchor="t">
            <a:spAutoFit/>
          </a:bodyPr>
          <a:lstStyle/>
          <a:p>
            <a:pPr marL="292526" lvl="1" indent="-146263" algn="l">
              <a:lnSpc>
                <a:spcPts val="1896"/>
              </a:lnSpc>
              <a:buFont typeface="Arial"/>
              <a:buChar char="•"/>
            </a:pPr>
            <a:r>
              <a:rPr lang="en-US" sz="1354" spc="33" dirty="0">
                <a:solidFill>
                  <a:srgbClr val="262674"/>
                </a:solidFill>
                <a:latin typeface="Inter"/>
                <a:ea typeface="Inter"/>
                <a:cs typeface="Inter"/>
                <a:sym typeface="Inter"/>
              </a:rPr>
              <a:t>Performance sportive</a:t>
            </a:r>
          </a:p>
          <a:p>
            <a:pPr marL="292526" lvl="1" indent="-146263" algn="l">
              <a:lnSpc>
                <a:spcPts val="1896"/>
              </a:lnSpc>
              <a:buFont typeface="Arial"/>
              <a:buChar char="•"/>
            </a:pPr>
            <a:r>
              <a:rPr lang="en-US" sz="1354" spc="33" dirty="0">
                <a:solidFill>
                  <a:srgbClr val="262674"/>
                </a:solidFill>
                <a:latin typeface="Inter"/>
                <a:ea typeface="Inter"/>
                <a:cs typeface="Inter"/>
                <a:sym typeface="Inter"/>
              </a:rPr>
              <a:t>Performance </a:t>
            </a:r>
            <a:r>
              <a:rPr lang="en-US" sz="1354" spc="33" dirty="0" err="1">
                <a:solidFill>
                  <a:srgbClr val="262674"/>
                </a:solidFill>
                <a:latin typeface="Inter"/>
                <a:ea typeface="Inter"/>
                <a:cs typeface="Inter"/>
                <a:sym typeface="Inter"/>
              </a:rPr>
              <a:t>sociale</a:t>
            </a:r>
            <a:endParaRPr lang="en-US" sz="1354" spc="33" dirty="0">
              <a:solidFill>
                <a:srgbClr val="262674"/>
              </a:solidFill>
              <a:latin typeface="Inter"/>
              <a:ea typeface="Inter"/>
              <a:cs typeface="Inter"/>
              <a:sym typeface="Inter"/>
            </a:endParaRPr>
          </a:p>
          <a:p>
            <a:pPr marL="292526" lvl="1" indent="-146263" algn="l">
              <a:lnSpc>
                <a:spcPts val="1896"/>
              </a:lnSpc>
              <a:buFont typeface="Arial"/>
              <a:buChar char="•"/>
            </a:pPr>
            <a:r>
              <a:rPr lang="en-US" sz="1354" spc="33" dirty="0">
                <a:solidFill>
                  <a:srgbClr val="262674"/>
                </a:solidFill>
                <a:latin typeface="Inter"/>
                <a:ea typeface="Inter"/>
                <a:cs typeface="Inter"/>
                <a:sym typeface="Inter"/>
              </a:rPr>
              <a:t>Haut-</a:t>
            </a:r>
            <a:r>
              <a:rPr lang="en-US" sz="1354" spc="33" dirty="0" err="1">
                <a:solidFill>
                  <a:srgbClr val="262674"/>
                </a:solidFill>
                <a:latin typeface="Inter"/>
                <a:ea typeface="Inter"/>
                <a:cs typeface="Inter"/>
                <a:sym typeface="Inter"/>
              </a:rPr>
              <a:t>Niveau</a:t>
            </a:r>
            <a:endParaRPr lang="en-US" sz="1354" spc="33" dirty="0">
              <a:solidFill>
                <a:srgbClr val="262674"/>
              </a:solidFill>
              <a:latin typeface="Inter"/>
              <a:ea typeface="Inter"/>
              <a:cs typeface="Inter"/>
              <a:sym typeface="Inter"/>
            </a:endParaRPr>
          </a:p>
          <a:p>
            <a:pPr marL="292526" lvl="1" indent="-146263" algn="l">
              <a:lnSpc>
                <a:spcPts val="1896"/>
              </a:lnSpc>
              <a:buFont typeface="Arial"/>
              <a:buChar char="•"/>
            </a:pPr>
            <a:r>
              <a:rPr lang="en-US" sz="1354" spc="33" dirty="0">
                <a:solidFill>
                  <a:srgbClr val="262674"/>
                </a:solidFill>
                <a:latin typeface="Inter"/>
                <a:ea typeface="Inter"/>
                <a:cs typeface="Inter"/>
                <a:sym typeface="Inter"/>
              </a:rPr>
              <a:t>Compétitions </a:t>
            </a:r>
            <a:r>
              <a:rPr lang="en-US" sz="1354" spc="33" dirty="0" err="1">
                <a:solidFill>
                  <a:srgbClr val="262674"/>
                </a:solidFill>
                <a:latin typeface="Inter"/>
                <a:ea typeface="Inter"/>
                <a:cs typeface="Inter"/>
                <a:sym typeface="Inter"/>
              </a:rPr>
              <a:t>nationales</a:t>
            </a:r>
            <a:endParaRPr lang="en-US" sz="1354" spc="33" dirty="0">
              <a:solidFill>
                <a:srgbClr val="262674"/>
              </a:solidFill>
              <a:latin typeface="Inter"/>
              <a:ea typeface="Inter"/>
              <a:cs typeface="Inter"/>
              <a:sym typeface="Inter"/>
            </a:endParaRPr>
          </a:p>
          <a:p>
            <a:pPr marL="292526" lvl="1" indent="-146263" algn="l">
              <a:lnSpc>
                <a:spcPts val="1896"/>
              </a:lnSpc>
              <a:buFont typeface="Arial"/>
              <a:buChar char="•"/>
            </a:pPr>
            <a:r>
              <a:rPr lang="en-US" sz="1354" spc="33" dirty="0" err="1">
                <a:solidFill>
                  <a:srgbClr val="262674"/>
                </a:solidFill>
                <a:latin typeface="Inter"/>
                <a:ea typeface="Inter"/>
                <a:cs typeface="Inter"/>
                <a:sym typeface="Inter"/>
              </a:rPr>
              <a:t>Communauté</a:t>
            </a:r>
            <a:r>
              <a:rPr lang="en-US" sz="1354" spc="33" dirty="0">
                <a:solidFill>
                  <a:srgbClr val="262674"/>
                </a:solidFill>
                <a:latin typeface="Inter"/>
                <a:ea typeface="Inter"/>
                <a:cs typeface="Inter"/>
                <a:sym typeface="Inter"/>
              </a:rPr>
              <a:t> du Bad</a:t>
            </a:r>
          </a:p>
          <a:p>
            <a:pPr marL="292526" lvl="1" indent="-146263" algn="l">
              <a:lnSpc>
                <a:spcPts val="1896"/>
              </a:lnSpc>
              <a:buFont typeface="Arial"/>
              <a:buChar char="•"/>
            </a:pPr>
            <a:r>
              <a:rPr lang="en-US" sz="1354" spc="33" dirty="0">
                <a:solidFill>
                  <a:srgbClr val="262674"/>
                </a:solidFill>
                <a:latin typeface="Inter"/>
                <a:ea typeface="Inter"/>
                <a:cs typeface="Inter"/>
                <a:sym typeface="Inter"/>
              </a:rPr>
              <a:t>Bad Pour Tous</a:t>
            </a:r>
          </a:p>
        </p:txBody>
      </p:sp>
      <p:sp>
        <p:nvSpPr>
          <p:cNvPr id="27" name="TextBox 27"/>
          <p:cNvSpPr txBox="1"/>
          <p:nvPr/>
        </p:nvSpPr>
        <p:spPr>
          <a:xfrm>
            <a:off x="5065948" y="2145795"/>
            <a:ext cx="1966341" cy="453009"/>
          </a:xfrm>
          <a:prstGeom prst="rect">
            <a:avLst/>
          </a:prstGeom>
        </p:spPr>
        <p:txBody>
          <a:bodyPr lIns="0" tIns="0" rIns="0" bIns="0" rtlCol="0" anchor="t">
            <a:spAutoFit/>
          </a:bodyPr>
          <a:lstStyle/>
          <a:p>
            <a:pPr algn="r">
              <a:lnSpc>
                <a:spcPts val="1805"/>
              </a:lnSpc>
            </a:pPr>
            <a:r>
              <a:rPr lang="en-US" sz="1289" i="1" spc="32" dirty="0">
                <a:solidFill>
                  <a:srgbClr val="262674"/>
                </a:solidFill>
                <a:latin typeface="Inter Italics"/>
                <a:ea typeface="Inter Italics"/>
                <a:cs typeface="Inter Italics"/>
                <a:sym typeface="Inter Italics"/>
              </a:rPr>
              <a:t>Montant reversé par licence = 31.57€</a:t>
            </a:r>
          </a:p>
        </p:txBody>
      </p:sp>
      <p:sp>
        <p:nvSpPr>
          <p:cNvPr id="28" name="TextBox 28"/>
          <p:cNvSpPr txBox="1"/>
          <p:nvPr/>
        </p:nvSpPr>
        <p:spPr>
          <a:xfrm>
            <a:off x="4638930" y="3465578"/>
            <a:ext cx="2393360" cy="224409"/>
          </a:xfrm>
          <a:prstGeom prst="rect">
            <a:avLst/>
          </a:prstGeom>
        </p:spPr>
        <p:txBody>
          <a:bodyPr lIns="0" tIns="0" rIns="0" bIns="0" rtlCol="0" anchor="t">
            <a:spAutoFit/>
          </a:bodyPr>
          <a:lstStyle/>
          <a:p>
            <a:pPr algn="r">
              <a:lnSpc>
                <a:spcPts val="1805"/>
              </a:lnSpc>
            </a:pPr>
            <a:r>
              <a:rPr lang="en-US" sz="1289" b="1" i="1" spc="32">
                <a:solidFill>
                  <a:srgbClr val="262674"/>
                </a:solidFill>
                <a:latin typeface="Inter Bold Italics"/>
                <a:ea typeface="Inter Bold Italics"/>
                <a:cs typeface="Inter Bold Italics"/>
                <a:sym typeface="Inter Bold Italics"/>
              </a:rPr>
              <a:t>Page 2</a:t>
            </a:r>
          </a:p>
        </p:txBody>
      </p:sp>
      <p:sp>
        <p:nvSpPr>
          <p:cNvPr id="29" name="TextBox 29"/>
          <p:cNvSpPr txBox="1"/>
          <p:nvPr/>
        </p:nvSpPr>
        <p:spPr>
          <a:xfrm>
            <a:off x="1957954" y="4317144"/>
            <a:ext cx="3447907" cy="1413385"/>
          </a:xfrm>
          <a:prstGeom prst="rect">
            <a:avLst/>
          </a:prstGeom>
        </p:spPr>
        <p:txBody>
          <a:bodyPr lIns="0" tIns="0" rIns="0" bIns="0" rtlCol="0" anchor="t">
            <a:spAutoFit/>
          </a:bodyPr>
          <a:lstStyle/>
          <a:p>
            <a:pPr marL="292526" lvl="1" indent="-146263" algn="l">
              <a:lnSpc>
                <a:spcPts val="1896"/>
              </a:lnSpc>
              <a:buFont typeface="Arial"/>
              <a:buChar char="•"/>
            </a:pPr>
            <a:r>
              <a:rPr lang="en-US" sz="1354" spc="33" dirty="0">
                <a:solidFill>
                  <a:srgbClr val="0F71B8"/>
                </a:solidFill>
                <a:latin typeface="Inter"/>
                <a:ea typeface="Inter"/>
                <a:cs typeface="Inter"/>
                <a:sym typeface="Inter"/>
              </a:rPr>
              <a:t>Compétitions </a:t>
            </a:r>
            <a:r>
              <a:rPr lang="en-US" sz="1354" spc="33" dirty="0" err="1">
                <a:solidFill>
                  <a:srgbClr val="0F71B8"/>
                </a:solidFill>
                <a:latin typeface="Inter"/>
                <a:ea typeface="Inter"/>
                <a:cs typeface="Inter"/>
                <a:sym typeface="Inter"/>
              </a:rPr>
              <a:t>Régionales</a:t>
            </a:r>
            <a:endParaRPr lang="en-US" sz="1354" spc="33" dirty="0">
              <a:solidFill>
                <a:srgbClr val="0F71B8"/>
              </a:solidFill>
              <a:latin typeface="Inter"/>
              <a:ea typeface="Inter"/>
              <a:cs typeface="Inter"/>
              <a:sym typeface="Inter"/>
            </a:endParaRPr>
          </a:p>
          <a:p>
            <a:pPr marL="292526" lvl="1" indent="-146263" algn="l">
              <a:lnSpc>
                <a:spcPts val="1896"/>
              </a:lnSpc>
              <a:buFont typeface="Arial"/>
              <a:buChar char="•"/>
            </a:pPr>
            <a:r>
              <a:rPr lang="en-US" sz="1354" spc="33" dirty="0">
                <a:solidFill>
                  <a:srgbClr val="0F71B8"/>
                </a:solidFill>
                <a:latin typeface="Inter"/>
                <a:ea typeface="Inter"/>
                <a:cs typeface="Inter"/>
                <a:sym typeface="Inter"/>
              </a:rPr>
              <a:t>Formations techniques</a:t>
            </a:r>
          </a:p>
          <a:p>
            <a:pPr marL="292526" lvl="1" indent="-146263" algn="l">
              <a:lnSpc>
                <a:spcPts val="1896"/>
              </a:lnSpc>
              <a:buFont typeface="Arial"/>
              <a:buChar char="•"/>
            </a:pPr>
            <a:r>
              <a:rPr lang="en-US" sz="1354" spc="33" dirty="0" err="1">
                <a:solidFill>
                  <a:srgbClr val="0F71B8"/>
                </a:solidFill>
                <a:latin typeface="Inter"/>
                <a:ea typeface="Inter"/>
                <a:cs typeface="Inter"/>
                <a:sym typeface="Inter"/>
              </a:rPr>
              <a:t>Accompagnement</a:t>
            </a:r>
            <a:r>
              <a:rPr lang="en-US" sz="1354" spc="33" dirty="0">
                <a:solidFill>
                  <a:srgbClr val="0F71B8"/>
                </a:solidFill>
                <a:latin typeface="Inter"/>
                <a:ea typeface="Inter"/>
                <a:cs typeface="Inter"/>
                <a:sym typeface="Inter"/>
              </a:rPr>
              <a:t> clubs/comités</a:t>
            </a:r>
          </a:p>
          <a:p>
            <a:pPr marL="292526" lvl="1" indent="-146263" algn="l">
              <a:lnSpc>
                <a:spcPts val="1896"/>
              </a:lnSpc>
              <a:buFont typeface="Arial"/>
              <a:buChar char="•"/>
            </a:pPr>
            <a:r>
              <a:rPr lang="en-US" sz="1354" spc="33" dirty="0">
                <a:solidFill>
                  <a:srgbClr val="0F71B8"/>
                </a:solidFill>
                <a:latin typeface="Inter"/>
                <a:ea typeface="Inter"/>
                <a:cs typeface="Inter"/>
                <a:sym typeface="Inter"/>
              </a:rPr>
              <a:t>Labels </a:t>
            </a:r>
            <a:r>
              <a:rPr lang="en-US" sz="1354" spc="33" dirty="0" err="1">
                <a:solidFill>
                  <a:srgbClr val="0F71B8"/>
                </a:solidFill>
                <a:latin typeface="Inter"/>
                <a:ea typeface="Inter"/>
                <a:cs typeface="Inter"/>
                <a:sym typeface="Inter"/>
              </a:rPr>
              <a:t>structurants</a:t>
            </a:r>
            <a:endParaRPr lang="en-US" sz="1354" spc="33" dirty="0">
              <a:solidFill>
                <a:srgbClr val="0F71B8"/>
              </a:solidFill>
              <a:latin typeface="Inter"/>
              <a:ea typeface="Inter"/>
              <a:cs typeface="Inter"/>
              <a:sym typeface="Inter"/>
            </a:endParaRPr>
          </a:p>
          <a:p>
            <a:pPr marL="292526" lvl="1" indent="-146263" algn="l">
              <a:lnSpc>
                <a:spcPts val="1896"/>
              </a:lnSpc>
              <a:buFont typeface="Arial"/>
              <a:buChar char="•"/>
            </a:pPr>
            <a:r>
              <a:rPr lang="en-US" sz="1354" spc="33" dirty="0" err="1">
                <a:solidFill>
                  <a:srgbClr val="0F71B8"/>
                </a:solidFill>
                <a:latin typeface="Inter"/>
                <a:ea typeface="Inter"/>
                <a:cs typeface="Inter"/>
                <a:sym typeface="Inter"/>
              </a:rPr>
              <a:t>Filière</a:t>
            </a:r>
            <a:r>
              <a:rPr lang="en-US" sz="1354" spc="33" dirty="0">
                <a:solidFill>
                  <a:srgbClr val="0F71B8"/>
                </a:solidFill>
                <a:latin typeface="Inter"/>
                <a:ea typeface="Inter"/>
                <a:cs typeface="Inter"/>
                <a:sym typeface="Inter"/>
              </a:rPr>
              <a:t> </a:t>
            </a:r>
            <a:r>
              <a:rPr lang="en-US" sz="1354" spc="33" dirty="0" err="1">
                <a:solidFill>
                  <a:srgbClr val="0F71B8"/>
                </a:solidFill>
                <a:latin typeface="Inter"/>
                <a:ea typeface="Inter"/>
                <a:cs typeface="Inter"/>
                <a:sym typeface="Inter"/>
              </a:rPr>
              <a:t>d’accès</a:t>
            </a:r>
            <a:r>
              <a:rPr lang="en-US" sz="1354" spc="33" dirty="0">
                <a:solidFill>
                  <a:srgbClr val="0F71B8"/>
                </a:solidFill>
                <a:latin typeface="Inter"/>
                <a:ea typeface="Inter"/>
                <a:cs typeface="Inter"/>
                <a:sym typeface="Inter"/>
              </a:rPr>
              <a:t> au haut-</a:t>
            </a:r>
            <a:r>
              <a:rPr lang="en-US" sz="1354" spc="33" dirty="0" err="1">
                <a:solidFill>
                  <a:srgbClr val="0F71B8"/>
                </a:solidFill>
                <a:latin typeface="Inter"/>
                <a:ea typeface="Inter"/>
                <a:cs typeface="Inter"/>
                <a:sym typeface="Inter"/>
              </a:rPr>
              <a:t>niveau</a:t>
            </a:r>
            <a:endParaRPr lang="en-US" sz="1354" spc="33" dirty="0">
              <a:solidFill>
                <a:srgbClr val="0F71B8"/>
              </a:solidFill>
              <a:latin typeface="Inter"/>
              <a:ea typeface="Inter"/>
              <a:cs typeface="Inter"/>
              <a:sym typeface="Inter"/>
            </a:endParaRPr>
          </a:p>
          <a:p>
            <a:pPr marL="292526" lvl="1" indent="-146263" algn="l">
              <a:lnSpc>
                <a:spcPts val="1896"/>
              </a:lnSpc>
              <a:buFont typeface="Arial"/>
              <a:buChar char="•"/>
            </a:pPr>
            <a:r>
              <a:rPr lang="en-US" sz="1354" spc="33" dirty="0">
                <a:solidFill>
                  <a:srgbClr val="0F71B8"/>
                </a:solidFill>
                <a:latin typeface="Inter"/>
                <a:ea typeface="Inter"/>
                <a:cs typeface="Inter"/>
                <a:sym typeface="Inter"/>
              </a:rPr>
              <a:t>Suivi équipements</a:t>
            </a:r>
          </a:p>
        </p:txBody>
      </p:sp>
      <p:sp>
        <p:nvSpPr>
          <p:cNvPr id="30" name="TextBox 30"/>
          <p:cNvSpPr txBox="1"/>
          <p:nvPr/>
        </p:nvSpPr>
        <p:spPr>
          <a:xfrm>
            <a:off x="5065948" y="4351753"/>
            <a:ext cx="1966341" cy="681609"/>
          </a:xfrm>
          <a:prstGeom prst="rect">
            <a:avLst/>
          </a:prstGeom>
        </p:spPr>
        <p:txBody>
          <a:bodyPr lIns="0" tIns="0" rIns="0" bIns="0" rtlCol="0" anchor="t">
            <a:spAutoFit/>
          </a:bodyPr>
          <a:lstStyle/>
          <a:p>
            <a:pPr algn="r">
              <a:lnSpc>
                <a:spcPts val="1805"/>
              </a:lnSpc>
            </a:pPr>
            <a:r>
              <a:rPr lang="en-US" sz="1289" i="1" spc="32" dirty="0">
                <a:solidFill>
                  <a:srgbClr val="0F71B8"/>
                </a:solidFill>
                <a:latin typeface="Inter Italics"/>
                <a:ea typeface="Inter Italics"/>
                <a:cs typeface="Inter Italics"/>
                <a:sym typeface="Inter Italics"/>
              </a:rPr>
              <a:t>Montant reversé par licence = 19.75€</a:t>
            </a:r>
          </a:p>
          <a:p>
            <a:pPr algn="r">
              <a:lnSpc>
                <a:spcPts val="1805"/>
              </a:lnSpc>
            </a:pPr>
            <a:endParaRPr lang="en-US" sz="1289" i="1" spc="32" dirty="0">
              <a:solidFill>
                <a:srgbClr val="0F71B8"/>
              </a:solidFill>
              <a:latin typeface="Inter Italics"/>
              <a:ea typeface="Inter Italics"/>
              <a:cs typeface="Inter Italics"/>
              <a:sym typeface="Inter Italics"/>
            </a:endParaRPr>
          </a:p>
        </p:txBody>
      </p:sp>
      <p:sp>
        <p:nvSpPr>
          <p:cNvPr id="31" name="TextBox 31"/>
          <p:cNvSpPr txBox="1"/>
          <p:nvPr/>
        </p:nvSpPr>
        <p:spPr>
          <a:xfrm>
            <a:off x="4638930" y="5568037"/>
            <a:ext cx="2393360" cy="224409"/>
          </a:xfrm>
          <a:prstGeom prst="rect">
            <a:avLst/>
          </a:prstGeom>
        </p:spPr>
        <p:txBody>
          <a:bodyPr lIns="0" tIns="0" rIns="0" bIns="0" rtlCol="0" anchor="t">
            <a:spAutoFit/>
          </a:bodyPr>
          <a:lstStyle/>
          <a:p>
            <a:pPr algn="r">
              <a:lnSpc>
                <a:spcPts val="1805"/>
              </a:lnSpc>
            </a:pPr>
            <a:r>
              <a:rPr lang="en-US" sz="1289" b="1" i="1" spc="32">
                <a:solidFill>
                  <a:srgbClr val="0F71B8"/>
                </a:solidFill>
                <a:latin typeface="Inter Bold Italics"/>
                <a:ea typeface="Inter Bold Italics"/>
                <a:cs typeface="Inter Bold Italics"/>
                <a:sym typeface="Inter Bold Italics"/>
              </a:rPr>
              <a:t>Page 3-4</a:t>
            </a:r>
          </a:p>
        </p:txBody>
      </p:sp>
      <p:sp>
        <p:nvSpPr>
          <p:cNvPr id="32" name="TextBox 32"/>
          <p:cNvSpPr txBox="1"/>
          <p:nvPr/>
        </p:nvSpPr>
        <p:spPr>
          <a:xfrm>
            <a:off x="1262126" y="3829336"/>
            <a:ext cx="5119043" cy="447493"/>
          </a:xfrm>
          <a:prstGeom prst="rect">
            <a:avLst/>
          </a:prstGeom>
        </p:spPr>
        <p:txBody>
          <a:bodyPr lIns="0" tIns="0" rIns="0" bIns="0" rtlCol="0" anchor="t">
            <a:spAutoFit/>
          </a:bodyPr>
          <a:lstStyle/>
          <a:p>
            <a:pPr algn="ctr">
              <a:lnSpc>
                <a:spcPts val="3685"/>
              </a:lnSpc>
            </a:pPr>
            <a:r>
              <a:rPr lang="en-US" sz="2632" b="1" spc="65">
                <a:solidFill>
                  <a:srgbClr val="0F71B8"/>
                </a:solidFill>
                <a:latin typeface="Inter Bold"/>
                <a:ea typeface="Inter Bold"/>
                <a:cs typeface="Inter Bold"/>
                <a:sym typeface="Inter Bold"/>
              </a:rPr>
              <a:t>Ligue AURA Badminton</a:t>
            </a:r>
          </a:p>
        </p:txBody>
      </p:sp>
      <p:sp>
        <p:nvSpPr>
          <p:cNvPr id="33" name="TextBox 33"/>
          <p:cNvSpPr txBox="1"/>
          <p:nvPr/>
        </p:nvSpPr>
        <p:spPr>
          <a:xfrm>
            <a:off x="1957954" y="6643441"/>
            <a:ext cx="3447907" cy="1175260"/>
          </a:xfrm>
          <a:prstGeom prst="rect">
            <a:avLst/>
          </a:prstGeom>
        </p:spPr>
        <p:txBody>
          <a:bodyPr lIns="0" tIns="0" rIns="0" bIns="0" rtlCol="0" anchor="t">
            <a:spAutoFit/>
          </a:bodyPr>
          <a:lstStyle/>
          <a:p>
            <a:pPr marL="292526" lvl="1" indent="-146263" algn="l">
              <a:lnSpc>
                <a:spcPts val="1896"/>
              </a:lnSpc>
              <a:buFont typeface="Arial"/>
              <a:buChar char="•"/>
            </a:pPr>
            <a:r>
              <a:rPr lang="en-US" sz="1354" spc="33" dirty="0">
                <a:solidFill>
                  <a:srgbClr val="313193"/>
                </a:solidFill>
                <a:latin typeface="Inter"/>
                <a:ea typeface="Inter"/>
                <a:cs typeface="Inter"/>
                <a:sym typeface="Inter"/>
              </a:rPr>
              <a:t>Suivi, visite et création de clubs</a:t>
            </a:r>
          </a:p>
          <a:p>
            <a:pPr marL="292526" lvl="1" indent="-146263" algn="l">
              <a:lnSpc>
                <a:spcPts val="1896"/>
              </a:lnSpc>
              <a:buFont typeface="Arial"/>
              <a:buChar char="•"/>
            </a:pPr>
            <a:r>
              <a:rPr lang="en-US" sz="1354" spc="33" dirty="0">
                <a:solidFill>
                  <a:srgbClr val="313193"/>
                </a:solidFill>
                <a:latin typeface="Inter"/>
                <a:ea typeface="Inter"/>
                <a:cs typeface="Inter"/>
                <a:sym typeface="Inter"/>
              </a:rPr>
              <a:t>Détection des jeunes talents</a:t>
            </a:r>
          </a:p>
          <a:p>
            <a:pPr marL="292526" lvl="1" indent="-146263" algn="l">
              <a:lnSpc>
                <a:spcPts val="1896"/>
              </a:lnSpc>
              <a:buFont typeface="Arial"/>
              <a:buChar char="•"/>
            </a:pPr>
            <a:r>
              <a:rPr lang="en-US" sz="1354" spc="33" dirty="0">
                <a:solidFill>
                  <a:srgbClr val="313193"/>
                </a:solidFill>
                <a:latin typeface="Inter"/>
                <a:ea typeface="Inter"/>
                <a:cs typeface="Inter"/>
                <a:sym typeface="Inter"/>
              </a:rPr>
              <a:t>Formation de proximité</a:t>
            </a:r>
          </a:p>
          <a:p>
            <a:pPr marL="292526" lvl="1" indent="-146263" algn="l">
              <a:lnSpc>
                <a:spcPts val="1896"/>
              </a:lnSpc>
              <a:buFont typeface="Arial"/>
              <a:buChar char="•"/>
            </a:pPr>
            <a:r>
              <a:rPr lang="en-US" sz="1354" spc="33" dirty="0">
                <a:solidFill>
                  <a:srgbClr val="313193"/>
                </a:solidFill>
                <a:latin typeface="Inter"/>
                <a:ea typeface="Inter"/>
                <a:cs typeface="Inter"/>
                <a:sym typeface="Inter"/>
              </a:rPr>
              <a:t>Compétitions départementales</a:t>
            </a:r>
          </a:p>
          <a:p>
            <a:pPr marL="292526" lvl="1" indent="-146263" algn="l">
              <a:lnSpc>
                <a:spcPts val="1896"/>
              </a:lnSpc>
              <a:buFont typeface="Arial"/>
              <a:buChar char="•"/>
            </a:pPr>
            <a:r>
              <a:rPr lang="en-US" sz="1354" spc="33" dirty="0">
                <a:solidFill>
                  <a:srgbClr val="313193"/>
                </a:solidFill>
                <a:latin typeface="Inter"/>
                <a:ea typeface="Inter"/>
                <a:cs typeface="Inter"/>
                <a:sym typeface="Inter"/>
              </a:rPr>
              <a:t>Mutualisation entre clubs</a:t>
            </a:r>
          </a:p>
        </p:txBody>
      </p:sp>
      <p:sp>
        <p:nvSpPr>
          <p:cNvPr id="34" name="TextBox 34"/>
          <p:cNvSpPr txBox="1"/>
          <p:nvPr/>
        </p:nvSpPr>
        <p:spPr>
          <a:xfrm>
            <a:off x="5065948" y="6633916"/>
            <a:ext cx="1966341" cy="692497"/>
          </a:xfrm>
          <a:prstGeom prst="rect">
            <a:avLst/>
          </a:prstGeom>
        </p:spPr>
        <p:txBody>
          <a:bodyPr lIns="0" tIns="0" rIns="0" bIns="0" rtlCol="0" anchor="t">
            <a:spAutoFit/>
          </a:bodyPr>
          <a:lstStyle/>
          <a:p>
            <a:pPr algn="r">
              <a:lnSpc>
                <a:spcPts val="1805"/>
              </a:lnSpc>
            </a:pPr>
            <a:r>
              <a:rPr lang="en-US" sz="1289" i="1" spc="32" dirty="0">
                <a:solidFill>
                  <a:srgbClr val="313193"/>
                </a:solidFill>
                <a:latin typeface="Inter Italics"/>
                <a:ea typeface="Inter Italics"/>
                <a:cs typeface="Inter Italics"/>
                <a:sym typeface="Inter Italics"/>
              </a:rPr>
              <a:t>Montant reversé par licence = 14€</a:t>
            </a:r>
          </a:p>
          <a:p>
            <a:pPr algn="r">
              <a:lnSpc>
                <a:spcPts val="1805"/>
              </a:lnSpc>
            </a:pPr>
            <a:endParaRPr lang="en-US" sz="1289" i="1" spc="32" dirty="0">
              <a:solidFill>
                <a:srgbClr val="313193"/>
              </a:solidFill>
              <a:latin typeface="Inter Italics"/>
              <a:ea typeface="Inter Italics"/>
              <a:cs typeface="Inter Italics"/>
              <a:sym typeface="Inter Italics"/>
            </a:endParaRPr>
          </a:p>
        </p:txBody>
      </p:sp>
      <p:sp>
        <p:nvSpPr>
          <p:cNvPr id="35" name="TextBox 35"/>
          <p:cNvSpPr txBox="1"/>
          <p:nvPr/>
        </p:nvSpPr>
        <p:spPr>
          <a:xfrm>
            <a:off x="4638930" y="7775272"/>
            <a:ext cx="2393360" cy="224409"/>
          </a:xfrm>
          <a:prstGeom prst="rect">
            <a:avLst/>
          </a:prstGeom>
        </p:spPr>
        <p:txBody>
          <a:bodyPr lIns="0" tIns="0" rIns="0" bIns="0" rtlCol="0" anchor="t">
            <a:spAutoFit/>
          </a:bodyPr>
          <a:lstStyle/>
          <a:p>
            <a:pPr algn="r">
              <a:lnSpc>
                <a:spcPts val="1805"/>
              </a:lnSpc>
            </a:pPr>
            <a:r>
              <a:rPr lang="en-US" sz="1289" b="1" i="1" spc="32">
                <a:solidFill>
                  <a:srgbClr val="313193"/>
                </a:solidFill>
                <a:latin typeface="Inter Bold Italics"/>
                <a:ea typeface="Inter Bold Italics"/>
                <a:cs typeface="Inter Bold Italics"/>
                <a:sym typeface="Inter Bold Italics"/>
              </a:rPr>
              <a:t>Page 5-6</a:t>
            </a:r>
          </a:p>
        </p:txBody>
      </p:sp>
      <p:sp>
        <p:nvSpPr>
          <p:cNvPr id="36" name="TextBox 36"/>
          <p:cNvSpPr txBox="1"/>
          <p:nvPr/>
        </p:nvSpPr>
        <p:spPr>
          <a:xfrm>
            <a:off x="1262126" y="6036571"/>
            <a:ext cx="5119043" cy="474489"/>
          </a:xfrm>
          <a:prstGeom prst="rect">
            <a:avLst/>
          </a:prstGeom>
        </p:spPr>
        <p:txBody>
          <a:bodyPr lIns="0" tIns="0" rIns="0" bIns="0" rtlCol="0" anchor="t">
            <a:spAutoFit/>
          </a:bodyPr>
          <a:lstStyle/>
          <a:p>
            <a:pPr algn="ctr">
              <a:lnSpc>
                <a:spcPts val="3685"/>
              </a:lnSpc>
            </a:pPr>
            <a:r>
              <a:rPr lang="en-US" sz="2632" b="1" spc="65" dirty="0">
                <a:solidFill>
                  <a:srgbClr val="313193"/>
                </a:solidFill>
                <a:latin typeface="Inter Bold"/>
                <a:ea typeface="Inter Bold"/>
                <a:cs typeface="Inter Bold"/>
                <a:sym typeface="Inter Bold"/>
              </a:rPr>
              <a:t>Comité du Puy De Dôme</a:t>
            </a:r>
          </a:p>
        </p:txBody>
      </p:sp>
      <p:sp>
        <p:nvSpPr>
          <p:cNvPr id="37" name="TextBox 37"/>
          <p:cNvSpPr txBox="1"/>
          <p:nvPr/>
        </p:nvSpPr>
        <p:spPr>
          <a:xfrm>
            <a:off x="1957954" y="8738923"/>
            <a:ext cx="3447907" cy="1413385"/>
          </a:xfrm>
          <a:prstGeom prst="rect">
            <a:avLst/>
          </a:prstGeom>
        </p:spPr>
        <p:txBody>
          <a:bodyPr lIns="0" tIns="0" rIns="0" bIns="0" rtlCol="0" anchor="t">
            <a:spAutoFit/>
          </a:bodyPr>
          <a:lstStyle/>
          <a:p>
            <a:pPr marL="292526" lvl="1" indent="-146263" algn="l">
              <a:lnSpc>
                <a:spcPts val="1896"/>
              </a:lnSpc>
              <a:buFont typeface="Arial"/>
              <a:buChar char="•"/>
            </a:pPr>
            <a:r>
              <a:rPr lang="en-US" sz="1354" spc="33" dirty="0">
                <a:solidFill>
                  <a:srgbClr val="6D6D87"/>
                </a:solidFill>
                <a:latin typeface="Inter"/>
                <a:ea typeface="Inter"/>
                <a:cs typeface="Inter"/>
                <a:sym typeface="Inter"/>
              </a:rPr>
              <a:t>Projet de club</a:t>
            </a:r>
          </a:p>
          <a:p>
            <a:pPr marL="292526" lvl="1" indent="-146263" algn="l">
              <a:lnSpc>
                <a:spcPts val="1896"/>
              </a:lnSpc>
              <a:buFont typeface="Arial"/>
              <a:buChar char="•"/>
            </a:pPr>
            <a:r>
              <a:rPr lang="en-US" sz="1354" spc="33" dirty="0" err="1">
                <a:solidFill>
                  <a:srgbClr val="6D6D87"/>
                </a:solidFill>
                <a:latin typeface="Inter"/>
                <a:ea typeface="Inter"/>
                <a:cs typeface="Inter"/>
                <a:sym typeface="Inter"/>
              </a:rPr>
              <a:t>Compétition</a:t>
            </a:r>
            <a:endParaRPr lang="en-US" sz="1354" spc="33" dirty="0">
              <a:solidFill>
                <a:srgbClr val="6D6D87"/>
              </a:solidFill>
              <a:latin typeface="Inter"/>
              <a:ea typeface="Inter"/>
              <a:cs typeface="Inter"/>
              <a:sym typeface="Inter"/>
            </a:endParaRPr>
          </a:p>
          <a:p>
            <a:pPr marL="292526" lvl="1" indent="-146263" algn="l">
              <a:lnSpc>
                <a:spcPts val="1896"/>
              </a:lnSpc>
              <a:buFont typeface="Arial"/>
              <a:buChar char="•"/>
            </a:pPr>
            <a:r>
              <a:rPr lang="en-US" sz="1354" spc="33" dirty="0" err="1">
                <a:solidFill>
                  <a:srgbClr val="6D6D87"/>
                </a:solidFill>
                <a:latin typeface="Inter"/>
                <a:ea typeface="Inter"/>
                <a:cs typeface="Inter"/>
                <a:sym typeface="Inter"/>
              </a:rPr>
              <a:t>Loisir</a:t>
            </a:r>
            <a:r>
              <a:rPr lang="en-US" sz="1354" spc="33" dirty="0">
                <a:solidFill>
                  <a:srgbClr val="6D6D87"/>
                </a:solidFill>
                <a:latin typeface="Inter"/>
                <a:ea typeface="Inter"/>
                <a:cs typeface="Inter"/>
                <a:sym typeface="Inter"/>
              </a:rPr>
              <a:t> et </a:t>
            </a:r>
            <a:r>
              <a:rPr lang="en-US" sz="1354" spc="33" dirty="0" err="1">
                <a:solidFill>
                  <a:srgbClr val="6D6D87"/>
                </a:solidFill>
                <a:latin typeface="Inter"/>
                <a:ea typeface="Inter"/>
                <a:cs typeface="Inter"/>
                <a:sym typeface="Inter"/>
              </a:rPr>
              <a:t>Jeu</a:t>
            </a:r>
            <a:r>
              <a:rPr lang="en-US" sz="1354" spc="33" dirty="0">
                <a:solidFill>
                  <a:srgbClr val="6D6D87"/>
                </a:solidFill>
                <a:latin typeface="Inter"/>
                <a:ea typeface="Inter"/>
                <a:cs typeface="Inter"/>
                <a:sym typeface="Inter"/>
              </a:rPr>
              <a:t> Libre</a:t>
            </a:r>
          </a:p>
          <a:p>
            <a:pPr marL="292526" lvl="1" indent="-146263" algn="l">
              <a:lnSpc>
                <a:spcPts val="1896"/>
              </a:lnSpc>
              <a:buFont typeface="Arial"/>
              <a:buChar char="•"/>
            </a:pPr>
            <a:r>
              <a:rPr lang="en-US" sz="1354" spc="33" dirty="0">
                <a:solidFill>
                  <a:srgbClr val="6D6D87"/>
                </a:solidFill>
                <a:latin typeface="Inter"/>
                <a:ea typeface="Inter"/>
                <a:cs typeface="Inter"/>
                <a:sym typeface="Inter"/>
              </a:rPr>
              <a:t>Tournoi du Club</a:t>
            </a:r>
          </a:p>
          <a:p>
            <a:pPr marL="292526" lvl="1" indent="-146263" algn="l">
              <a:lnSpc>
                <a:spcPts val="1896"/>
              </a:lnSpc>
              <a:buFont typeface="Arial"/>
              <a:buChar char="•"/>
            </a:pPr>
            <a:r>
              <a:rPr lang="en-US" sz="1354" spc="33" dirty="0">
                <a:solidFill>
                  <a:srgbClr val="6D6D87"/>
                </a:solidFill>
                <a:latin typeface="Inter"/>
                <a:ea typeface="Inter"/>
                <a:cs typeface="Inter"/>
                <a:sym typeface="Inter"/>
              </a:rPr>
              <a:t>Projets </a:t>
            </a:r>
            <a:r>
              <a:rPr lang="en-US" sz="1354" spc="33" dirty="0" err="1">
                <a:solidFill>
                  <a:srgbClr val="6D6D87"/>
                </a:solidFill>
                <a:latin typeface="Inter"/>
                <a:ea typeface="Inter"/>
                <a:cs typeface="Inter"/>
                <a:sym typeface="Inter"/>
              </a:rPr>
              <a:t>innovants</a:t>
            </a:r>
            <a:endParaRPr lang="en-US" sz="1354" spc="33" dirty="0">
              <a:solidFill>
                <a:srgbClr val="6D6D87"/>
              </a:solidFill>
              <a:latin typeface="Inter"/>
              <a:ea typeface="Inter"/>
              <a:cs typeface="Inter"/>
              <a:sym typeface="Inter"/>
            </a:endParaRPr>
          </a:p>
          <a:p>
            <a:pPr marL="292526" lvl="1" indent="-146263" algn="l">
              <a:lnSpc>
                <a:spcPts val="1896"/>
              </a:lnSpc>
              <a:buFont typeface="Arial"/>
              <a:buChar char="•"/>
            </a:pPr>
            <a:r>
              <a:rPr lang="en-US" sz="1354" spc="33" dirty="0" err="1">
                <a:solidFill>
                  <a:srgbClr val="6D6D87"/>
                </a:solidFill>
                <a:latin typeface="Inter"/>
                <a:ea typeface="Inter"/>
                <a:cs typeface="Inter"/>
                <a:sym typeface="Inter"/>
              </a:rPr>
              <a:t>Convivialité</a:t>
            </a:r>
            <a:endParaRPr lang="en-US" sz="1354" spc="33" dirty="0">
              <a:solidFill>
                <a:srgbClr val="6D6D87"/>
              </a:solidFill>
              <a:latin typeface="Inter"/>
              <a:ea typeface="Inter"/>
              <a:cs typeface="Inter"/>
              <a:sym typeface="Inter"/>
            </a:endParaRPr>
          </a:p>
        </p:txBody>
      </p:sp>
      <p:sp>
        <p:nvSpPr>
          <p:cNvPr id="38" name="TextBox 38"/>
          <p:cNvSpPr txBox="1"/>
          <p:nvPr/>
        </p:nvSpPr>
        <p:spPr>
          <a:xfrm>
            <a:off x="5065948" y="8729398"/>
            <a:ext cx="1966341" cy="681609"/>
          </a:xfrm>
          <a:prstGeom prst="rect">
            <a:avLst/>
          </a:prstGeom>
        </p:spPr>
        <p:txBody>
          <a:bodyPr lIns="0" tIns="0" rIns="0" bIns="0" rtlCol="0" anchor="t">
            <a:spAutoFit/>
          </a:bodyPr>
          <a:lstStyle/>
          <a:p>
            <a:pPr algn="r">
              <a:lnSpc>
                <a:spcPts val="1805"/>
              </a:lnSpc>
            </a:pPr>
            <a:r>
              <a:rPr lang="en-US" sz="1289" i="1" spc="32" dirty="0">
                <a:solidFill>
                  <a:srgbClr val="6D6D87"/>
                </a:solidFill>
                <a:latin typeface="Inter Italics"/>
                <a:ea typeface="Inter Italics"/>
                <a:cs typeface="Inter Italics"/>
                <a:sym typeface="Inter Italics"/>
              </a:rPr>
              <a:t>Montant reversé par licence = X€</a:t>
            </a:r>
          </a:p>
          <a:p>
            <a:pPr algn="r">
              <a:lnSpc>
                <a:spcPts val="1805"/>
              </a:lnSpc>
            </a:pPr>
            <a:endParaRPr lang="en-US" sz="1289" i="1" spc="32" dirty="0">
              <a:solidFill>
                <a:srgbClr val="6D6D87"/>
              </a:solidFill>
              <a:latin typeface="Inter Italics"/>
              <a:ea typeface="Inter Italics"/>
              <a:cs typeface="Inter Italics"/>
              <a:sym typeface="Inter Italics"/>
            </a:endParaRPr>
          </a:p>
        </p:txBody>
      </p:sp>
      <p:sp>
        <p:nvSpPr>
          <p:cNvPr id="39" name="TextBox 39"/>
          <p:cNvSpPr txBox="1"/>
          <p:nvPr/>
        </p:nvSpPr>
        <p:spPr>
          <a:xfrm>
            <a:off x="4638930" y="9982507"/>
            <a:ext cx="2393360" cy="224409"/>
          </a:xfrm>
          <a:prstGeom prst="rect">
            <a:avLst/>
          </a:prstGeom>
        </p:spPr>
        <p:txBody>
          <a:bodyPr lIns="0" tIns="0" rIns="0" bIns="0" rtlCol="0" anchor="t">
            <a:spAutoFit/>
          </a:bodyPr>
          <a:lstStyle/>
          <a:p>
            <a:pPr algn="r">
              <a:lnSpc>
                <a:spcPts val="1805"/>
              </a:lnSpc>
            </a:pPr>
            <a:r>
              <a:rPr lang="en-US" sz="1289" b="1" i="1" spc="32">
                <a:solidFill>
                  <a:srgbClr val="6D6D87"/>
                </a:solidFill>
                <a:latin typeface="Inter Bold Italics"/>
                <a:ea typeface="Inter Bold Italics"/>
                <a:cs typeface="Inter Bold Italics"/>
                <a:sym typeface="Inter Bold Italics"/>
              </a:rPr>
              <a:t>Page 7-10</a:t>
            </a:r>
          </a:p>
        </p:txBody>
      </p:sp>
      <p:sp>
        <p:nvSpPr>
          <p:cNvPr id="40" name="TextBox 40"/>
          <p:cNvSpPr txBox="1"/>
          <p:nvPr/>
        </p:nvSpPr>
        <p:spPr>
          <a:xfrm>
            <a:off x="1262126" y="8243806"/>
            <a:ext cx="5119043" cy="474489"/>
          </a:xfrm>
          <a:prstGeom prst="rect">
            <a:avLst/>
          </a:prstGeom>
        </p:spPr>
        <p:txBody>
          <a:bodyPr lIns="0" tIns="0" rIns="0" bIns="0" rtlCol="0" anchor="t">
            <a:spAutoFit/>
          </a:bodyPr>
          <a:lstStyle/>
          <a:p>
            <a:pPr algn="ctr">
              <a:lnSpc>
                <a:spcPts val="3685"/>
              </a:lnSpc>
            </a:pPr>
            <a:r>
              <a:rPr lang="en-US" sz="2632" b="1" spc="65" dirty="0">
                <a:solidFill>
                  <a:srgbClr val="6D6D87"/>
                </a:solidFill>
                <a:latin typeface="Inter Bold"/>
                <a:ea typeface="Inter Bold"/>
                <a:cs typeface="Inter Bold"/>
                <a:sym typeface="Inter Bold"/>
              </a:rPr>
              <a:t>Badminton Club de </a:t>
            </a:r>
          </a:p>
        </p:txBody>
      </p:sp>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362" y="6738744"/>
            <a:ext cx="1515706" cy="575968"/>
          </a:xfrm>
          <a:prstGeom prst="rect">
            <a:avLst/>
          </a:prstGeom>
          <a:solidFill>
            <a:schemeClr val="bg1">
              <a:lumMod val="85000"/>
              <a:alpha val="0"/>
            </a:schemeClr>
          </a:solidFill>
          <a:ln>
            <a:noFill/>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7154" y="8684875"/>
            <a:ext cx="6670660" cy="1413439"/>
            <a:chOff x="0" y="0"/>
            <a:chExt cx="37196693" cy="7881568"/>
          </a:xfrm>
        </p:grpSpPr>
        <p:sp>
          <p:nvSpPr>
            <p:cNvPr id="3" name="Freeform 3"/>
            <p:cNvSpPr/>
            <p:nvPr/>
          </p:nvSpPr>
          <p:spPr>
            <a:xfrm>
              <a:off x="0" y="0"/>
              <a:ext cx="37196694" cy="7881568"/>
            </a:xfrm>
            <a:custGeom>
              <a:avLst/>
              <a:gdLst/>
              <a:ahLst/>
              <a:cxnLst/>
              <a:rect l="l" t="t" r="r" b="b"/>
              <a:pathLst>
                <a:path w="37196694" h="7881568">
                  <a:moveTo>
                    <a:pt x="0" y="0"/>
                  </a:moveTo>
                  <a:lnTo>
                    <a:pt x="0" y="7881568"/>
                  </a:lnTo>
                  <a:lnTo>
                    <a:pt x="37196694" y="7881568"/>
                  </a:lnTo>
                  <a:lnTo>
                    <a:pt x="37196694" y="0"/>
                  </a:lnTo>
                  <a:lnTo>
                    <a:pt x="0" y="0"/>
                  </a:lnTo>
                  <a:close/>
                  <a:moveTo>
                    <a:pt x="37135733" y="7820607"/>
                  </a:moveTo>
                  <a:lnTo>
                    <a:pt x="59690" y="7820607"/>
                  </a:lnTo>
                  <a:lnTo>
                    <a:pt x="59690" y="59690"/>
                  </a:lnTo>
                  <a:lnTo>
                    <a:pt x="37135733" y="59690"/>
                  </a:lnTo>
                  <a:lnTo>
                    <a:pt x="37135733" y="7820607"/>
                  </a:lnTo>
                  <a:close/>
                </a:path>
              </a:pathLst>
            </a:custGeom>
            <a:solidFill>
              <a:srgbClr val="262674"/>
            </a:solidFill>
          </p:spPr>
          <p:txBody>
            <a:bodyPr/>
            <a:lstStyle/>
            <a:p>
              <a:endParaRPr lang="fr-FR"/>
            </a:p>
          </p:txBody>
        </p:sp>
      </p:grpSp>
      <p:sp>
        <p:nvSpPr>
          <p:cNvPr id="4" name="Freeform 4"/>
          <p:cNvSpPr/>
          <p:nvPr/>
        </p:nvSpPr>
        <p:spPr>
          <a:xfrm>
            <a:off x="308402" y="284679"/>
            <a:ext cx="6949327" cy="10226246"/>
          </a:xfrm>
          <a:custGeom>
            <a:avLst/>
            <a:gdLst/>
            <a:ahLst/>
            <a:cxnLst/>
            <a:rect l="l" t="t" r="r" b="b"/>
            <a:pathLst>
              <a:path w="6949327" h="10226246">
                <a:moveTo>
                  <a:pt x="0" y="0"/>
                </a:moveTo>
                <a:lnTo>
                  <a:pt x="6949327" y="0"/>
                </a:lnTo>
                <a:lnTo>
                  <a:pt x="6949327" y="10226246"/>
                </a:lnTo>
                <a:lnTo>
                  <a:pt x="0" y="10226246"/>
                </a:lnTo>
                <a:lnTo>
                  <a:pt x="0" y="0"/>
                </a:lnTo>
                <a:close/>
              </a:path>
            </a:pathLst>
          </a:custGeom>
          <a:blipFill>
            <a:blip r:embed="rId2">
              <a:alphaModFix amt="2000"/>
            </a:blip>
            <a:stretch>
              <a:fillRect l="-6654" r="-6654"/>
            </a:stretch>
          </a:blipFill>
        </p:spPr>
        <p:txBody>
          <a:bodyPr/>
          <a:lstStyle/>
          <a:p>
            <a:endParaRPr lang="fr-FR"/>
          </a:p>
        </p:txBody>
      </p:sp>
      <p:grpSp>
        <p:nvGrpSpPr>
          <p:cNvPr id="5" name="Group 5"/>
          <p:cNvGrpSpPr/>
          <p:nvPr/>
        </p:nvGrpSpPr>
        <p:grpSpPr>
          <a:xfrm>
            <a:off x="0" y="0"/>
            <a:ext cx="7560000" cy="10692000"/>
            <a:chOff x="0" y="0"/>
            <a:chExt cx="2709333" cy="3831771"/>
          </a:xfrm>
        </p:grpSpPr>
        <p:sp>
          <p:nvSpPr>
            <p:cNvPr id="6" name="Freeform 6"/>
            <p:cNvSpPr/>
            <p:nvPr/>
          </p:nvSpPr>
          <p:spPr>
            <a:xfrm>
              <a:off x="0" y="0"/>
              <a:ext cx="2709333" cy="3831772"/>
            </a:xfrm>
            <a:custGeom>
              <a:avLst/>
              <a:gdLst/>
              <a:ahLst/>
              <a:cxnLst/>
              <a:rect l="l" t="t" r="r" b="b"/>
              <a:pathLst>
                <a:path w="2709333" h="3831772">
                  <a:moveTo>
                    <a:pt x="0" y="0"/>
                  </a:moveTo>
                  <a:lnTo>
                    <a:pt x="2709333" y="0"/>
                  </a:lnTo>
                  <a:lnTo>
                    <a:pt x="2709333" y="3831772"/>
                  </a:lnTo>
                  <a:lnTo>
                    <a:pt x="0" y="3831772"/>
                  </a:lnTo>
                  <a:close/>
                </a:path>
              </a:pathLst>
            </a:custGeom>
            <a:solidFill>
              <a:srgbClr val="000000">
                <a:alpha val="0"/>
              </a:srgbClr>
            </a:solidFill>
            <a:ln w="285750" cap="sq">
              <a:solidFill>
                <a:srgbClr val="E3E3ED"/>
              </a:solidFill>
              <a:prstDash val="solid"/>
              <a:miter/>
            </a:ln>
          </p:spPr>
          <p:txBody>
            <a:bodyPr/>
            <a:lstStyle/>
            <a:p>
              <a:endParaRPr lang="fr-FR"/>
            </a:p>
          </p:txBody>
        </p:sp>
        <p:sp>
          <p:nvSpPr>
            <p:cNvPr id="7" name="TextBox 7"/>
            <p:cNvSpPr txBox="1"/>
            <p:nvPr/>
          </p:nvSpPr>
          <p:spPr>
            <a:xfrm>
              <a:off x="0" y="-28575"/>
              <a:ext cx="2709333" cy="3860346"/>
            </a:xfrm>
            <a:prstGeom prst="rect">
              <a:avLst/>
            </a:prstGeom>
          </p:spPr>
          <p:txBody>
            <a:bodyPr lIns="50800" tIns="50800" rIns="50800" bIns="50800" rtlCol="0" anchor="ctr"/>
            <a:lstStyle/>
            <a:p>
              <a:pPr algn="ctr">
                <a:lnSpc>
                  <a:spcPts val="1805"/>
                </a:lnSpc>
              </a:pPr>
              <a:endParaRPr/>
            </a:p>
          </p:txBody>
        </p:sp>
      </p:grpSp>
      <p:grpSp>
        <p:nvGrpSpPr>
          <p:cNvPr id="8" name="Group 8"/>
          <p:cNvGrpSpPr/>
          <p:nvPr/>
        </p:nvGrpSpPr>
        <p:grpSpPr>
          <a:xfrm>
            <a:off x="1320845" y="9678134"/>
            <a:ext cx="4918310" cy="1013866"/>
            <a:chOff x="0" y="0"/>
            <a:chExt cx="6557747" cy="1351821"/>
          </a:xfrm>
        </p:grpSpPr>
        <p:sp>
          <p:nvSpPr>
            <p:cNvPr id="9" name="AutoShape 9"/>
            <p:cNvSpPr/>
            <p:nvPr/>
          </p:nvSpPr>
          <p:spPr>
            <a:xfrm>
              <a:off x="0" y="0"/>
              <a:ext cx="6557747" cy="1351821"/>
            </a:xfrm>
            <a:prstGeom prst="rect">
              <a:avLst/>
            </a:prstGeom>
            <a:solidFill>
              <a:srgbClr val="E2011B"/>
            </a:solidFill>
          </p:spPr>
          <p:txBody>
            <a:bodyPr/>
            <a:lstStyle/>
            <a:p>
              <a:endParaRPr lang="fr-FR"/>
            </a:p>
          </p:txBody>
        </p:sp>
      </p:grpSp>
      <p:sp>
        <p:nvSpPr>
          <p:cNvPr id="10" name="Freeform 10"/>
          <p:cNvSpPr/>
          <p:nvPr/>
        </p:nvSpPr>
        <p:spPr>
          <a:xfrm flipH="1">
            <a:off x="261720" y="1049378"/>
            <a:ext cx="344402" cy="228558"/>
          </a:xfrm>
          <a:custGeom>
            <a:avLst/>
            <a:gdLst/>
            <a:ahLst/>
            <a:cxnLst/>
            <a:rect l="l" t="t" r="r" b="b"/>
            <a:pathLst>
              <a:path w="344402" h="228558">
                <a:moveTo>
                  <a:pt x="344402" y="0"/>
                </a:moveTo>
                <a:lnTo>
                  <a:pt x="0" y="0"/>
                </a:lnTo>
                <a:lnTo>
                  <a:pt x="0" y="228557"/>
                </a:lnTo>
                <a:lnTo>
                  <a:pt x="344402" y="228557"/>
                </a:lnTo>
                <a:lnTo>
                  <a:pt x="34440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1" name="TextBox 11"/>
          <p:cNvSpPr txBox="1"/>
          <p:nvPr/>
        </p:nvSpPr>
        <p:spPr>
          <a:xfrm>
            <a:off x="510586" y="1241030"/>
            <a:ext cx="6544959" cy="1715135"/>
          </a:xfrm>
          <a:prstGeom prst="rect">
            <a:avLst/>
          </a:prstGeom>
        </p:spPr>
        <p:txBody>
          <a:bodyPr lIns="0" tIns="0" rIns="0" bIns="0" rtlCol="0" anchor="t">
            <a:spAutoFit/>
          </a:bodyPr>
          <a:lstStyle/>
          <a:p>
            <a:pPr algn="just">
              <a:lnSpc>
                <a:spcPts val="1540"/>
              </a:lnSpc>
            </a:pPr>
            <a:r>
              <a:rPr lang="en-US" sz="1100" spc="27" dirty="0">
                <a:solidFill>
                  <a:srgbClr val="262674"/>
                </a:solidFill>
                <a:latin typeface="Inter"/>
                <a:ea typeface="Inter"/>
                <a:cs typeface="Inter"/>
                <a:sym typeface="Inter"/>
              </a:rPr>
              <a:t>Bienvenue dans votre club !</a:t>
            </a:r>
          </a:p>
          <a:p>
            <a:pPr algn="just">
              <a:lnSpc>
                <a:spcPts val="1540"/>
              </a:lnSpc>
            </a:pPr>
            <a:r>
              <a:rPr lang="en-US" sz="1100" spc="27" dirty="0">
                <a:solidFill>
                  <a:srgbClr val="262674"/>
                </a:solidFill>
                <a:latin typeface="Inter"/>
                <a:ea typeface="Inter"/>
                <a:cs typeface="Inter"/>
                <a:sym typeface="Inter"/>
              </a:rPr>
              <a:t>Comme les 2 000 </a:t>
            </a:r>
            <a:r>
              <a:rPr lang="en-US" sz="1100" spc="27" dirty="0" err="1">
                <a:solidFill>
                  <a:srgbClr val="262674"/>
                </a:solidFill>
                <a:latin typeface="Inter"/>
                <a:ea typeface="Inter"/>
                <a:cs typeface="Inter"/>
                <a:sym typeface="Inter"/>
              </a:rPr>
              <a:t>autres</a:t>
            </a:r>
            <a:r>
              <a:rPr lang="en-US" sz="1100" spc="27" dirty="0">
                <a:solidFill>
                  <a:srgbClr val="262674"/>
                </a:solidFill>
                <a:latin typeface="Inter"/>
                <a:ea typeface="Inter"/>
                <a:cs typeface="Inter"/>
                <a:sym typeface="Inter"/>
              </a:rPr>
              <a:t> clubs </a:t>
            </a:r>
            <a:r>
              <a:rPr lang="en-US" sz="1100" spc="27" dirty="0" err="1">
                <a:solidFill>
                  <a:srgbClr val="262674"/>
                </a:solidFill>
                <a:latin typeface="Inter"/>
                <a:ea typeface="Inter"/>
                <a:cs typeface="Inter"/>
                <a:sym typeface="Inter"/>
              </a:rPr>
              <a:t>affiliés</a:t>
            </a:r>
            <a:r>
              <a:rPr lang="en-US" sz="1100" spc="27" dirty="0">
                <a:solidFill>
                  <a:srgbClr val="262674"/>
                </a:solidFill>
                <a:latin typeface="Inter"/>
                <a:ea typeface="Inter"/>
                <a:cs typeface="Inter"/>
                <a:sym typeface="Inter"/>
              </a:rPr>
              <a:t> à la Fédération Française de Badminton (FFBaD), votre club propose une </a:t>
            </a:r>
            <a:r>
              <a:rPr lang="en-US" sz="1100" spc="27" dirty="0" err="1">
                <a:solidFill>
                  <a:srgbClr val="262674"/>
                </a:solidFill>
                <a:latin typeface="Inter"/>
                <a:ea typeface="Inter"/>
                <a:cs typeface="Inter"/>
                <a:sym typeface="Inter"/>
              </a:rPr>
              <a:t>offre</a:t>
            </a:r>
            <a:r>
              <a:rPr lang="en-US" sz="1100" spc="27" dirty="0">
                <a:solidFill>
                  <a:srgbClr val="262674"/>
                </a:solidFill>
                <a:latin typeface="Inter"/>
                <a:ea typeface="Inter"/>
                <a:cs typeface="Inter"/>
                <a:sym typeface="Inter"/>
              </a:rPr>
              <a:t> de pratique riche et </a:t>
            </a:r>
            <a:r>
              <a:rPr lang="en-US" sz="1100" spc="27" dirty="0" err="1">
                <a:solidFill>
                  <a:srgbClr val="262674"/>
                </a:solidFill>
                <a:latin typeface="Inter"/>
                <a:ea typeface="Inter"/>
                <a:cs typeface="Inter"/>
                <a:sym typeface="Inter"/>
              </a:rPr>
              <a:t>adaptée</a:t>
            </a:r>
            <a:r>
              <a:rPr lang="en-US" sz="1100" spc="27" dirty="0">
                <a:solidFill>
                  <a:srgbClr val="262674"/>
                </a:solidFill>
                <a:latin typeface="Inter"/>
                <a:ea typeface="Inter"/>
                <a:cs typeface="Inter"/>
                <a:sym typeface="Inter"/>
              </a:rPr>
              <a:t> à tous : </a:t>
            </a:r>
            <a:r>
              <a:rPr lang="en-US" sz="1100" spc="27" dirty="0" err="1">
                <a:solidFill>
                  <a:srgbClr val="262674"/>
                </a:solidFill>
                <a:latin typeface="Inter"/>
                <a:ea typeface="Inter"/>
                <a:cs typeface="Inter"/>
                <a:sym typeface="Inter"/>
              </a:rPr>
              <a:t>débutants</a:t>
            </a:r>
            <a:r>
              <a:rPr lang="en-US" sz="1100" spc="27" dirty="0">
                <a:solidFill>
                  <a:srgbClr val="262674"/>
                </a:solidFill>
                <a:latin typeface="Inter"/>
                <a:ea typeface="Inter"/>
                <a:cs typeface="Inter"/>
                <a:sym typeface="Inter"/>
              </a:rPr>
              <a:t>, </a:t>
            </a:r>
            <a:r>
              <a:rPr lang="en-US" sz="1100" spc="27" dirty="0" err="1">
                <a:solidFill>
                  <a:srgbClr val="262674"/>
                </a:solidFill>
                <a:latin typeface="Inter"/>
                <a:ea typeface="Inter"/>
                <a:cs typeface="Inter"/>
                <a:sym typeface="Inter"/>
              </a:rPr>
              <a:t>passionnés</a:t>
            </a:r>
            <a:r>
              <a:rPr lang="en-US" sz="1100" spc="27" dirty="0">
                <a:solidFill>
                  <a:srgbClr val="262674"/>
                </a:solidFill>
                <a:latin typeface="Inter"/>
                <a:ea typeface="Inter"/>
                <a:cs typeface="Inter"/>
                <a:sym typeface="Inter"/>
              </a:rPr>
              <a:t> </a:t>
            </a:r>
            <a:r>
              <a:rPr lang="en-US" sz="1100" spc="27" dirty="0" err="1">
                <a:solidFill>
                  <a:srgbClr val="262674"/>
                </a:solidFill>
                <a:latin typeface="Inter"/>
                <a:ea typeface="Inter"/>
                <a:cs typeface="Inter"/>
                <a:sym typeface="Inter"/>
              </a:rPr>
              <a:t>ou</a:t>
            </a:r>
            <a:r>
              <a:rPr lang="en-US" sz="1100" spc="27" dirty="0">
                <a:solidFill>
                  <a:srgbClr val="262674"/>
                </a:solidFill>
                <a:latin typeface="Inter"/>
                <a:ea typeface="Inter"/>
                <a:cs typeface="Inter"/>
                <a:sym typeface="Inter"/>
              </a:rPr>
              <a:t> </a:t>
            </a:r>
            <a:r>
              <a:rPr lang="en-US" sz="1100" spc="27" dirty="0" err="1">
                <a:solidFill>
                  <a:srgbClr val="262674"/>
                </a:solidFill>
                <a:latin typeface="Inter"/>
                <a:ea typeface="Inter"/>
                <a:cs typeface="Inter"/>
                <a:sym typeface="Inter"/>
              </a:rPr>
              <a:t>compétiteurs</a:t>
            </a:r>
            <a:r>
              <a:rPr lang="en-US" sz="1100" spc="27" dirty="0">
                <a:solidFill>
                  <a:srgbClr val="262674"/>
                </a:solidFill>
                <a:latin typeface="Inter"/>
                <a:ea typeface="Inter"/>
                <a:cs typeface="Inter"/>
                <a:sym typeface="Inter"/>
              </a:rPr>
              <a:t>.</a:t>
            </a:r>
          </a:p>
          <a:p>
            <a:pPr algn="just">
              <a:lnSpc>
                <a:spcPts val="1540"/>
              </a:lnSpc>
            </a:pPr>
            <a:r>
              <a:rPr lang="en-US" sz="1100" spc="27" dirty="0">
                <a:solidFill>
                  <a:srgbClr val="262674"/>
                </a:solidFill>
                <a:latin typeface="Inter"/>
                <a:ea typeface="Inter"/>
                <a:cs typeface="Inter"/>
                <a:sym typeface="Inter"/>
              </a:rPr>
              <a:t>Vous y </a:t>
            </a:r>
            <a:r>
              <a:rPr lang="en-US" sz="1100" spc="27" dirty="0" err="1">
                <a:solidFill>
                  <a:srgbClr val="262674"/>
                </a:solidFill>
                <a:latin typeface="Inter"/>
                <a:ea typeface="Inter"/>
                <a:cs typeface="Inter"/>
                <a:sym typeface="Inter"/>
              </a:rPr>
              <a:t>trouverez</a:t>
            </a:r>
            <a:r>
              <a:rPr lang="en-US" sz="1100" spc="27" dirty="0">
                <a:solidFill>
                  <a:srgbClr val="262674"/>
                </a:solidFill>
                <a:latin typeface="Inter"/>
                <a:ea typeface="Inter"/>
                <a:cs typeface="Inter"/>
                <a:sym typeface="Inter"/>
              </a:rPr>
              <a:t> un </a:t>
            </a:r>
            <a:r>
              <a:rPr lang="en-US" sz="1100" spc="27" dirty="0" err="1">
                <a:solidFill>
                  <a:srgbClr val="262674"/>
                </a:solidFill>
                <a:latin typeface="Inter"/>
                <a:ea typeface="Inter"/>
                <a:cs typeface="Inter"/>
                <a:sym typeface="Inter"/>
              </a:rPr>
              <a:t>environnement</a:t>
            </a:r>
            <a:r>
              <a:rPr lang="en-US" sz="1100" spc="27" dirty="0">
                <a:solidFill>
                  <a:srgbClr val="262674"/>
                </a:solidFill>
                <a:latin typeface="Inter"/>
                <a:ea typeface="Inter"/>
                <a:cs typeface="Inter"/>
                <a:sym typeface="Inter"/>
              </a:rPr>
              <a:t> convivial et </a:t>
            </a:r>
            <a:r>
              <a:rPr lang="en-US" sz="1100" spc="27" dirty="0" err="1">
                <a:solidFill>
                  <a:srgbClr val="262674"/>
                </a:solidFill>
                <a:latin typeface="Inter"/>
                <a:ea typeface="Inter"/>
                <a:cs typeface="Inter"/>
                <a:sym typeface="Inter"/>
              </a:rPr>
              <a:t>motivant</a:t>
            </a:r>
            <a:r>
              <a:rPr lang="en-US" sz="1100" spc="27" dirty="0">
                <a:solidFill>
                  <a:srgbClr val="262674"/>
                </a:solidFill>
                <a:latin typeface="Inter"/>
                <a:ea typeface="Inter"/>
                <a:cs typeface="Inter"/>
                <a:sym typeface="Inter"/>
              </a:rPr>
              <a:t> pour </a:t>
            </a:r>
            <a:r>
              <a:rPr lang="en-US" sz="1100" spc="27" dirty="0" err="1">
                <a:solidFill>
                  <a:srgbClr val="262674"/>
                </a:solidFill>
                <a:latin typeface="Inter"/>
                <a:ea typeface="Inter"/>
                <a:cs typeface="Inter"/>
                <a:sym typeface="Inter"/>
              </a:rPr>
              <a:t>pratiquer</a:t>
            </a:r>
            <a:r>
              <a:rPr lang="en-US" sz="1100" spc="27" dirty="0">
                <a:solidFill>
                  <a:srgbClr val="262674"/>
                </a:solidFill>
                <a:latin typeface="Inter"/>
                <a:ea typeface="Inter"/>
                <a:cs typeface="Inter"/>
                <a:sym typeface="Inter"/>
              </a:rPr>
              <a:t> le badminton que </a:t>
            </a:r>
            <a:r>
              <a:rPr lang="en-US" sz="1100" spc="27" dirty="0" err="1">
                <a:solidFill>
                  <a:srgbClr val="262674"/>
                </a:solidFill>
                <a:latin typeface="Inter"/>
                <a:ea typeface="Inter"/>
                <a:cs typeface="Inter"/>
                <a:sym typeface="Inter"/>
              </a:rPr>
              <a:t>vous</a:t>
            </a:r>
            <a:r>
              <a:rPr lang="en-US" sz="1100" spc="27" dirty="0">
                <a:solidFill>
                  <a:srgbClr val="262674"/>
                </a:solidFill>
                <a:latin typeface="Inter"/>
                <a:ea typeface="Inter"/>
                <a:cs typeface="Inter"/>
                <a:sym typeface="Inter"/>
              </a:rPr>
              <a:t> </a:t>
            </a:r>
            <a:r>
              <a:rPr lang="en-US" sz="1100" spc="27" dirty="0" err="1">
                <a:solidFill>
                  <a:srgbClr val="262674"/>
                </a:solidFill>
                <a:latin typeface="Inter"/>
                <a:ea typeface="Inter"/>
                <a:cs typeface="Inter"/>
                <a:sym typeface="Inter"/>
              </a:rPr>
              <a:t>aimez</a:t>
            </a:r>
            <a:r>
              <a:rPr lang="en-US" sz="1100" spc="27" dirty="0">
                <a:solidFill>
                  <a:srgbClr val="262674"/>
                </a:solidFill>
                <a:latin typeface="Inter"/>
                <a:ea typeface="Inter"/>
                <a:cs typeface="Inter"/>
                <a:sym typeface="Inter"/>
              </a:rPr>
              <a:t>, à votre </a:t>
            </a:r>
            <a:r>
              <a:rPr lang="en-US" sz="1100" spc="27" dirty="0" err="1">
                <a:solidFill>
                  <a:srgbClr val="262674"/>
                </a:solidFill>
                <a:latin typeface="Inter"/>
                <a:ea typeface="Inter"/>
                <a:cs typeface="Inter"/>
                <a:sym typeface="Inter"/>
              </a:rPr>
              <a:t>rythme</a:t>
            </a:r>
            <a:r>
              <a:rPr lang="en-US" sz="1100" spc="27" dirty="0">
                <a:solidFill>
                  <a:srgbClr val="262674"/>
                </a:solidFill>
                <a:latin typeface="Inter"/>
                <a:ea typeface="Inter"/>
                <a:cs typeface="Inter"/>
                <a:sym typeface="Inter"/>
              </a:rPr>
              <a:t>, dans un cadre </a:t>
            </a:r>
            <a:r>
              <a:rPr lang="en-US" sz="1100" spc="27" dirty="0" err="1">
                <a:solidFill>
                  <a:srgbClr val="262674"/>
                </a:solidFill>
                <a:latin typeface="Inter"/>
                <a:ea typeface="Inter"/>
                <a:cs typeface="Inter"/>
                <a:sym typeface="Inter"/>
              </a:rPr>
              <a:t>propice</a:t>
            </a:r>
            <a:r>
              <a:rPr lang="en-US" sz="1100" spc="27" dirty="0">
                <a:solidFill>
                  <a:srgbClr val="262674"/>
                </a:solidFill>
                <a:latin typeface="Inter"/>
                <a:ea typeface="Inter"/>
                <a:cs typeface="Inter"/>
                <a:sym typeface="Inter"/>
              </a:rPr>
              <a:t> à </a:t>
            </a:r>
            <a:r>
              <a:rPr lang="en-US" sz="1100" spc="27" dirty="0" err="1">
                <a:solidFill>
                  <a:srgbClr val="262674"/>
                </a:solidFill>
                <a:latin typeface="Inter"/>
                <a:ea typeface="Inter"/>
                <a:cs typeface="Inter"/>
                <a:sym typeface="Inter"/>
              </a:rPr>
              <a:t>l’épanouissement</a:t>
            </a:r>
            <a:r>
              <a:rPr lang="en-US" sz="1100" spc="27" dirty="0">
                <a:solidFill>
                  <a:srgbClr val="262674"/>
                </a:solidFill>
                <a:latin typeface="Inter"/>
                <a:ea typeface="Inter"/>
                <a:cs typeface="Inter"/>
                <a:sym typeface="Inter"/>
              </a:rPr>
              <a:t> personnel et collectif.</a:t>
            </a:r>
          </a:p>
          <a:p>
            <a:pPr algn="just">
              <a:lnSpc>
                <a:spcPts val="1540"/>
              </a:lnSpc>
            </a:pPr>
            <a:r>
              <a:rPr lang="en-US" sz="1100" spc="27" dirty="0">
                <a:solidFill>
                  <a:srgbClr val="262674"/>
                </a:solidFill>
                <a:latin typeface="Inter"/>
                <a:ea typeface="Inter"/>
                <a:cs typeface="Inter"/>
                <a:sym typeface="Inter"/>
              </a:rPr>
              <a:t>La Fédération Française de Badminton, forte de plus de 240 000 </a:t>
            </a:r>
            <a:r>
              <a:rPr lang="en-US" sz="1100" spc="27" dirty="0" err="1">
                <a:solidFill>
                  <a:srgbClr val="262674"/>
                </a:solidFill>
                <a:latin typeface="Inter"/>
                <a:ea typeface="Inter"/>
                <a:cs typeface="Inter"/>
                <a:sym typeface="Inter"/>
              </a:rPr>
              <a:t>licenciés</a:t>
            </a:r>
            <a:r>
              <a:rPr lang="en-US" sz="1100" spc="27" dirty="0">
                <a:solidFill>
                  <a:srgbClr val="262674"/>
                </a:solidFill>
                <a:latin typeface="Inter"/>
                <a:ea typeface="Inter"/>
                <a:cs typeface="Inter"/>
                <a:sym typeface="Inter"/>
              </a:rPr>
              <a:t> à travers tous les </a:t>
            </a:r>
            <a:r>
              <a:rPr lang="en-US" sz="1100" spc="27" dirty="0" err="1">
                <a:solidFill>
                  <a:srgbClr val="262674"/>
                </a:solidFill>
                <a:latin typeface="Inter"/>
                <a:ea typeface="Inter"/>
                <a:cs typeface="Inter"/>
                <a:sym typeface="Inter"/>
              </a:rPr>
              <a:t>territoires</a:t>
            </a:r>
            <a:r>
              <a:rPr lang="en-US" sz="1100" spc="27" dirty="0">
                <a:solidFill>
                  <a:srgbClr val="262674"/>
                </a:solidFill>
                <a:latin typeface="Inter"/>
                <a:ea typeface="Inter"/>
                <a:cs typeface="Inter"/>
                <a:sym typeface="Inter"/>
              </a:rPr>
              <a:t>, tire </a:t>
            </a:r>
            <a:r>
              <a:rPr lang="en-US" sz="1100" spc="27" dirty="0" err="1">
                <a:solidFill>
                  <a:srgbClr val="262674"/>
                </a:solidFill>
                <a:latin typeface="Inter"/>
                <a:ea typeface="Inter"/>
                <a:cs typeface="Inter"/>
                <a:sym typeface="Inter"/>
              </a:rPr>
              <a:t>sa</a:t>
            </a:r>
            <a:r>
              <a:rPr lang="en-US" sz="1100" spc="27" dirty="0">
                <a:solidFill>
                  <a:srgbClr val="262674"/>
                </a:solidFill>
                <a:latin typeface="Inter"/>
                <a:ea typeface="Inter"/>
                <a:cs typeface="Inter"/>
                <a:sym typeface="Inter"/>
              </a:rPr>
              <a:t> richesse de l’engagement et de la </a:t>
            </a:r>
            <a:r>
              <a:rPr lang="en-US" sz="1100" spc="27" dirty="0" err="1">
                <a:solidFill>
                  <a:srgbClr val="262674"/>
                </a:solidFill>
                <a:latin typeface="Inter"/>
                <a:ea typeface="Inter"/>
                <a:cs typeface="Inter"/>
                <a:sym typeface="Inter"/>
              </a:rPr>
              <a:t>diversité</a:t>
            </a:r>
            <a:r>
              <a:rPr lang="en-US" sz="1100" spc="27" dirty="0">
                <a:solidFill>
                  <a:srgbClr val="262674"/>
                </a:solidFill>
                <a:latin typeface="Inter"/>
                <a:ea typeface="Inter"/>
                <a:cs typeface="Inter"/>
                <a:sym typeface="Inter"/>
              </a:rPr>
              <a:t> de </a:t>
            </a:r>
            <a:r>
              <a:rPr lang="en-US" sz="1100" spc="27" dirty="0" err="1">
                <a:solidFill>
                  <a:srgbClr val="262674"/>
                </a:solidFill>
                <a:latin typeface="Inter"/>
                <a:ea typeface="Inter"/>
                <a:cs typeface="Inter"/>
                <a:sym typeface="Inter"/>
              </a:rPr>
              <a:t>ses</a:t>
            </a:r>
            <a:r>
              <a:rPr lang="en-US" sz="1100" spc="27" dirty="0">
                <a:solidFill>
                  <a:srgbClr val="262674"/>
                </a:solidFill>
                <a:latin typeface="Inter"/>
                <a:ea typeface="Inter"/>
                <a:cs typeface="Inter"/>
                <a:sym typeface="Inter"/>
              </a:rPr>
              <a:t> membres.</a:t>
            </a:r>
          </a:p>
          <a:p>
            <a:pPr algn="just">
              <a:lnSpc>
                <a:spcPts val="1540"/>
              </a:lnSpc>
            </a:pPr>
            <a:r>
              <a:rPr lang="en-US" sz="1100" spc="27" dirty="0" err="1">
                <a:solidFill>
                  <a:srgbClr val="262674"/>
                </a:solidFill>
                <a:latin typeface="Inter"/>
                <a:ea typeface="Inter"/>
                <a:cs typeface="Inter"/>
                <a:sym typeface="Inter"/>
              </a:rPr>
              <a:t>Prenez</a:t>
            </a:r>
            <a:r>
              <a:rPr lang="en-US" sz="1100" spc="27" dirty="0">
                <a:solidFill>
                  <a:srgbClr val="262674"/>
                </a:solidFill>
                <a:latin typeface="Inter"/>
                <a:ea typeface="Inter"/>
                <a:cs typeface="Inter"/>
                <a:sym typeface="Inter"/>
              </a:rPr>
              <a:t> le plein </a:t>
            </a:r>
            <a:r>
              <a:rPr lang="en-US" sz="1100" spc="27" dirty="0" err="1">
                <a:solidFill>
                  <a:srgbClr val="262674"/>
                </a:solidFill>
                <a:latin typeface="Inter"/>
                <a:ea typeface="Inter"/>
                <a:cs typeface="Inter"/>
                <a:sym typeface="Inter"/>
              </a:rPr>
              <a:t>d'émotions</a:t>
            </a:r>
            <a:r>
              <a:rPr lang="en-US" sz="1100" spc="27" dirty="0">
                <a:solidFill>
                  <a:srgbClr val="262674"/>
                </a:solidFill>
                <a:latin typeface="Inter"/>
                <a:ea typeface="Inter"/>
                <a:cs typeface="Inter"/>
                <a:sym typeface="Inter"/>
              </a:rPr>
              <a:t> dans votre club !</a:t>
            </a:r>
          </a:p>
        </p:txBody>
      </p:sp>
      <p:sp>
        <p:nvSpPr>
          <p:cNvPr id="12" name="Freeform 12"/>
          <p:cNvSpPr/>
          <p:nvPr/>
        </p:nvSpPr>
        <p:spPr>
          <a:xfrm>
            <a:off x="6804000" y="2635960"/>
            <a:ext cx="360000" cy="238909"/>
          </a:xfrm>
          <a:custGeom>
            <a:avLst/>
            <a:gdLst/>
            <a:ahLst/>
            <a:cxnLst/>
            <a:rect l="l" t="t" r="r" b="b"/>
            <a:pathLst>
              <a:path w="360000" h="238909">
                <a:moveTo>
                  <a:pt x="0" y="0"/>
                </a:moveTo>
                <a:lnTo>
                  <a:pt x="360000" y="0"/>
                </a:lnTo>
                <a:lnTo>
                  <a:pt x="360000" y="238909"/>
                </a:lnTo>
                <a:lnTo>
                  <a:pt x="0" y="2389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grpSp>
        <p:nvGrpSpPr>
          <p:cNvPr id="13" name="Group 13"/>
          <p:cNvGrpSpPr/>
          <p:nvPr/>
        </p:nvGrpSpPr>
        <p:grpSpPr>
          <a:xfrm>
            <a:off x="437154" y="3382960"/>
            <a:ext cx="3250545" cy="2352096"/>
            <a:chOff x="0" y="0"/>
            <a:chExt cx="18125575" cy="13115671"/>
          </a:xfrm>
        </p:grpSpPr>
        <p:sp>
          <p:nvSpPr>
            <p:cNvPr id="14" name="Freeform 14"/>
            <p:cNvSpPr/>
            <p:nvPr/>
          </p:nvSpPr>
          <p:spPr>
            <a:xfrm>
              <a:off x="0" y="0"/>
              <a:ext cx="18125574" cy="13115671"/>
            </a:xfrm>
            <a:custGeom>
              <a:avLst/>
              <a:gdLst/>
              <a:ahLst/>
              <a:cxnLst/>
              <a:rect l="l" t="t" r="r" b="b"/>
              <a:pathLst>
                <a:path w="18125574" h="13115671">
                  <a:moveTo>
                    <a:pt x="0" y="0"/>
                  </a:moveTo>
                  <a:lnTo>
                    <a:pt x="0" y="13115671"/>
                  </a:lnTo>
                  <a:lnTo>
                    <a:pt x="18125574" y="13115671"/>
                  </a:lnTo>
                  <a:lnTo>
                    <a:pt x="18125574" y="0"/>
                  </a:lnTo>
                  <a:lnTo>
                    <a:pt x="0" y="0"/>
                  </a:lnTo>
                  <a:close/>
                  <a:moveTo>
                    <a:pt x="18064615" y="13054712"/>
                  </a:moveTo>
                  <a:lnTo>
                    <a:pt x="59690" y="13054712"/>
                  </a:lnTo>
                  <a:lnTo>
                    <a:pt x="59690" y="59690"/>
                  </a:lnTo>
                  <a:lnTo>
                    <a:pt x="18064615" y="59690"/>
                  </a:lnTo>
                  <a:lnTo>
                    <a:pt x="18064615" y="13054712"/>
                  </a:lnTo>
                  <a:close/>
                </a:path>
              </a:pathLst>
            </a:custGeom>
            <a:solidFill>
              <a:srgbClr val="262674"/>
            </a:solidFill>
          </p:spPr>
          <p:txBody>
            <a:bodyPr/>
            <a:lstStyle/>
            <a:p>
              <a:endParaRPr lang="fr-FR"/>
            </a:p>
          </p:txBody>
        </p:sp>
      </p:grpSp>
      <p:grpSp>
        <p:nvGrpSpPr>
          <p:cNvPr id="15" name="Group 15"/>
          <p:cNvGrpSpPr/>
          <p:nvPr/>
        </p:nvGrpSpPr>
        <p:grpSpPr>
          <a:xfrm>
            <a:off x="3865870" y="3389219"/>
            <a:ext cx="3250545" cy="3342379"/>
            <a:chOff x="0" y="0"/>
            <a:chExt cx="18125575" cy="18637655"/>
          </a:xfrm>
        </p:grpSpPr>
        <p:sp>
          <p:nvSpPr>
            <p:cNvPr id="16" name="Freeform 16"/>
            <p:cNvSpPr/>
            <p:nvPr/>
          </p:nvSpPr>
          <p:spPr>
            <a:xfrm>
              <a:off x="0" y="0"/>
              <a:ext cx="18125574" cy="18637655"/>
            </a:xfrm>
            <a:custGeom>
              <a:avLst/>
              <a:gdLst/>
              <a:ahLst/>
              <a:cxnLst/>
              <a:rect l="l" t="t" r="r" b="b"/>
              <a:pathLst>
                <a:path w="18125574" h="18637655">
                  <a:moveTo>
                    <a:pt x="0" y="0"/>
                  </a:moveTo>
                  <a:lnTo>
                    <a:pt x="0" y="18637655"/>
                  </a:lnTo>
                  <a:lnTo>
                    <a:pt x="18125574" y="18637655"/>
                  </a:lnTo>
                  <a:lnTo>
                    <a:pt x="18125574" y="0"/>
                  </a:lnTo>
                  <a:lnTo>
                    <a:pt x="0" y="0"/>
                  </a:lnTo>
                  <a:close/>
                  <a:moveTo>
                    <a:pt x="18064615" y="18576694"/>
                  </a:moveTo>
                  <a:lnTo>
                    <a:pt x="59690" y="18576694"/>
                  </a:lnTo>
                  <a:lnTo>
                    <a:pt x="59690" y="59690"/>
                  </a:lnTo>
                  <a:lnTo>
                    <a:pt x="18064615" y="59690"/>
                  </a:lnTo>
                  <a:lnTo>
                    <a:pt x="18064615" y="18576694"/>
                  </a:lnTo>
                  <a:close/>
                </a:path>
              </a:pathLst>
            </a:custGeom>
            <a:solidFill>
              <a:srgbClr val="262674"/>
            </a:solidFill>
          </p:spPr>
          <p:txBody>
            <a:bodyPr/>
            <a:lstStyle/>
            <a:p>
              <a:endParaRPr lang="fr-FR"/>
            </a:p>
          </p:txBody>
        </p:sp>
      </p:grpSp>
      <p:sp>
        <p:nvSpPr>
          <p:cNvPr id="17" name="Freeform 17"/>
          <p:cNvSpPr/>
          <p:nvPr/>
        </p:nvSpPr>
        <p:spPr>
          <a:xfrm>
            <a:off x="640019" y="425644"/>
            <a:ext cx="1883876" cy="588711"/>
          </a:xfrm>
          <a:custGeom>
            <a:avLst/>
            <a:gdLst/>
            <a:ahLst/>
            <a:cxnLst/>
            <a:rect l="l" t="t" r="r" b="b"/>
            <a:pathLst>
              <a:path w="1883876" h="588711">
                <a:moveTo>
                  <a:pt x="0" y="0"/>
                </a:moveTo>
                <a:lnTo>
                  <a:pt x="1883876" y="0"/>
                </a:lnTo>
                <a:lnTo>
                  <a:pt x="1883876" y="588712"/>
                </a:lnTo>
                <a:lnTo>
                  <a:pt x="0" y="588712"/>
                </a:lnTo>
                <a:lnTo>
                  <a:pt x="0" y="0"/>
                </a:lnTo>
                <a:close/>
              </a:path>
            </a:pathLst>
          </a:custGeom>
          <a:blipFill>
            <a:blip r:embed="rId5"/>
            <a:stretch>
              <a:fillRect/>
            </a:stretch>
          </a:blipFill>
        </p:spPr>
        <p:txBody>
          <a:bodyPr/>
          <a:lstStyle/>
          <a:p>
            <a:endParaRPr lang="fr-FR"/>
          </a:p>
        </p:txBody>
      </p:sp>
      <p:sp>
        <p:nvSpPr>
          <p:cNvPr id="18" name="Freeform 18"/>
          <p:cNvSpPr/>
          <p:nvPr/>
        </p:nvSpPr>
        <p:spPr>
          <a:xfrm>
            <a:off x="890555" y="3070465"/>
            <a:ext cx="2279226" cy="574639"/>
          </a:xfrm>
          <a:custGeom>
            <a:avLst/>
            <a:gdLst/>
            <a:ahLst/>
            <a:cxnLst/>
            <a:rect l="l" t="t" r="r" b="b"/>
            <a:pathLst>
              <a:path w="2279226" h="574639">
                <a:moveTo>
                  <a:pt x="0" y="0"/>
                </a:moveTo>
                <a:lnTo>
                  <a:pt x="2279226" y="0"/>
                </a:lnTo>
                <a:lnTo>
                  <a:pt x="2279226" y="574639"/>
                </a:lnTo>
                <a:lnTo>
                  <a:pt x="0" y="574639"/>
                </a:lnTo>
                <a:lnTo>
                  <a:pt x="0" y="0"/>
                </a:lnTo>
                <a:close/>
              </a:path>
            </a:pathLst>
          </a:custGeom>
          <a:blipFill>
            <a:blip r:embed="rId6"/>
            <a:stretch>
              <a:fillRect l="-14837" r="-175163" b="-60581"/>
            </a:stretch>
          </a:blipFill>
        </p:spPr>
        <p:txBody>
          <a:bodyPr/>
          <a:lstStyle/>
          <a:p>
            <a:endParaRPr lang="fr-FR"/>
          </a:p>
        </p:txBody>
      </p:sp>
      <p:sp>
        <p:nvSpPr>
          <p:cNvPr id="19" name="Freeform 19"/>
          <p:cNvSpPr/>
          <p:nvPr/>
        </p:nvSpPr>
        <p:spPr>
          <a:xfrm>
            <a:off x="4494342" y="2820201"/>
            <a:ext cx="1993602" cy="922761"/>
          </a:xfrm>
          <a:custGeom>
            <a:avLst/>
            <a:gdLst/>
            <a:ahLst/>
            <a:cxnLst/>
            <a:rect l="l" t="t" r="r" b="b"/>
            <a:pathLst>
              <a:path w="1993602" h="922761">
                <a:moveTo>
                  <a:pt x="0" y="0"/>
                </a:moveTo>
                <a:lnTo>
                  <a:pt x="1993602" y="0"/>
                </a:lnTo>
                <a:lnTo>
                  <a:pt x="1993602" y="922761"/>
                </a:lnTo>
                <a:lnTo>
                  <a:pt x="0" y="922761"/>
                </a:lnTo>
                <a:lnTo>
                  <a:pt x="0" y="0"/>
                </a:lnTo>
                <a:close/>
              </a:path>
            </a:pathLst>
          </a:custGeom>
          <a:blipFill>
            <a:blip r:embed="rId6"/>
            <a:stretch>
              <a:fillRect l="-197730" r="-33818"/>
            </a:stretch>
          </a:blipFill>
        </p:spPr>
        <p:txBody>
          <a:bodyPr/>
          <a:lstStyle/>
          <a:p>
            <a:endParaRPr lang="fr-FR"/>
          </a:p>
        </p:txBody>
      </p:sp>
      <p:sp>
        <p:nvSpPr>
          <p:cNvPr id="20" name="AutoShape 20"/>
          <p:cNvSpPr/>
          <p:nvPr/>
        </p:nvSpPr>
        <p:spPr>
          <a:xfrm>
            <a:off x="452186" y="7763943"/>
            <a:ext cx="6664229" cy="0"/>
          </a:xfrm>
          <a:prstGeom prst="line">
            <a:avLst/>
          </a:prstGeom>
          <a:ln w="19050" cap="flat">
            <a:solidFill>
              <a:srgbClr val="262674"/>
            </a:solidFill>
            <a:prstDash val="solid"/>
            <a:headEnd type="none" w="sm" len="sm"/>
            <a:tailEnd type="none" w="sm" len="sm"/>
          </a:ln>
        </p:spPr>
        <p:txBody>
          <a:bodyPr/>
          <a:lstStyle/>
          <a:p>
            <a:endParaRPr lang="fr-FR"/>
          </a:p>
        </p:txBody>
      </p:sp>
      <p:sp>
        <p:nvSpPr>
          <p:cNvPr id="21" name="AutoShape 21"/>
          <p:cNvSpPr/>
          <p:nvPr/>
        </p:nvSpPr>
        <p:spPr>
          <a:xfrm flipV="1">
            <a:off x="955072" y="7321869"/>
            <a:ext cx="0" cy="560505"/>
          </a:xfrm>
          <a:prstGeom prst="line">
            <a:avLst/>
          </a:prstGeom>
          <a:ln w="19050" cap="flat">
            <a:solidFill>
              <a:srgbClr val="262674"/>
            </a:solidFill>
            <a:prstDash val="solid"/>
            <a:headEnd type="none" w="sm" len="sm"/>
            <a:tailEnd type="none" w="sm" len="sm"/>
          </a:ln>
        </p:spPr>
        <p:txBody>
          <a:bodyPr/>
          <a:lstStyle/>
          <a:p>
            <a:endParaRPr lang="fr-FR"/>
          </a:p>
        </p:txBody>
      </p:sp>
      <p:sp>
        <p:nvSpPr>
          <p:cNvPr id="22" name="AutoShape 22"/>
          <p:cNvSpPr/>
          <p:nvPr/>
        </p:nvSpPr>
        <p:spPr>
          <a:xfrm flipV="1">
            <a:off x="2167860" y="7602122"/>
            <a:ext cx="0" cy="560505"/>
          </a:xfrm>
          <a:prstGeom prst="line">
            <a:avLst/>
          </a:prstGeom>
          <a:ln w="19050" cap="flat">
            <a:solidFill>
              <a:srgbClr val="262674"/>
            </a:solidFill>
            <a:prstDash val="solid"/>
            <a:headEnd type="none" w="sm" len="sm"/>
            <a:tailEnd type="none" w="sm" len="sm"/>
          </a:ln>
        </p:spPr>
        <p:txBody>
          <a:bodyPr/>
          <a:lstStyle/>
          <a:p>
            <a:endParaRPr lang="fr-FR"/>
          </a:p>
        </p:txBody>
      </p:sp>
      <p:sp>
        <p:nvSpPr>
          <p:cNvPr id="23" name="AutoShape 23"/>
          <p:cNvSpPr/>
          <p:nvPr/>
        </p:nvSpPr>
        <p:spPr>
          <a:xfrm flipV="1">
            <a:off x="3377535" y="7325793"/>
            <a:ext cx="0" cy="560505"/>
          </a:xfrm>
          <a:prstGeom prst="line">
            <a:avLst/>
          </a:prstGeom>
          <a:ln w="19050" cap="flat">
            <a:solidFill>
              <a:srgbClr val="262674"/>
            </a:solidFill>
            <a:prstDash val="solid"/>
            <a:headEnd type="none" w="sm" len="sm"/>
            <a:tailEnd type="none" w="sm" len="sm"/>
          </a:ln>
        </p:spPr>
        <p:txBody>
          <a:bodyPr/>
          <a:lstStyle/>
          <a:p>
            <a:endParaRPr lang="fr-FR"/>
          </a:p>
        </p:txBody>
      </p:sp>
      <p:sp>
        <p:nvSpPr>
          <p:cNvPr id="24" name="AutoShape 24"/>
          <p:cNvSpPr/>
          <p:nvPr/>
        </p:nvSpPr>
        <p:spPr>
          <a:xfrm flipV="1">
            <a:off x="4587210" y="7582968"/>
            <a:ext cx="0" cy="560505"/>
          </a:xfrm>
          <a:prstGeom prst="line">
            <a:avLst/>
          </a:prstGeom>
          <a:ln w="19050" cap="flat">
            <a:solidFill>
              <a:srgbClr val="262674"/>
            </a:solidFill>
            <a:prstDash val="solid"/>
            <a:headEnd type="none" w="sm" len="sm"/>
            <a:tailEnd type="none" w="sm" len="sm"/>
          </a:ln>
        </p:spPr>
        <p:txBody>
          <a:bodyPr/>
          <a:lstStyle/>
          <a:p>
            <a:endParaRPr lang="fr-FR"/>
          </a:p>
        </p:txBody>
      </p:sp>
      <p:sp>
        <p:nvSpPr>
          <p:cNvPr id="25" name="AutoShape 25"/>
          <p:cNvSpPr/>
          <p:nvPr/>
        </p:nvSpPr>
        <p:spPr>
          <a:xfrm flipV="1">
            <a:off x="5796885" y="7287693"/>
            <a:ext cx="0" cy="560505"/>
          </a:xfrm>
          <a:prstGeom prst="line">
            <a:avLst/>
          </a:prstGeom>
          <a:ln w="19050" cap="flat">
            <a:solidFill>
              <a:srgbClr val="262674"/>
            </a:solidFill>
            <a:prstDash val="solid"/>
            <a:headEnd type="none" w="sm" len="sm"/>
            <a:tailEnd type="none" w="sm" len="sm"/>
          </a:ln>
        </p:spPr>
        <p:txBody>
          <a:bodyPr/>
          <a:lstStyle/>
          <a:p>
            <a:endParaRPr lang="fr-FR"/>
          </a:p>
        </p:txBody>
      </p:sp>
      <p:sp>
        <p:nvSpPr>
          <p:cNvPr id="26" name="AutoShape 26"/>
          <p:cNvSpPr/>
          <p:nvPr/>
        </p:nvSpPr>
        <p:spPr>
          <a:xfrm flipV="1">
            <a:off x="7006560" y="7606046"/>
            <a:ext cx="0" cy="560505"/>
          </a:xfrm>
          <a:prstGeom prst="line">
            <a:avLst/>
          </a:prstGeom>
          <a:ln w="19050" cap="flat">
            <a:solidFill>
              <a:srgbClr val="262674"/>
            </a:solidFill>
            <a:prstDash val="solid"/>
            <a:headEnd type="none" w="sm" len="sm"/>
            <a:tailEnd type="none" w="sm" len="sm"/>
          </a:ln>
        </p:spPr>
        <p:txBody>
          <a:bodyPr/>
          <a:lstStyle/>
          <a:p>
            <a:endParaRPr lang="fr-FR"/>
          </a:p>
        </p:txBody>
      </p:sp>
      <p:sp>
        <p:nvSpPr>
          <p:cNvPr id="27" name="Freeform 27"/>
          <p:cNvSpPr/>
          <p:nvPr/>
        </p:nvSpPr>
        <p:spPr>
          <a:xfrm>
            <a:off x="1313019" y="8910757"/>
            <a:ext cx="476152" cy="476152"/>
          </a:xfrm>
          <a:custGeom>
            <a:avLst/>
            <a:gdLst/>
            <a:ahLst/>
            <a:cxnLst/>
            <a:rect l="l" t="t" r="r" b="b"/>
            <a:pathLst>
              <a:path w="476152" h="476152">
                <a:moveTo>
                  <a:pt x="0" y="0"/>
                </a:moveTo>
                <a:lnTo>
                  <a:pt x="476152" y="0"/>
                </a:lnTo>
                <a:lnTo>
                  <a:pt x="476152" y="476152"/>
                </a:lnTo>
                <a:lnTo>
                  <a:pt x="0" y="4761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28" name="Freeform 28"/>
          <p:cNvSpPr/>
          <p:nvPr/>
        </p:nvSpPr>
        <p:spPr>
          <a:xfrm>
            <a:off x="2423619" y="8910757"/>
            <a:ext cx="476152" cy="476152"/>
          </a:xfrm>
          <a:custGeom>
            <a:avLst/>
            <a:gdLst/>
            <a:ahLst/>
            <a:cxnLst/>
            <a:rect l="l" t="t" r="r" b="b"/>
            <a:pathLst>
              <a:path w="476152" h="476152">
                <a:moveTo>
                  <a:pt x="0" y="0"/>
                </a:moveTo>
                <a:lnTo>
                  <a:pt x="476151" y="0"/>
                </a:lnTo>
                <a:lnTo>
                  <a:pt x="476151" y="476152"/>
                </a:lnTo>
                <a:lnTo>
                  <a:pt x="0" y="4761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a:p>
        </p:txBody>
      </p:sp>
      <p:sp>
        <p:nvSpPr>
          <p:cNvPr id="29" name="Freeform 29"/>
          <p:cNvSpPr/>
          <p:nvPr/>
        </p:nvSpPr>
        <p:spPr>
          <a:xfrm>
            <a:off x="3534218" y="8910757"/>
            <a:ext cx="491564" cy="491564"/>
          </a:xfrm>
          <a:custGeom>
            <a:avLst/>
            <a:gdLst/>
            <a:ahLst/>
            <a:cxnLst/>
            <a:rect l="l" t="t" r="r" b="b"/>
            <a:pathLst>
              <a:path w="491564" h="491564">
                <a:moveTo>
                  <a:pt x="0" y="0"/>
                </a:moveTo>
                <a:lnTo>
                  <a:pt x="491564" y="0"/>
                </a:lnTo>
                <a:lnTo>
                  <a:pt x="491564" y="491564"/>
                </a:lnTo>
                <a:lnTo>
                  <a:pt x="0" y="491564"/>
                </a:lnTo>
                <a:lnTo>
                  <a:pt x="0" y="0"/>
                </a:lnTo>
                <a:close/>
              </a:path>
            </a:pathLst>
          </a:custGeom>
          <a:blipFill>
            <a:blip r:embed="rId11"/>
            <a:stretch>
              <a:fillRect/>
            </a:stretch>
          </a:blipFill>
        </p:spPr>
        <p:txBody>
          <a:bodyPr/>
          <a:lstStyle/>
          <a:p>
            <a:endParaRPr lang="fr-FR"/>
          </a:p>
        </p:txBody>
      </p:sp>
      <p:sp>
        <p:nvSpPr>
          <p:cNvPr id="30" name="Freeform 30"/>
          <p:cNvSpPr/>
          <p:nvPr/>
        </p:nvSpPr>
        <p:spPr>
          <a:xfrm>
            <a:off x="4663957" y="8962171"/>
            <a:ext cx="504491" cy="373324"/>
          </a:xfrm>
          <a:custGeom>
            <a:avLst/>
            <a:gdLst/>
            <a:ahLst/>
            <a:cxnLst/>
            <a:rect l="l" t="t" r="r" b="b"/>
            <a:pathLst>
              <a:path w="504491" h="373324">
                <a:moveTo>
                  <a:pt x="0" y="0"/>
                </a:moveTo>
                <a:lnTo>
                  <a:pt x="504491" y="0"/>
                </a:lnTo>
                <a:lnTo>
                  <a:pt x="504491" y="373324"/>
                </a:lnTo>
                <a:lnTo>
                  <a:pt x="0" y="3733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FR"/>
          </a:p>
        </p:txBody>
      </p:sp>
      <p:sp>
        <p:nvSpPr>
          <p:cNvPr id="31" name="Freeform 31"/>
          <p:cNvSpPr/>
          <p:nvPr/>
        </p:nvSpPr>
        <p:spPr>
          <a:xfrm>
            <a:off x="5755601" y="8895345"/>
            <a:ext cx="491564" cy="491564"/>
          </a:xfrm>
          <a:custGeom>
            <a:avLst/>
            <a:gdLst/>
            <a:ahLst/>
            <a:cxnLst/>
            <a:rect l="l" t="t" r="r" b="b"/>
            <a:pathLst>
              <a:path w="491564" h="491564">
                <a:moveTo>
                  <a:pt x="0" y="0"/>
                </a:moveTo>
                <a:lnTo>
                  <a:pt x="491564" y="0"/>
                </a:lnTo>
                <a:lnTo>
                  <a:pt x="491564" y="491564"/>
                </a:lnTo>
                <a:lnTo>
                  <a:pt x="0" y="491564"/>
                </a:lnTo>
                <a:lnTo>
                  <a:pt x="0" y="0"/>
                </a:lnTo>
                <a:close/>
              </a:path>
            </a:pathLst>
          </a:custGeom>
          <a:blipFill>
            <a:blip r:embed="rId14"/>
            <a:stretch>
              <a:fillRect/>
            </a:stretch>
          </a:blipFill>
        </p:spPr>
        <p:txBody>
          <a:bodyPr/>
          <a:lstStyle/>
          <a:p>
            <a:endParaRPr lang="fr-FR"/>
          </a:p>
        </p:txBody>
      </p:sp>
      <p:sp>
        <p:nvSpPr>
          <p:cNvPr id="32" name="TextBox 32"/>
          <p:cNvSpPr txBox="1"/>
          <p:nvPr/>
        </p:nvSpPr>
        <p:spPr>
          <a:xfrm>
            <a:off x="1072056" y="9878260"/>
            <a:ext cx="5415888" cy="632665"/>
          </a:xfrm>
          <a:prstGeom prst="rect">
            <a:avLst/>
          </a:prstGeom>
        </p:spPr>
        <p:txBody>
          <a:bodyPr lIns="0" tIns="0" rIns="0" bIns="0" rtlCol="0" anchor="t">
            <a:spAutoFit/>
          </a:bodyPr>
          <a:lstStyle/>
          <a:p>
            <a:pPr algn="ctr">
              <a:lnSpc>
                <a:spcPts val="2542"/>
              </a:lnSpc>
            </a:pPr>
            <a:r>
              <a:rPr lang="en-US" sz="2270" b="1" spc="56">
                <a:solidFill>
                  <a:srgbClr val="FFFFFF"/>
                </a:solidFill>
                <a:latin typeface="Cardo Bold"/>
                <a:ea typeface="Cardo Bold"/>
                <a:cs typeface="Cardo Bold"/>
                <a:sym typeface="Cardo Bold"/>
              </a:rPr>
              <a:t>FÉDÉRATION FRANÇAISE </a:t>
            </a:r>
          </a:p>
          <a:p>
            <a:pPr algn="ctr">
              <a:lnSpc>
                <a:spcPts val="2542"/>
              </a:lnSpc>
            </a:pPr>
            <a:r>
              <a:rPr lang="en-US" sz="2270" b="1" spc="56">
                <a:solidFill>
                  <a:srgbClr val="FFFFFF"/>
                </a:solidFill>
                <a:latin typeface="Cardo Bold"/>
                <a:ea typeface="Cardo Bold"/>
                <a:cs typeface="Cardo Bold"/>
                <a:sym typeface="Cardo Bold"/>
              </a:rPr>
              <a:t>DE BADMINTON</a:t>
            </a:r>
          </a:p>
        </p:txBody>
      </p:sp>
      <p:sp>
        <p:nvSpPr>
          <p:cNvPr id="33" name="TextBox 33"/>
          <p:cNvSpPr txBox="1"/>
          <p:nvPr/>
        </p:nvSpPr>
        <p:spPr>
          <a:xfrm>
            <a:off x="3679634" y="681900"/>
            <a:ext cx="5119043" cy="355418"/>
          </a:xfrm>
          <a:prstGeom prst="rect">
            <a:avLst/>
          </a:prstGeom>
        </p:spPr>
        <p:txBody>
          <a:bodyPr lIns="0" tIns="0" rIns="0" bIns="0" rtlCol="0" anchor="t">
            <a:spAutoFit/>
          </a:bodyPr>
          <a:lstStyle/>
          <a:p>
            <a:pPr algn="ctr">
              <a:lnSpc>
                <a:spcPts val="2985"/>
              </a:lnSpc>
            </a:pPr>
            <a:r>
              <a:rPr lang="en-US" sz="2132" b="1" spc="-144">
                <a:solidFill>
                  <a:srgbClr val="E2011B"/>
                </a:solidFill>
                <a:latin typeface="Cardo Bold"/>
                <a:ea typeface="Cardo Bold"/>
                <a:cs typeface="Cardo Bold"/>
                <a:sym typeface="Cardo Bold"/>
              </a:rPr>
              <a:t>Mot  d’accueil</a:t>
            </a:r>
          </a:p>
        </p:txBody>
      </p:sp>
      <p:sp>
        <p:nvSpPr>
          <p:cNvPr id="34" name="TextBox 34"/>
          <p:cNvSpPr txBox="1"/>
          <p:nvPr/>
        </p:nvSpPr>
        <p:spPr>
          <a:xfrm>
            <a:off x="955072" y="3143408"/>
            <a:ext cx="2214710" cy="407163"/>
          </a:xfrm>
          <a:prstGeom prst="rect">
            <a:avLst/>
          </a:prstGeom>
        </p:spPr>
        <p:txBody>
          <a:bodyPr lIns="0" tIns="0" rIns="0" bIns="0" rtlCol="0" anchor="t">
            <a:spAutoFit/>
          </a:bodyPr>
          <a:lstStyle/>
          <a:p>
            <a:pPr algn="ctr">
              <a:lnSpc>
                <a:spcPts val="3265"/>
              </a:lnSpc>
            </a:pPr>
            <a:r>
              <a:rPr lang="en-US" sz="2332" b="1" spc="-158">
                <a:solidFill>
                  <a:srgbClr val="E2011B"/>
                </a:solidFill>
                <a:latin typeface="Cardo Bold"/>
                <a:ea typeface="Cardo Bold"/>
                <a:cs typeface="Cardo Bold"/>
                <a:sym typeface="Cardo Bold"/>
              </a:rPr>
              <a:t>Nos ambitions</a:t>
            </a:r>
          </a:p>
        </p:txBody>
      </p:sp>
      <p:sp>
        <p:nvSpPr>
          <p:cNvPr id="35" name="TextBox 35"/>
          <p:cNvSpPr txBox="1"/>
          <p:nvPr/>
        </p:nvSpPr>
        <p:spPr>
          <a:xfrm>
            <a:off x="4375186" y="3169691"/>
            <a:ext cx="2214710" cy="388438"/>
          </a:xfrm>
          <a:prstGeom prst="rect">
            <a:avLst/>
          </a:prstGeom>
        </p:spPr>
        <p:txBody>
          <a:bodyPr lIns="0" tIns="0" rIns="0" bIns="0" rtlCol="0" anchor="t">
            <a:spAutoFit/>
          </a:bodyPr>
          <a:lstStyle/>
          <a:p>
            <a:pPr algn="ctr">
              <a:lnSpc>
                <a:spcPts val="3265"/>
              </a:lnSpc>
            </a:pPr>
            <a:r>
              <a:rPr lang="en-US" sz="2332" b="1" spc="-158">
                <a:solidFill>
                  <a:srgbClr val="E2011B"/>
                </a:solidFill>
                <a:latin typeface="Cardo Bold"/>
                <a:ea typeface="Cardo Bold"/>
                <a:cs typeface="Cardo Bold"/>
                <a:sym typeface="Cardo Bold"/>
              </a:rPr>
              <a:t>Chiffres clés</a:t>
            </a:r>
          </a:p>
        </p:txBody>
      </p:sp>
      <p:sp>
        <p:nvSpPr>
          <p:cNvPr id="36" name="TextBox 36"/>
          <p:cNvSpPr txBox="1"/>
          <p:nvPr/>
        </p:nvSpPr>
        <p:spPr>
          <a:xfrm>
            <a:off x="548219" y="3531845"/>
            <a:ext cx="2985999" cy="2115458"/>
          </a:xfrm>
          <a:prstGeom prst="rect">
            <a:avLst/>
          </a:prstGeom>
        </p:spPr>
        <p:txBody>
          <a:bodyPr lIns="0" tIns="0" rIns="0" bIns="0" rtlCol="0" anchor="t">
            <a:spAutoFit/>
          </a:bodyPr>
          <a:lstStyle/>
          <a:p>
            <a:pPr marL="253382" lvl="1" indent="-126691" algn="l">
              <a:lnSpc>
                <a:spcPts val="1326"/>
              </a:lnSpc>
              <a:buFont typeface="Arial"/>
              <a:buChar char="•"/>
            </a:pPr>
            <a:r>
              <a:rPr lang="en-US" sz="1173" spc="29">
                <a:solidFill>
                  <a:srgbClr val="262674"/>
                </a:solidFill>
                <a:latin typeface="Inter"/>
                <a:ea typeface="Inter"/>
                <a:cs typeface="Inter"/>
                <a:sym typeface="Inter"/>
              </a:rPr>
              <a:t>SPORTIVE</a:t>
            </a:r>
          </a:p>
          <a:p>
            <a:pPr algn="l">
              <a:lnSpc>
                <a:spcPts val="1326"/>
              </a:lnSpc>
            </a:pPr>
            <a:endParaRPr lang="en-US" sz="1173" spc="29">
              <a:solidFill>
                <a:srgbClr val="262674"/>
              </a:solidFill>
              <a:latin typeface="Inter"/>
              <a:ea typeface="Inter"/>
              <a:cs typeface="Inter"/>
              <a:sym typeface="Inter"/>
            </a:endParaRPr>
          </a:p>
          <a:p>
            <a:pPr marL="253382" lvl="1" indent="-126691" algn="l">
              <a:lnSpc>
                <a:spcPts val="1326"/>
              </a:lnSpc>
              <a:buFont typeface="Arial"/>
              <a:buChar char="•"/>
            </a:pPr>
            <a:r>
              <a:rPr lang="en-US" sz="1173" spc="29">
                <a:solidFill>
                  <a:srgbClr val="262674"/>
                </a:solidFill>
                <a:latin typeface="Inter"/>
                <a:ea typeface="Inter"/>
                <a:cs typeface="Inter"/>
                <a:sym typeface="Inter"/>
              </a:rPr>
              <a:t>PROMOTIONNELLE</a:t>
            </a:r>
          </a:p>
          <a:p>
            <a:pPr algn="l">
              <a:lnSpc>
                <a:spcPts val="1326"/>
              </a:lnSpc>
            </a:pPr>
            <a:endParaRPr lang="en-US" sz="1173" spc="29">
              <a:solidFill>
                <a:srgbClr val="262674"/>
              </a:solidFill>
              <a:latin typeface="Inter"/>
              <a:ea typeface="Inter"/>
              <a:cs typeface="Inter"/>
              <a:sym typeface="Inter"/>
            </a:endParaRPr>
          </a:p>
          <a:p>
            <a:pPr marL="253382" lvl="1" indent="-126691" algn="l">
              <a:lnSpc>
                <a:spcPts val="1326"/>
              </a:lnSpc>
              <a:buFont typeface="Arial"/>
              <a:buChar char="•"/>
            </a:pPr>
            <a:r>
              <a:rPr lang="en-US" sz="1173" spc="29">
                <a:solidFill>
                  <a:srgbClr val="262674"/>
                </a:solidFill>
                <a:latin typeface="Inter"/>
                <a:ea typeface="Inter"/>
                <a:cs typeface="Inter"/>
                <a:sym typeface="Inter"/>
              </a:rPr>
              <a:t>ECONOMIQUE</a:t>
            </a:r>
          </a:p>
          <a:p>
            <a:pPr algn="l">
              <a:lnSpc>
                <a:spcPts val="1326"/>
              </a:lnSpc>
            </a:pPr>
            <a:endParaRPr lang="en-US" sz="1173" spc="29">
              <a:solidFill>
                <a:srgbClr val="262674"/>
              </a:solidFill>
              <a:latin typeface="Inter"/>
              <a:ea typeface="Inter"/>
              <a:cs typeface="Inter"/>
              <a:sym typeface="Inter"/>
            </a:endParaRPr>
          </a:p>
          <a:p>
            <a:pPr marL="253382" lvl="1" indent="-126691" algn="l">
              <a:lnSpc>
                <a:spcPts val="1326"/>
              </a:lnSpc>
              <a:buFont typeface="Arial"/>
              <a:buChar char="•"/>
            </a:pPr>
            <a:r>
              <a:rPr lang="en-US" sz="1173" spc="29">
                <a:solidFill>
                  <a:srgbClr val="262674"/>
                </a:solidFill>
                <a:latin typeface="Inter"/>
                <a:ea typeface="Inter"/>
                <a:cs typeface="Inter"/>
                <a:sym typeface="Inter"/>
              </a:rPr>
              <a:t>SOCIETALE</a:t>
            </a:r>
          </a:p>
          <a:p>
            <a:pPr algn="l">
              <a:lnSpc>
                <a:spcPts val="1326"/>
              </a:lnSpc>
            </a:pPr>
            <a:endParaRPr lang="en-US" sz="1173" spc="29">
              <a:solidFill>
                <a:srgbClr val="262674"/>
              </a:solidFill>
              <a:latin typeface="Inter"/>
              <a:ea typeface="Inter"/>
              <a:cs typeface="Inter"/>
              <a:sym typeface="Inter"/>
            </a:endParaRPr>
          </a:p>
          <a:p>
            <a:pPr marL="253382" lvl="1" indent="-126691" algn="l">
              <a:lnSpc>
                <a:spcPts val="1326"/>
              </a:lnSpc>
              <a:buFont typeface="Arial"/>
              <a:buChar char="•"/>
            </a:pPr>
            <a:r>
              <a:rPr lang="en-US" sz="1173" spc="29">
                <a:solidFill>
                  <a:srgbClr val="262674"/>
                </a:solidFill>
                <a:latin typeface="Inter"/>
                <a:ea typeface="Inter"/>
                <a:cs typeface="Inter"/>
                <a:sym typeface="Inter"/>
              </a:rPr>
              <a:t>REGLEMENTAIRE</a:t>
            </a:r>
          </a:p>
          <a:p>
            <a:pPr algn="l">
              <a:lnSpc>
                <a:spcPts val="1326"/>
              </a:lnSpc>
            </a:pPr>
            <a:endParaRPr lang="en-US" sz="1173" spc="29">
              <a:solidFill>
                <a:srgbClr val="262674"/>
              </a:solidFill>
              <a:latin typeface="Inter"/>
              <a:ea typeface="Inter"/>
              <a:cs typeface="Inter"/>
              <a:sym typeface="Inter"/>
            </a:endParaRPr>
          </a:p>
          <a:p>
            <a:pPr marL="253382" lvl="1" indent="-126691" algn="l">
              <a:lnSpc>
                <a:spcPts val="1326"/>
              </a:lnSpc>
              <a:buFont typeface="Arial"/>
              <a:buChar char="•"/>
            </a:pPr>
            <a:r>
              <a:rPr lang="en-US" sz="1173" spc="29">
                <a:solidFill>
                  <a:srgbClr val="262674"/>
                </a:solidFill>
                <a:latin typeface="Inter"/>
                <a:ea typeface="Inter"/>
                <a:cs typeface="Inter"/>
                <a:sym typeface="Inter"/>
              </a:rPr>
              <a:t>ORGANISATIONNELLE</a:t>
            </a:r>
          </a:p>
          <a:p>
            <a:pPr algn="l">
              <a:lnSpc>
                <a:spcPts val="1326"/>
              </a:lnSpc>
            </a:pPr>
            <a:endParaRPr lang="en-US" sz="1173" spc="29">
              <a:solidFill>
                <a:srgbClr val="262674"/>
              </a:solidFill>
              <a:latin typeface="Inter"/>
              <a:ea typeface="Inter"/>
              <a:cs typeface="Inter"/>
              <a:sym typeface="Inter"/>
            </a:endParaRPr>
          </a:p>
          <a:p>
            <a:pPr marL="253382" lvl="1" indent="-126691" algn="l">
              <a:lnSpc>
                <a:spcPts val="1326"/>
              </a:lnSpc>
              <a:buFont typeface="Arial"/>
              <a:buChar char="•"/>
            </a:pPr>
            <a:r>
              <a:rPr lang="en-US" sz="1173" spc="29">
                <a:solidFill>
                  <a:srgbClr val="262674"/>
                </a:solidFill>
                <a:latin typeface="Inter"/>
                <a:ea typeface="Inter"/>
                <a:cs typeface="Inter"/>
                <a:sym typeface="Inter"/>
              </a:rPr>
              <a:t>DISCIPLINES ASSOCIEES</a:t>
            </a:r>
          </a:p>
        </p:txBody>
      </p:sp>
      <p:sp>
        <p:nvSpPr>
          <p:cNvPr id="37" name="TextBox 37"/>
          <p:cNvSpPr txBox="1"/>
          <p:nvPr/>
        </p:nvSpPr>
        <p:spPr>
          <a:xfrm>
            <a:off x="4549425" y="3732778"/>
            <a:ext cx="527735" cy="280670"/>
          </a:xfrm>
          <a:prstGeom prst="rect">
            <a:avLst/>
          </a:prstGeom>
        </p:spPr>
        <p:txBody>
          <a:bodyPr lIns="0" tIns="0" rIns="0" bIns="0" rtlCol="0" anchor="t">
            <a:spAutoFit/>
          </a:bodyPr>
          <a:lstStyle/>
          <a:p>
            <a:pPr algn="r">
              <a:lnSpc>
                <a:spcPts val="2379"/>
              </a:lnSpc>
            </a:pPr>
            <a:r>
              <a:rPr lang="en-US" sz="1699" spc="42">
                <a:solidFill>
                  <a:srgbClr val="262674"/>
                </a:solidFill>
                <a:latin typeface="Anton"/>
                <a:ea typeface="Anton"/>
                <a:cs typeface="Anton"/>
                <a:sym typeface="Anton"/>
              </a:rPr>
              <a:t>2 000</a:t>
            </a:r>
          </a:p>
        </p:txBody>
      </p:sp>
      <p:sp>
        <p:nvSpPr>
          <p:cNvPr id="38" name="TextBox 38"/>
          <p:cNvSpPr txBox="1"/>
          <p:nvPr/>
        </p:nvSpPr>
        <p:spPr>
          <a:xfrm>
            <a:off x="4246948" y="4347453"/>
            <a:ext cx="844754" cy="280670"/>
          </a:xfrm>
          <a:prstGeom prst="rect">
            <a:avLst/>
          </a:prstGeom>
        </p:spPr>
        <p:txBody>
          <a:bodyPr lIns="0" tIns="0" rIns="0" bIns="0" rtlCol="0" anchor="t">
            <a:spAutoFit/>
          </a:bodyPr>
          <a:lstStyle/>
          <a:p>
            <a:pPr algn="r">
              <a:lnSpc>
                <a:spcPts val="2379"/>
              </a:lnSpc>
            </a:pPr>
            <a:r>
              <a:rPr lang="en-US" sz="1699" spc="42">
                <a:solidFill>
                  <a:srgbClr val="262674"/>
                </a:solidFill>
                <a:latin typeface="Anton"/>
                <a:ea typeface="Anton"/>
                <a:cs typeface="Anton"/>
                <a:sym typeface="Anton"/>
              </a:rPr>
              <a:t>242 000</a:t>
            </a:r>
          </a:p>
        </p:txBody>
      </p:sp>
      <p:sp>
        <p:nvSpPr>
          <p:cNvPr id="39" name="TextBox 39"/>
          <p:cNvSpPr txBox="1"/>
          <p:nvPr/>
        </p:nvSpPr>
        <p:spPr>
          <a:xfrm>
            <a:off x="4813293" y="4878504"/>
            <a:ext cx="263867" cy="280670"/>
          </a:xfrm>
          <a:prstGeom prst="rect">
            <a:avLst/>
          </a:prstGeom>
        </p:spPr>
        <p:txBody>
          <a:bodyPr lIns="0" tIns="0" rIns="0" bIns="0" rtlCol="0" anchor="t">
            <a:spAutoFit/>
          </a:bodyPr>
          <a:lstStyle/>
          <a:p>
            <a:pPr algn="r">
              <a:lnSpc>
                <a:spcPts val="2379"/>
              </a:lnSpc>
            </a:pPr>
            <a:r>
              <a:rPr lang="en-US" sz="1699" spc="42">
                <a:solidFill>
                  <a:srgbClr val="262674"/>
                </a:solidFill>
                <a:latin typeface="Anton"/>
                <a:ea typeface="Anton"/>
                <a:cs typeface="Anton"/>
                <a:sym typeface="Anton"/>
              </a:rPr>
              <a:t>70</a:t>
            </a:r>
          </a:p>
        </p:txBody>
      </p:sp>
      <p:sp>
        <p:nvSpPr>
          <p:cNvPr id="40" name="TextBox 40"/>
          <p:cNvSpPr txBox="1"/>
          <p:nvPr/>
        </p:nvSpPr>
        <p:spPr>
          <a:xfrm>
            <a:off x="6312265" y="3732778"/>
            <a:ext cx="527735" cy="280670"/>
          </a:xfrm>
          <a:prstGeom prst="rect">
            <a:avLst/>
          </a:prstGeom>
        </p:spPr>
        <p:txBody>
          <a:bodyPr lIns="0" tIns="0" rIns="0" bIns="0" rtlCol="0" anchor="t">
            <a:spAutoFit/>
          </a:bodyPr>
          <a:lstStyle/>
          <a:p>
            <a:pPr algn="r">
              <a:lnSpc>
                <a:spcPts val="2379"/>
              </a:lnSpc>
            </a:pPr>
            <a:r>
              <a:rPr lang="en-US" sz="1699" spc="42">
                <a:solidFill>
                  <a:srgbClr val="262674"/>
                </a:solidFill>
                <a:latin typeface="Anton"/>
                <a:ea typeface="Anton"/>
                <a:cs typeface="Anton"/>
                <a:sym typeface="Anton"/>
              </a:rPr>
              <a:t>3 600</a:t>
            </a:r>
          </a:p>
        </p:txBody>
      </p:sp>
      <p:sp>
        <p:nvSpPr>
          <p:cNvPr id="41" name="TextBox 41"/>
          <p:cNvSpPr txBox="1"/>
          <p:nvPr/>
        </p:nvSpPr>
        <p:spPr>
          <a:xfrm>
            <a:off x="6247165" y="4333166"/>
            <a:ext cx="678079" cy="280670"/>
          </a:xfrm>
          <a:prstGeom prst="rect">
            <a:avLst/>
          </a:prstGeom>
        </p:spPr>
        <p:txBody>
          <a:bodyPr lIns="0" tIns="0" rIns="0" bIns="0" rtlCol="0" anchor="t">
            <a:spAutoFit/>
          </a:bodyPr>
          <a:lstStyle/>
          <a:p>
            <a:pPr algn="l">
              <a:lnSpc>
                <a:spcPts val="2379"/>
              </a:lnSpc>
            </a:pPr>
            <a:r>
              <a:rPr lang="en-US" sz="1699" spc="42">
                <a:solidFill>
                  <a:srgbClr val="262674"/>
                </a:solidFill>
                <a:latin typeface="Anton"/>
                <a:ea typeface="Anton"/>
                <a:cs typeface="Anton"/>
                <a:sym typeface="Anton"/>
              </a:rPr>
              <a:t>+ 1 000</a:t>
            </a:r>
          </a:p>
        </p:txBody>
      </p:sp>
      <p:sp>
        <p:nvSpPr>
          <p:cNvPr id="42" name="TextBox 42"/>
          <p:cNvSpPr txBox="1"/>
          <p:nvPr/>
        </p:nvSpPr>
        <p:spPr>
          <a:xfrm>
            <a:off x="4147271" y="5387338"/>
            <a:ext cx="347071" cy="628761"/>
          </a:xfrm>
          <a:prstGeom prst="rect">
            <a:avLst/>
          </a:prstGeom>
        </p:spPr>
        <p:txBody>
          <a:bodyPr lIns="0" tIns="0" rIns="0" bIns="0" rtlCol="0" anchor="t">
            <a:spAutoFit/>
          </a:bodyPr>
          <a:lstStyle/>
          <a:p>
            <a:pPr algn="l">
              <a:lnSpc>
                <a:spcPts val="5243"/>
              </a:lnSpc>
            </a:pPr>
            <a:r>
              <a:rPr lang="en-US" sz="3745" spc="93">
                <a:solidFill>
                  <a:srgbClr val="262674"/>
                </a:solidFill>
                <a:latin typeface="Anton"/>
                <a:ea typeface="Anton"/>
                <a:cs typeface="Anton"/>
                <a:sym typeface="Anton"/>
              </a:rPr>
              <a:t>1</a:t>
            </a:r>
          </a:p>
        </p:txBody>
      </p:sp>
      <p:sp>
        <p:nvSpPr>
          <p:cNvPr id="43" name="TextBox 43"/>
          <p:cNvSpPr txBox="1"/>
          <p:nvPr/>
        </p:nvSpPr>
        <p:spPr>
          <a:xfrm>
            <a:off x="4014745" y="3997867"/>
            <a:ext cx="1244195" cy="191135"/>
          </a:xfrm>
          <a:prstGeom prst="rect">
            <a:avLst/>
          </a:prstGeom>
        </p:spPr>
        <p:txBody>
          <a:bodyPr lIns="0" tIns="0" rIns="0" bIns="0" rtlCol="0" anchor="t">
            <a:spAutoFit/>
          </a:bodyPr>
          <a:lstStyle/>
          <a:p>
            <a:pPr algn="r">
              <a:lnSpc>
                <a:spcPts val="1540"/>
              </a:lnSpc>
            </a:pPr>
            <a:r>
              <a:rPr lang="en-US" sz="1100" spc="27">
                <a:solidFill>
                  <a:srgbClr val="262674"/>
                </a:solidFill>
                <a:latin typeface="Inter"/>
                <a:ea typeface="Inter"/>
                <a:cs typeface="Inter"/>
                <a:sym typeface="Inter"/>
              </a:rPr>
              <a:t>CLUBS AFFILIÉS</a:t>
            </a:r>
          </a:p>
        </p:txBody>
      </p:sp>
      <p:sp>
        <p:nvSpPr>
          <p:cNvPr id="44" name="TextBox 44"/>
          <p:cNvSpPr txBox="1"/>
          <p:nvPr/>
        </p:nvSpPr>
        <p:spPr>
          <a:xfrm>
            <a:off x="4014745" y="4657747"/>
            <a:ext cx="1244195" cy="191135"/>
          </a:xfrm>
          <a:prstGeom prst="rect">
            <a:avLst/>
          </a:prstGeom>
        </p:spPr>
        <p:txBody>
          <a:bodyPr lIns="0" tIns="0" rIns="0" bIns="0" rtlCol="0" anchor="t">
            <a:spAutoFit/>
          </a:bodyPr>
          <a:lstStyle/>
          <a:p>
            <a:pPr algn="r">
              <a:lnSpc>
                <a:spcPts val="1540"/>
              </a:lnSpc>
            </a:pPr>
            <a:r>
              <a:rPr lang="en-US" sz="1100" spc="27">
                <a:solidFill>
                  <a:srgbClr val="262674"/>
                </a:solidFill>
                <a:latin typeface="Inter"/>
                <a:ea typeface="Inter"/>
                <a:cs typeface="Inter"/>
                <a:sym typeface="Inter"/>
              </a:rPr>
              <a:t>LICENCIÉS</a:t>
            </a:r>
          </a:p>
        </p:txBody>
      </p:sp>
      <p:sp>
        <p:nvSpPr>
          <p:cNvPr id="45" name="TextBox 45"/>
          <p:cNvSpPr txBox="1"/>
          <p:nvPr/>
        </p:nvSpPr>
        <p:spPr>
          <a:xfrm>
            <a:off x="5625067" y="4022973"/>
            <a:ext cx="1244195" cy="283718"/>
          </a:xfrm>
          <a:prstGeom prst="rect">
            <a:avLst/>
          </a:prstGeom>
        </p:spPr>
        <p:txBody>
          <a:bodyPr lIns="0" tIns="0" rIns="0" bIns="0" rtlCol="0" anchor="t">
            <a:spAutoFit/>
          </a:bodyPr>
          <a:lstStyle/>
          <a:p>
            <a:pPr algn="r">
              <a:lnSpc>
                <a:spcPts val="1111"/>
              </a:lnSpc>
            </a:pPr>
            <a:r>
              <a:rPr lang="en-US" sz="1100" spc="27">
                <a:solidFill>
                  <a:srgbClr val="262674"/>
                </a:solidFill>
                <a:latin typeface="Inter"/>
                <a:ea typeface="Inter"/>
                <a:cs typeface="Inter"/>
                <a:sym typeface="Inter"/>
              </a:rPr>
              <a:t>TOURNOIS ANNUELS</a:t>
            </a:r>
          </a:p>
        </p:txBody>
      </p:sp>
      <p:sp>
        <p:nvSpPr>
          <p:cNvPr id="46" name="TextBox 46"/>
          <p:cNvSpPr txBox="1"/>
          <p:nvPr/>
        </p:nvSpPr>
        <p:spPr>
          <a:xfrm>
            <a:off x="3936122" y="5159174"/>
            <a:ext cx="1335484" cy="191135"/>
          </a:xfrm>
          <a:prstGeom prst="rect">
            <a:avLst/>
          </a:prstGeom>
        </p:spPr>
        <p:txBody>
          <a:bodyPr lIns="0" tIns="0" rIns="0" bIns="0" rtlCol="0" anchor="t">
            <a:spAutoFit/>
          </a:bodyPr>
          <a:lstStyle/>
          <a:p>
            <a:pPr algn="r">
              <a:lnSpc>
                <a:spcPts val="1540"/>
              </a:lnSpc>
            </a:pPr>
            <a:r>
              <a:rPr lang="en-US" sz="1100" spc="27">
                <a:solidFill>
                  <a:srgbClr val="262674"/>
                </a:solidFill>
                <a:latin typeface="Inter"/>
                <a:ea typeface="Inter"/>
                <a:cs typeface="Inter"/>
                <a:sym typeface="Inter"/>
              </a:rPr>
              <a:t>PROFESSIONNELS</a:t>
            </a:r>
          </a:p>
        </p:txBody>
      </p:sp>
      <p:sp>
        <p:nvSpPr>
          <p:cNvPr id="47" name="TextBox 47"/>
          <p:cNvSpPr txBox="1"/>
          <p:nvPr/>
        </p:nvSpPr>
        <p:spPr>
          <a:xfrm>
            <a:off x="5625067" y="4623361"/>
            <a:ext cx="1244195" cy="283718"/>
          </a:xfrm>
          <a:prstGeom prst="rect">
            <a:avLst/>
          </a:prstGeom>
        </p:spPr>
        <p:txBody>
          <a:bodyPr lIns="0" tIns="0" rIns="0" bIns="0" rtlCol="0" anchor="t">
            <a:spAutoFit/>
          </a:bodyPr>
          <a:lstStyle/>
          <a:p>
            <a:pPr algn="r">
              <a:lnSpc>
                <a:spcPts val="1111"/>
              </a:lnSpc>
            </a:pPr>
            <a:r>
              <a:rPr lang="en-US" sz="1100" spc="27">
                <a:solidFill>
                  <a:srgbClr val="262674"/>
                </a:solidFill>
                <a:latin typeface="Inter"/>
                <a:ea typeface="Inter"/>
                <a:cs typeface="Inter"/>
                <a:sym typeface="Inter"/>
              </a:rPr>
              <a:t>ÉCOLES DE BAD LABELLISÉES</a:t>
            </a:r>
          </a:p>
        </p:txBody>
      </p:sp>
      <p:sp>
        <p:nvSpPr>
          <p:cNvPr id="48" name="TextBox 48"/>
          <p:cNvSpPr txBox="1"/>
          <p:nvPr/>
        </p:nvSpPr>
        <p:spPr>
          <a:xfrm>
            <a:off x="4423090" y="5531284"/>
            <a:ext cx="2274286" cy="417068"/>
          </a:xfrm>
          <a:prstGeom prst="rect">
            <a:avLst/>
          </a:prstGeom>
        </p:spPr>
        <p:txBody>
          <a:bodyPr lIns="0" tIns="0" rIns="0" bIns="0" rtlCol="0" anchor="t">
            <a:spAutoFit/>
          </a:bodyPr>
          <a:lstStyle/>
          <a:p>
            <a:pPr algn="l">
              <a:lnSpc>
                <a:spcPts val="1111"/>
              </a:lnSpc>
            </a:pPr>
            <a:r>
              <a:rPr lang="en-US" sz="1100" spc="27">
                <a:solidFill>
                  <a:srgbClr val="262674"/>
                </a:solidFill>
                <a:latin typeface="Inter"/>
                <a:ea typeface="Inter"/>
                <a:cs typeface="Inter"/>
                <a:sym typeface="Inter"/>
              </a:rPr>
              <a:t>SPORT SCOLAIRE</a:t>
            </a:r>
          </a:p>
          <a:p>
            <a:pPr algn="l">
              <a:lnSpc>
                <a:spcPts val="1111"/>
              </a:lnSpc>
            </a:pPr>
            <a:r>
              <a:rPr lang="en-US" sz="1100" spc="27">
                <a:solidFill>
                  <a:srgbClr val="262674"/>
                </a:solidFill>
                <a:latin typeface="Inter"/>
                <a:ea typeface="Inter"/>
                <a:cs typeface="Inter"/>
                <a:sym typeface="Inter"/>
              </a:rPr>
              <a:t>SPORT MIXTE</a:t>
            </a:r>
          </a:p>
          <a:p>
            <a:pPr algn="l">
              <a:lnSpc>
                <a:spcPts val="1111"/>
              </a:lnSpc>
            </a:pPr>
            <a:r>
              <a:rPr lang="en-US" sz="1100" spc="27">
                <a:solidFill>
                  <a:srgbClr val="262674"/>
                </a:solidFill>
                <a:latin typeface="Inter"/>
                <a:ea typeface="Inter"/>
                <a:cs typeface="Inter"/>
                <a:sym typeface="Inter"/>
              </a:rPr>
              <a:t>SPORT OLYMPIQUE</a:t>
            </a:r>
          </a:p>
        </p:txBody>
      </p:sp>
      <p:sp>
        <p:nvSpPr>
          <p:cNvPr id="49" name="TextBox 49"/>
          <p:cNvSpPr txBox="1"/>
          <p:nvPr/>
        </p:nvSpPr>
        <p:spPr>
          <a:xfrm>
            <a:off x="3972149" y="6197074"/>
            <a:ext cx="3099665" cy="417068"/>
          </a:xfrm>
          <a:prstGeom prst="rect">
            <a:avLst/>
          </a:prstGeom>
        </p:spPr>
        <p:txBody>
          <a:bodyPr lIns="0" tIns="0" rIns="0" bIns="0" rtlCol="0" anchor="t">
            <a:spAutoFit/>
          </a:bodyPr>
          <a:lstStyle/>
          <a:p>
            <a:pPr algn="l">
              <a:lnSpc>
                <a:spcPts val="1111"/>
              </a:lnSpc>
            </a:pPr>
            <a:r>
              <a:rPr lang="en-US" sz="1100" spc="27">
                <a:solidFill>
                  <a:srgbClr val="262674"/>
                </a:solidFill>
                <a:latin typeface="Inter"/>
                <a:ea typeface="Inter"/>
                <a:cs typeface="Inter"/>
                <a:sym typeface="Inter"/>
              </a:rPr>
              <a:t>DES </a:t>
            </a:r>
            <a:r>
              <a:rPr lang="en-US" sz="1100" b="1" spc="27">
                <a:solidFill>
                  <a:srgbClr val="262674"/>
                </a:solidFill>
                <a:latin typeface="Inter Bold"/>
                <a:ea typeface="Inter Bold"/>
                <a:cs typeface="Inter Bold"/>
                <a:sym typeface="Inter Bold"/>
              </a:rPr>
              <a:t>DIZAINES </a:t>
            </a:r>
            <a:r>
              <a:rPr lang="en-US" sz="1100" spc="27">
                <a:solidFill>
                  <a:srgbClr val="262674"/>
                </a:solidFill>
                <a:latin typeface="Inter"/>
                <a:ea typeface="Inter"/>
                <a:cs typeface="Inter"/>
                <a:sym typeface="Inter"/>
              </a:rPr>
              <a:t>DE FORMATS DE PARTIQUES</a:t>
            </a:r>
          </a:p>
          <a:p>
            <a:pPr algn="l">
              <a:lnSpc>
                <a:spcPts val="1111"/>
              </a:lnSpc>
            </a:pPr>
            <a:endParaRPr lang="en-US" sz="1100" spc="27">
              <a:solidFill>
                <a:srgbClr val="262674"/>
              </a:solidFill>
              <a:latin typeface="Inter"/>
              <a:ea typeface="Inter"/>
              <a:cs typeface="Inter"/>
              <a:sym typeface="Inter"/>
            </a:endParaRPr>
          </a:p>
          <a:p>
            <a:pPr algn="l">
              <a:lnSpc>
                <a:spcPts val="1111"/>
              </a:lnSpc>
            </a:pPr>
            <a:r>
              <a:rPr lang="en-US" sz="1100" b="1" spc="27">
                <a:solidFill>
                  <a:srgbClr val="262674"/>
                </a:solidFill>
                <a:latin typeface="Inter Bold"/>
                <a:ea typeface="Inter Bold"/>
                <a:cs typeface="Inter Bold"/>
                <a:sym typeface="Inter Bold"/>
              </a:rPr>
              <a:t>AUTANT </a:t>
            </a:r>
            <a:r>
              <a:rPr lang="en-US" sz="1100" spc="27">
                <a:solidFill>
                  <a:srgbClr val="262674"/>
                </a:solidFill>
                <a:latin typeface="Inter"/>
                <a:ea typeface="Inter"/>
                <a:cs typeface="Inter"/>
                <a:sym typeface="Inter"/>
              </a:rPr>
              <a:t>DE RAISONS DE JOUER AU BAD !</a:t>
            </a:r>
          </a:p>
        </p:txBody>
      </p:sp>
      <p:sp>
        <p:nvSpPr>
          <p:cNvPr id="50" name="TextBox 50"/>
          <p:cNvSpPr txBox="1"/>
          <p:nvPr/>
        </p:nvSpPr>
        <p:spPr>
          <a:xfrm>
            <a:off x="-3264868" y="6528581"/>
            <a:ext cx="5119043" cy="355418"/>
          </a:xfrm>
          <a:prstGeom prst="rect">
            <a:avLst/>
          </a:prstGeom>
        </p:spPr>
        <p:txBody>
          <a:bodyPr lIns="0" tIns="0" rIns="0" bIns="0" rtlCol="0" anchor="t">
            <a:spAutoFit/>
          </a:bodyPr>
          <a:lstStyle/>
          <a:p>
            <a:pPr algn="r">
              <a:lnSpc>
                <a:spcPts val="2985"/>
              </a:lnSpc>
            </a:pPr>
            <a:r>
              <a:rPr lang="en-US" sz="2132" b="1" spc="-144">
                <a:solidFill>
                  <a:srgbClr val="E2011B"/>
                </a:solidFill>
                <a:latin typeface="Cardo Bold"/>
                <a:ea typeface="Cardo Bold"/>
                <a:cs typeface="Cardo Bold"/>
                <a:sym typeface="Cardo Bold"/>
              </a:rPr>
              <a:t>Temps Forts</a:t>
            </a:r>
          </a:p>
        </p:txBody>
      </p:sp>
      <p:sp>
        <p:nvSpPr>
          <p:cNvPr id="51" name="TextBox 51"/>
          <p:cNvSpPr txBox="1"/>
          <p:nvPr/>
        </p:nvSpPr>
        <p:spPr>
          <a:xfrm>
            <a:off x="433921" y="7920474"/>
            <a:ext cx="1042301" cy="253525"/>
          </a:xfrm>
          <a:prstGeom prst="rect">
            <a:avLst/>
          </a:prstGeom>
        </p:spPr>
        <p:txBody>
          <a:bodyPr lIns="0" tIns="0" rIns="0" bIns="0" rtlCol="0" anchor="t">
            <a:spAutoFit/>
          </a:bodyPr>
          <a:lstStyle/>
          <a:p>
            <a:pPr algn="ctr">
              <a:lnSpc>
                <a:spcPts val="1005"/>
              </a:lnSpc>
            </a:pPr>
            <a:r>
              <a:rPr lang="en-US" sz="718" b="1" spc="17">
                <a:solidFill>
                  <a:srgbClr val="E2011B"/>
                </a:solidFill>
                <a:latin typeface="Inter Bold"/>
                <a:ea typeface="Inter Bold"/>
                <a:cs typeface="Inter Bold"/>
                <a:sym typeface="Inter Bold"/>
              </a:rPr>
              <a:t>CHAMPIONNATS DU MONDE </a:t>
            </a:r>
          </a:p>
        </p:txBody>
      </p:sp>
      <p:sp>
        <p:nvSpPr>
          <p:cNvPr id="52" name="TextBox 52"/>
          <p:cNvSpPr txBox="1"/>
          <p:nvPr/>
        </p:nvSpPr>
        <p:spPr>
          <a:xfrm>
            <a:off x="1313019" y="9454867"/>
            <a:ext cx="468326" cy="108012"/>
          </a:xfrm>
          <a:prstGeom prst="rect">
            <a:avLst/>
          </a:prstGeom>
        </p:spPr>
        <p:txBody>
          <a:bodyPr lIns="0" tIns="0" rIns="0" bIns="0" rtlCol="0" anchor="t">
            <a:spAutoFit/>
          </a:bodyPr>
          <a:lstStyle/>
          <a:p>
            <a:pPr algn="ctr">
              <a:lnSpc>
                <a:spcPts val="865"/>
              </a:lnSpc>
            </a:pPr>
            <a:r>
              <a:rPr lang="en-US" sz="618" b="1" spc="15">
                <a:solidFill>
                  <a:srgbClr val="6D6D87"/>
                </a:solidFill>
                <a:latin typeface="Inter Bold"/>
                <a:ea typeface="Inter Bold"/>
                <a:cs typeface="Inter Bold"/>
                <a:sym typeface="Inter Bold"/>
              </a:rPr>
              <a:t>ffbad.org</a:t>
            </a:r>
          </a:p>
        </p:txBody>
      </p:sp>
      <p:sp>
        <p:nvSpPr>
          <p:cNvPr id="53" name="TextBox 53"/>
          <p:cNvSpPr txBox="1"/>
          <p:nvPr/>
        </p:nvSpPr>
        <p:spPr>
          <a:xfrm>
            <a:off x="2395444" y="9454867"/>
            <a:ext cx="468326" cy="108012"/>
          </a:xfrm>
          <a:prstGeom prst="rect">
            <a:avLst/>
          </a:prstGeom>
        </p:spPr>
        <p:txBody>
          <a:bodyPr lIns="0" tIns="0" rIns="0" bIns="0" rtlCol="0" anchor="t">
            <a:spAutoFit/>
          </a:bodyPr>
          <a:lstStyle/>
          <a:p>
            <a:pPr algn="ctr">
              <a:lnSpc>
                <a:spcPts val="865"/>
              </a:lnSpc>
            </a:pPr>
            <a:r>
              <a:rPr lang="en-US" sz="618" b="1" spc="15">
                <a:solidFill>
                  <a:srgbClr val="6D6D87"/>
                </a:solidFill>
                <a:latin typeface="Inter Bold"/>
                <a:ea typeface="Inter Bold"/>
                <a:cs typeface="Inter Bold"/>
                <a:sym typeface="Inter Bold"/>
              </a:rPr>
              <a:t>FFBaD</a:t>
            </a:r>
          </a:p>
        </p:txBody>
      </p:sp>
      <p:sp>
        <p:nvSpPr>
          <p:cNvPr id="54" name="TextBox 54"/>
          <p:cNvSpPr txBox="1"/>
          <p:nvPr/>
        </p:nvSpPr>
        <p:spPr>
          <a:xfrm>
            <a:off x="3557456" y="9454867"/>
            <a:ext cx="468326" cy="108012"/>
          </a:xfrm>
          <a:prstGeom prst="rect">
            <a:avLst/>
          </a:prstGeom>
        </p:spPr>
        <p:txBody>
          <a:bodyPr lIns="0" tIns="0" rIns="0" bIns="0" rtlCol="0" anchor="t">
            <a:spAutoFit/>
          </a:bodyPr>
          <a:lstStyle/>
          <a:p>
            <a:pPr algn="ctr">
              <a:lnSpc>
                <a:spcPts val="865"/>
              </a:lnSpc>
            </a:pPr>
            <a:r>
              <a:rPr lang="en-US" sz="618" b="1" spc="15">
                <a:solidFill>
                  <a:srgbClr val="6D6D87"/>
                </a:solidFill>
                <a:latin typeface="Inter Bold"/>
                <a:ea typeface="Inter Bold"/>
                <a:cs typeface="Inter Bold"/>
                <a:sym typeface="Inter Bold"/>
              </a:rPr>
              <a:t>ffbad</a:t>
            </a:r>
          </a:p>
        </p:txBody>
      </p:sp>
      <p:sp>
        <p:nvSpPr>
          <p:cNvPr id="55" name="TextBox 55"/>
          <p:cNvSpPr txBox="1"/>
          <p:nvPr/>
        </p:nvSpPr>
        <p:spPr>
          <a:xfrm>
            <a:off x="4663957" y="9454867"/>
            <a:ext cx="468326" cy="108012"/>
          </a:xfrm>
          <a:prstGeom prst="rect">
            <a:avLst/>
          </a:prstGeom>
        </p:spPr>
        <p:txBody>
          <a:bodyPr lIns="0" tIns="0" rIns="0" bIns="0" rtlCol="0" anchor="t">
            <a:spAutoFit/>
          </a:bodyPr>
          <a:lstStyle/>
          <a:p>
            <a:pPr algn="ctr">
              <a:lnSpc>
                <a:spcPts val="865"/>
              </a:lnSpc>
            </a:pPr>
            <a:r>
              <a:rPr lang="en-US" sz="618" b="1" spc="15">
                <a:solidFill>
                  <a:srgbClr val="6D6D87"/>
                </a:solidFill>
                <a:latin typeface="Inter Bold"/>
                <a:ea typeface="Inter Bold"/>
                <a:cs typeface="Inter Bold"/>
                <a:sym typeface="Inter Bold"/>
              </a:rPr>
              <a:t>FFBaD</a:t>
            </a:r>
          </a:p>
        </p:txBody>
      </p:sp>
      <p:sp>
        <p:nvSpPr>
          <p:cNvPr id="56" name="TextBox 56"/>
          <p:cNvSpPr txBox="1"/>
          <p:nvPr/>
        </p:nvSpPr>
        <p:spPr>
          <a:xfrm>
            <a:off x="5258940" y="9454867"/>
            <a:ext cx="1545060" cy="108012"/>
          </a:xfrm>
          <a:prstGeom prst="rect">
            <a:avLst/>
          </a:prstGeom>
        </p:spPr>
        <p:txBody>
          <a:bodyPr lIns="0" tIns="0" rIns="0" bIns="0" rtlCol="0" anchor="t">
            <a:spAutoFit/>
          </a:bodyPr>
          <a:lstStyle/>
          <a:p>
            <a:pPr algn="r">
              <a:lnSpc>
                <a:spcPts val="865"/>
              </a:lnSpc>
            </a:pPr>
            <a:r>
              <a:rPr lang="en-US" sz="618" b="1" spc="15">
                <a:solidFill>
                  <a:srgbClr val="6D6D87"/>
                </a:solidFill>
                <a:latin typeface="Inter Bold"/>
                <a:ea typeface="Inter Bold"/>
                <a:cs typeface="Inter Bold"/>
                <a:sym typeface="Inter Bold"/>
              </a:rPr>
              <a:t>Fédération Française de Badminton</a:t>
            </a:r>
          </a:p>
        </p:txBody>
      </p:sp>
      <p:pic>
        <p:nvPicPr>
          <p:cNvPr id="57" name="Picture 57"/>
          <p:cNvPicPr>
            <a:picLocks noChangeAspect="1"/>
          </p:cNvPicPr>
          <p:nvPr/>
        </p:nvPicPr>
        <p:blipFill>
          <a:blip r:embed="rId15"/>
          <a:stretch>
            <a:fillRect/>
          </a:stretch>
        </p:blipFill>
        <p:spPr>
          <a:xfrm>
            <a:off x="2735767" y="5810348"/>
            <a:ext cx="998173" cy="998173"/>
          </a:xfrm>
          <a:prstGeom prst="rect">
            <a:avLst/>
          </a:prstGeom>
        </p:spPr>
      </p:pic>
      <p:sp>
        <p:nvSpPr>
          <p:cNvPr id="58" name="TextBox 58"/>
          <p:cNvSpPr txBox="1"/>
          <p:nvPr/>
        </p:nvSpPr>
        <p:spPr>
          <a:xfrm>
            <a:off x="571457" y="5868769"/>
            <a:ext cx="2411584" cy="460864"/>
          </a:xfrm>
          <a:prstGeom prst="rect">
            <a:avLst/>
          </a:prstGeom>
        </p:spPr>
        <p:txBody>
          <a:bodyPr lIns="0" tIns="0" rIns="0" bIns="0" rtlCol="0" anchor="t">
            <a:spAutoFit/>
          </a:bodyPr>
          <a:lstStyle/>
          <a:p>
            <a:pPr algn="l">
              <a:lnSpc>
                <a:spcPts val="1898"/>
              </a:lnSpc>
            </a:pPr>
            <a:r>
              <a:rPr lang="en-US" sz="1355" spc="33">
                <a:solidFill>
                  <a:srgbClr val="262674"/>
                </a:solidFill>
                <a:latin typeface="Inter"/>
                <a:ea typeface="Inter"/>
                <a:cs typeface="Inter"/>
                <a:sym typeface="Inter"/>
              </a:rPr>
              <a:t>Consultez le projet de la FFBaD :</a:t>
            </a:r>
          </a:p>
        </p:txBody>
      </p:sp>
      <p:sp>
        <p:nvSpPr>
          <p:cNvPr id="59" name="TextBox 59"/>
          <p:cNvSpPr txBox="1"/>
          <p:nvPr/>
        </p:nvSpPr>
        <p:spPr>
          <a:xfrm>
            <a:off x="4010628" y="8229302"/>
            <a:ext cx="1042301" cy="253525"/>
          </a:xfrm>
          <a:prstGeom prst="rect">
            <a:avLst/>
          </a:prstGeom>
        </p:spPr>
        <p:txBody>
          <a:bodyPr lIns="0" tIns="0" rIns="0" bIns="0" rtlCol="0" anchor="t">
            <a:spAutoFit/>
          </a:bodyPr>
          <a:lstStyle/>
          <a:p>
            <a:pPr algn="ctr">
              <a:lnSpc>
                <a:spcPts val="1005"/>
              </a:lnSpc>
            </a:pPr>
            <a:r>
              <a:rPr lang="en-US" sz="718" b="1" spc="17">
                <a:solidFill>
                  <a:srgbClr val="E2011B"/>
                </a:solidFill>
                <a:latin typeface="Inter Bold"/>
                <a:ea typeface="Inter Bold"/>
                <a:cs typeface="Inter Bold"/>
                <a:sym typeface="Inter Bold"/>
              </a:rPr>
              <a:t>CHAMPIONNATS DE FRANCE ELITE</a:t>
            </a:r>
          </a:p>
        </p:txBody>
      </p:sp>
      <p:sp>
        <p:nvSpPr>
          <p:cNvPr id="60" name="TextBox 60"/>
          <p:cNvSpPr txBox="1"/>
          <p:nvPr/>
        </p:nvSpPr>
        <p:spPr>
          <a:xfrm>
            <a:off x="2863770" y="6874473"/>
            <a:ext cx="1042301" cy="375120"/>
          </a:xfrm>
          <a:prstGeom prst="rect">
            <a:avLst/>
          </a:prstGeom>
        </p:spPr>
        <p:txBody>
          <a:bodyPr lIns="0" tIns="0" rIns="0" bIns="0" rtlCol="0" anchor="t">
            <a:spAutoFit/>
          </a:bodyPr>
          <a:lstStyle/>
          <a:p>
            <a:pPr algn="ctr">
              <a:lnSpc>
                <a:spcPts val="1005"/>
              </a:lnSpc>
            </a:pPr>
            <a:r>
              <a:rPr lang="en-US" sz="718" b="1" spc="17">
                <a:solidFill>
                  <a:srgbClr val="E2011B"/>
                </a:solidFill>
                <a:latin typeface="Inter Bold"/>
                <a:ea typeface="Inter Bold"/>
                <a:cs typeface="Inter Bold"/>
                <a:sym typeface="Inter Bold"/>
              </a:rPr>
              <a:t>CHAMPIONNATS DE FRANCE PARABADMINTON</a:t>
            </a:r>
          </a:p>
        </p:txBody>
      </p:sp>
      <p:sp>
        <p:nvSpPr>
          <p:cNvPr id="61" name="TextBox 61"/>
          <p:cNvSpPr txBox="1"/>
          <p:nvPr/>
        </p:nvSpPr>
        <p:spPr>
          <a:xfrm>
            <a:off x="5091702" y="6941800"/>
            <a:ext cx="1042301" cy="253525"/>
          </a:xfrm>
          <a:prstGeom prst="rect">
            <a:avLst/>
          </a:prstGeom>
        </p:spPr>
        <p:txBody>
          <a:bodyPr lIns="0" tIns="0" rIns="0" bIns="0" rtlCol="0" anchor="t">
            <a:spAutoFit/>
          </a:bodyPr>
          <a:lstStyle/>
          <a:p>
            <a:pPr algn="ctr">
              <a:lnSpc>
                <a:spcPts val="1005"/>
              </a:lnSpc>
            </a:pPr>
            <a:r>
              <a:rPr lang="en-US" sz="718" b="1" spc="17">
                <a:solidFill>
                  <a:srgbClr val="E2011B"/>
                </a:solidFill>
                <a:latin typeface="Inter Bold"/>
                <a:ea typeface="Inter Bold"/>
                <a:cs typeface="Inter Bold"/>
                <a:sym typeface="Inter Bold"/>
              </a:rPr>
              <a:t>CHAMPIONNATS DE FRANCE VETERANS</a:t>
            </a:r>
          </a:p>
        </p:txBody>
      </p:sp>
      <p:sp>
        <p:nvSpPr>
          <p:cNvPr id="62" name="TextBox 62"/>
          <p:cNvSpPr txBox="1"/>
          <p:nvPr/>
        </p:nvSpPr>
        <p:spPr>
          <a:xfrm>
            <a:off x="6074114" y="8229302"/>
            <a:ext cx="1042301" cy="253525"/>
          </a:xfrm>
          <a:prstGeom prst="rect">
            <a:avLst/>
          </a:prstGeom>
        </p:spPr>
        <p:txBody>
          <a:bodyPr lIns="0" tIns="0" rIns="0" bIns="0" rtlCol="0" anchor="t">
            <a:spAutoFit/>
          </a:bodyPr>
          <a:lstStyle/>
          <a:p>
            <a:pPr algn="ctr">
              <a:lnSpc>
                <a:spcPts val="1005"/>
              </a:lnSpc>
            </a:pPr>
            <a:r>
              <a:rPr lang="en-US" sz="718" b="1" spc="17">
                <a:solidFill>
                  <a:srgbClr val="E2011B"/>
                </a:solidFill>
                <a:latin typeface="Inter Bold"/>
                <a:ea typeface="Inter Bold"/>
                <a:cs typeface="Inter Bold"/>
                <a:sym typeface="Inter Bold"/>
              </a:rPr>
              <a:t>CHAMPIONNATS DE FRANCE JEUNES</a:t>
            </a:r>
          </a:p>
        </p:txBody>
      </p:sp>
      <p:sp>
        <p:nvSpPr>
          <p:cNvPr id="63" name="TextBox 63"/>
          <p:cNvSpPr txBox="1"/>
          <p:nvPr/>
        </p:nvSpPr>
        <p:spPr>
          <a:xfrm>
            <a:off x="2788898" y="7920474"/>
            <a:ext cx="1117174" cy="253525"/>
          </a:xfrm>
          <a:prstGeom prst="rect">
            <a:avLst/>
          </a:prstGeom>
        </p:spPr>
        <p:txBody>
          <a:bodyPr lIns="0" tIns="0" rIns="0" bIns="0" rtlCol="0" anchor="t">
            <a:spAutoFit/>
          </a:bodyPr>
          <a:lstStyle/>
          <a:p>
            <a:pPr algn="ctr">
              <a:lnSpc>
                <a:spcPts val="1005"/>
              </a:lnSpc>
            </a:pPr>
            <a:r>
              <a:rPr lang="en-US" sz="718" i="1" spc="17">
                <a:solidFill>
                  <a:srgbClr val="262674"/>
                </a:solidFill>
                <a:latin typeface="Inter Italics"/>
                <a:ea typeface="Inter Italics"/>
                <a:cs typeface="Inter Italics"/>
                <a:sym typeface="Inter Italics"/>
              </a:rPr>
              <a:t>23-25 janvier 2026</a:t>
            </a:r>
          </a:p>
          <a:p>
            <a:pPr algn="ctr">
              <a:lnSpc>
                <a:spcPts val="1005"/>
              </a:lnSpc>
            </a:pPr>
            <a:r>
              <a:rPr lang="en-US" sz="718" i="1" spc="17">
                <a:solidFill>
                  <a:srgbClr val="262674"/>
                </a:solidFill>
                <a:latin typeface="Inter Italics"/>
                <a:ea typeface="Inter Italics"/>
                <a:cs typeface="Inter Italics"/>
                <a:sym typeface="Inter Italics"/>
              </a:rPr>
              <a:t>Les Ponts-de-Cé (49)</a:t>
            </a:r>
          </a:p>
        </p:txBody>
      </p:sp>
      <p:sp>
        <p:nvSpPr>
          <p:cNvPr id="64" name="TextBox 64"/>
          <p:cNvSpPr txBox="1"/>
          <p:nvPr/>
        </p:nvSpPr>
        <p:spPr>
          <a:xfrm>
            <a:off x="3935755" y="7227550"/>
            <a:ext cx="1117174" cy="253525"/>
          </a:xfrm>
          <a:prstGeom prst="rect">
            <a:avLst/>
          </a:prstGeom>
        </p:spPr>
        <p:txBody>
          <a:bodyPr lIns="0" tIns="0" rIns="0" bIns="0" rtlCol="0" anchor="t">
            <a:spAutoFit/>
          </a:bodyPr>
          <a:lstStyle/>
          <a:p>
            <a:pPr algn="ctr">
              <a:lnSpc>
                <a:spcPts val="1005"/>
              </a:lnSpc>
            </a:pPr>
            <a:r>
              <a:rPr lang="en-US" sz="718" i="1" spc="17">
                <a:solidFill>
                  <a:srgbClr val="262674"/>
                </a:solidFill>
                <a:latin typeface="Inter Italics"/>
                <a:ea typeface="Inter Italics"/>
                <a:cs typeface="Inter Italics"/>
                <a:sym typeface="Inter Italics"/>
              </a:rPr>
              <a:t>06-08 février 2026</a:t>
            </a:r>
          </a:p>
          <a:p>
            <a:pPr algn="ctr">
              <a:lnSpc>
                <a:spcPts val="1005"/>
              </a:lnSpc>
            </a:pPr>
            <a:r>
              <a:rPr lang="en-US" sz="718" i="1" spc="17">
                <a:solidFill>
                  <a:srgbClr val="262674"/>
                </a:solidFill>
                <a:latin typeface="Inter Italics"/>
                <a:ea typeface="Inter Italics"/>
                <a:cs typeface="Inter Italics"/>
                <a:sym typeface="Inter Italics"/>
              </a:rPr>
              <a:t>Caen (14)</a:t>
            </a:r>
          </a:p>
        </p:txBody>
      </p:sp>
      <p:sp>
        <p:nvSpPr>
          <p:cNvPr id="65" name="TextBox 65"/>
          <p:cNvSpPr txBox="1"/>
          <p:nvPr/>
        </p:nvSpPr>
        <p:spPr>
          <a:xfrm>
            <a:off x="5168448" y="7920474"/>
            <a:ext cx="1117174" cy="253525"/>
          </a:xfrm>
          <a:prstGeom prst="rect">
            <a:avLst/>
          </a:prstGeom>
        </p:spPr>
        <p:txBody>
          <a:bodyPr lIns="0" tIns="0" rIns="0" bIns="0" rtlCol="0" anchor="t">
            <a:spAutoFit/>
          </a:bodyPr>
          <a:lstStyle/>
          <a:p>
            <a:pPr algn="ctr">
              <a:lnSpc>
                <a:spcPts val="1005"/>
              </a:lnSpc>
            </a:pPr>
            <a:r>
              <a:rPr lang="en-US" sz="718" i="1" spc="17">
                <a:solidFill>
                  <a:srgbClr val="262674"/>
                </a:solidFill>
                <a:latin typeface="Inter Italics"/>
                <a:ea typeface="Inter Italics"/>
                <a:cs typeface="Inter Italics"/>
                <a:sym typeface="Inter Italics"/>
              </a:rPr>
              <a:t>23-25 mai 2026</a:t>
            </a:r>
          </a:p>
          <a:p>
            <a:pPr algn="ctr">
              <a:lnSpc>
                <a:spcPts val="1005"/>
              </a:lnSpc>
            </a:pPr>
            <a:r>
              <a:rPr lang="en-US" sz="718" i="1" spc="17">
                <a:solidFill>
                  <a:srgbClr val="262674"/>
                </a:solidFill>
                <a:latin typeface="Inter Italics"/>
                <a:ea typeface="Inter Italics"/>
                <a:cs typeface="Inter Italics"/>
                <a:sym typeface="Inter Italics"/>
              </a:rPr>
              <a:t>Quimperlé (29)</a:t>
            </a:r>
          </a:p>
        </p:txBody>
      </p:sp>
      <p:sp>
        <p:nvSpPr>
          <p:cNvPr id="66" name="TextBox 66"/>
          <p:cNvSpPr txBox="1"/>
          <p:nvPr/>
        </p:nvSpPr>
        <p:spPr>
          <a:xfrm>
            <a:off x="359049" y="7001669"/>
            <a:ext cx="1117174" cy="253525"/>
          </a:xfrm>
          <a:prstGeom prst="rect">
            <a:avLst/>
          </a:prstGeom>
        </p:spPr>
        <p:txBody>
          <a:bodyPr lIns="0" tIns="0" rIns="0" bIns="0" rtlCol="0" anchor="t">
            <a:spAutoFit/>
          </a:bodyPr>
          <a:lstStyle/>
          <a:p>
            <a:pPr algn="ctr">
              <a:lnSpc>
                <a:spcPts val="1005"/>
              </a:lnSpc>
            </a:pPr>
            <a:r>
              <a:rPr lang="en-US" sz="718" i="1" spc="17">
                <a:solidFill>
                  <a:srgbClr val="262674"/>
                </a:solidFill>
                <a:latin typeface="Inter Italics"/>
                <a:ea typeface="Inter Italics"/>
                <a:cs typeface="Inter Italics"/>
                <a:sym typeface="Inter Italics"/>
              </a:rPr>
              <a:t>25-31 août 2025</a:t>
            </a:r>
          </a:p>
          <a:p>
            <a:pPr algn="ctr">
              <a:lnSpc>
                <a:spcPts val="1005"/>
              </a:lnSpc>
            </a:pPr>
            <a:r>
              <a:rPr lang="en-US" sz="718" i="1" spc="17">
                <a:solidFill>
                  <a:srgbClr val="262674"/>
                </a:solidFill>
                <a:latin typeface="Inter Italics"/>
                <a:ea typeface="Inter Italics"/>
                <a:cs typeface="Inter Italics"/>
                <a:sym typeface="Inter Italics"/>
              </a:rPr>
              <a:t>Paris (75)</a:t>
            </a:r>
          </a:p>
        </p:txBody>
      </p:sp>
      <p:sp>
        <p:nvSpPr>
          <p:cNvPr id="67" name="TextBox 67"/>
          <p:cNvSpPr txBox="1"/>
          <p:nvPr/>
        </p:nvSpPr>
        <p:spPr>
          <a:xfrm>
            <a:off x="6074114" y="7227550"/>
            <a:ext cx="1117174" cy="253525"/>
          </a:xfrm>
          <a:prstGeom prst="rect">
            <a:avLst/>
          </a:prstGeom>
        </p:spPr>
        <p:txBody>
          <a:bodyPr lIns="0" tIns="0" rIns="0" bIns="0" rtlCol="0" anchor="t">
            <a:spAutoFit/>
          </a:bodyPr>
          <a:lstStyle/>
          <a:p>
            <a:pPr algn="ctr">
              <a:lnSpc>
                <a:spcPts val="1005"/>
              </a:lnSpc>
            </a:pPr>
            <a:r>
              <a:rPr lang="en-US" sz="718" i="1" spc="17">
                <a:solidFill>
                  <a:srgbClr val="262674"/>
                </a:solidFill>
                <a:latin typeface="Inter Italics"/>
                <a:ea typeface="Inter Italics"/>
                <a:cs typeface="Inter Italics"/>
                <a:sym typeface="Inter Italics"/>
              </a:rPr>
              <a:t>05-07 juin 2026</a:t>
            </a:r>
          </a:p>
          <a:p>
            <a:pPr algn="ctr">
              <a:lnSpc>
                <a:spcPts val="1005"/>
              </a:lnSpc>
            </a:pPr>
            <a:r>
              <a:rPr lang="en-US" sz="718" i="1" spc="17">
                <a:solidFill>
                  <a:srgbClr val="262674"/>
                </a:solidFill>
                <a:latin typeface="Inter Italics"/>
                <a:ea typeface="Inter Italics"/>
                <a:cs typeface="Inter Italics"/>
                <a:sym typeface="Inter Italics"/>
              </a:rPr>
              <a:t>Saint-Grégoire (35)</a:t>
            </a:r>
          </a:p>
        </p:txBody>
      </p:sp>
      <p:sp>
        <p:nvSpPr>
          <p:cNvPr id="68" name="TextBox 68"/>
          <p:cNvSpPr txBox="1"/>
          <p:nvPr/>
        </p:nvSpPr>
        <p:spPr>
          <a:xfrm>
            <a:off x="1619393" y="8229302"/>
            <a:ext cx="1042301" cy="375120"/>
          </a:xfrm>
          <a:prstGeom prst="rect">
            <a:avLst/>
          </a:prstGeom>
        </p:spPr>
        <p:txBody>
          <a:bodyPr lIns="0" tIns="0" rIns="0" bIns="0" rtlCol="0" anchor="t">
            <a:spAutoFit/>
          </a:bodyPr>
          <a:lstStyle/>
          <a:p>
            <a:pPr algn="ctr">
              <a:lnSpc>
                <a:spcPts val="1005"/>
              </a:lnSpc>
            </a:pPr>
            <a:r>
              <a:rPr lang="en-US" sz="718" b="1" spc="17">
                <a:solidFill>
                  <a:srgbClr val="E2011B"/>
                </a:solidFill>
                <a:latin typeface="Inter Bold"/>
                <a:ea typeface="Inter Bold"/>
                <a:cs typeface="Inter Bold"/>
                <a:sym typeface="Inter Bold"/>
              </a:rPr>
              <a:t>YONEX INTERNATIONAUX DE FRANCE</a:t>
            </a:r>
          </a:p>
        </p:txBody>
      </p:sp>
      <p:sp>
        <p:nvSpPr>
          <p:cNvPr id="69" name="TextBox 69"/>
          <p:cNvSpPr txBox="1"/>
          <p:nvPr/>
        </p:nvSpPr>
        <p:spPr>
          <a:xfrm>
            <a:off x="1581957" y="7184743"/>
            <a:ext cx="1117174" cy="253525"/>
          </a:xfrm>
          <a:prstGeom prst="rect">
            <a:avLst/>
          </a:prstGeom>
        </p:spPr>
        <p:txBody>
          <a:bodyPr lIns="0" tIns="0" rIns="0" bIns="0" rtlCol="0" anchor="t">
            <a:spAutoFit/>
          </a:bodyPr>
          <a:lstStyle/>
          <a:p>
            <a:pPr algn="ctr">
              <a:lnSpc>
                <a:spcPts val="1005"/>
              </a:lnSpc>
            </a:pPr>
            <a:r>
              <a:rPr lang="en-US" sz="718" i="1" spc="17">
                <a:solidFill>
                  <a:srgbClr val="262674"/>
                </a:solidFill>
                <a:latin typeface="Inter Italics"/>
                <a:ea typeface="Inter Italics"/>
                <a:cs typeface="Inter Italics"/>
                <a:sym typeface="Inter Italics"/>
              </a:rPr>
              <a:t>21-26 octobre 2025</a:t>
            </a:r>
          </a:p>
          <a:p>
            <a:pPr algn="ctr">
              <a:lnSpc>
                <a:spcPts val="1005"/>
              </a:lnSpc>
            </a:pPr>
            <a:r>
              <a:rPr lang="en-US" sz="718" i="1" spc="17">
                <a:solidFill>
                  <a:srgbClr val="262674"/>
                </a:solidFill>
                <a:latin typeface="Inter Italics"/>
                <a:ea typeface="Inter Italics"/>
                <a:cs typeface="Inter Italics"/>
                <a:sym typeface="Inter Italics"/>
              </a:rPr>
              <a:t>Cesson-Sévigné (35)</a:t>
            </a:r>
          </a:p>
        </p:txBody>
      </p:sp>
      <p:sp>
        <p:nvSpPr>
          <p:cNvPr id="70" name="TextBox 70"/>
          <p:cNvSpPr txBox="1"/>
          <p:nvPr/>
        </p:nvSpPr>
        <p:spPr>
          <a:xfrm>
            <a:off x="3865870" y="2791626"/>
            <a:ext cx="2841361" cy="191135"/>
          </a:xfrm>
          <a:prstGeom prst="rect">
            <a:avLst/>
          </a:prstGeom>
        </p:spPr>
        <p:txBody>
          <a:bodyPr lIns="0" tIns="0" rIns="0" bIns="0" rtlCol="0" anchor="t">
            <a:spAutoFit/>
          </a:bodyPr>
          <a:lstStyle/>
          <a:p>
            <a:pPr algn="ctr">
              <a:lnSpc>
                <a:spcPts val="1540"/>
              </a:lnSpc>
              <a:spcBef>
                <a:spcPct val="0"/>
              </a:spcBef>
            </a:pPr>
            <a:r>
              <a:rPr lang="en-US" sz="1100" spc="27">
                <a:solidFill>
                  <a:srgbClr val="262674"/>
                </a:solidFill>
                <a:latin typeface="Inter"/>
                <a:ea typeface="Inter"/>
                <a:cs typeface="Inter"/>
                <a:sym typeface="Inter"/>
              </a:rPr>
              <a:t> Franck LAURENT, président de la FFBaD</a:t>
            </a:r>
          </a:p>
        </p:txBody>
      </p:sp>
      <p:sp>
        <p:nvSpPr>
          <p:cNvPr id="71" name="Freeform 71"/>
          <p:cNvSpPr/>
          <p:nvPr/>
        </p:nvSpPr>
        <p:spPr>
          <a:xfrm>
            <a:off x="4494342" y="326470"/>
            <a:ext cx="846489" cy="1045931"/>
          </a:xfrm>
          <a:custGeom>
            <a:avLst/>
            <a:gdLst/>
            <a:ahLst/>
            <a:cxnLst/>
            <a:rect l="l" t="t" r="r" b="b"/>
            <a:pathLst>
              <a:path w="846489" h="1045931">
                <a:moveTo>
                  <a:pt x="0" y="0"/>
                </a:moveTo>
                <a:lnTo>
                  <a:pt x="846489" y="0"/>
                </a:lnTo>
                <a:lnTo>
                  <a:pt x="846489" y="1045931"/>
                </a:lnTo>
                <a:lnTo>
                  <a:pt x="0" y="1045931"/>
                </a:lnTo>
                <a:lnTo>
                  <a:pt x="0" y="0"/>
                </a:lnTo>
                <a:close/>
              </a:path>
            </a:pathLst>
          </a:custGeom>
          <a:blipFill>
            <a:blip r:embed="rId16"/>
            <a:stretch>
              <a:fillRect b="-1164"/>
            </a:stretch>
          </a:blipFill>
        </p:spPr>
        <p:txBody>
          <a:bodyPr/>
          <a:lstStyle/>
          <a:p>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7820" y="284679"/>
            <a:ext cx="6949327" cy="10226246"/>
          </a:xfrm>
          <a:custGeom>
            <a:avLst/>
            <a:gdLst/>
            <a:ahLst/>
            <a:cxnLst/>
            <a:rect l="l" t="t" r="r" b="b"/>
            <a:pathLst>
              <a:path w="6949327" h="10226246">
                <a:moveTo>
                  <a:pt x="0" y="0"/>
                </a:moveTo>
                <a:lnTo>
                  <a:pt x="6949327" y="0"/>
                </a:lnTo>
                <a:lnTo>
                  <a:pt x="6949327" y="10226246"/>
                </a:lnTo>
                <a:lnTo>
                  <a:pt x="0" y="10226246"/>
                </a:lnTo>
                <a:lnTo>
                  <a:pt x="0" y="0"/>
                </a:lnTo>
                <a:close/>
              </a:path>
            </a:pathLst>
          </a:custGeom>
          <a:blipFill>
            <a:blip r:embed="rId2">
              <a:alphaModFix amt="2000"/>
            </a:blip>
            <a:stretch>
              <a:fillRect l="-31603" r="-31603"/>
            </a:stretch>
          </a:blipFill>
        </p:spPr>
        <p:txBody>
          <a:bodyPr/>
          <a:lstStyle/>
          <a:p>
            <a:endParaRPr lang="fr-FR"/>
          </a:p>
        </p:txBody>
      </p:sp>
      <p:sp>
        <p:nvSpPr>
          <p:cNvPr id="3" name="Freeform 3"/>
          <p:cNvSpPr/>
          <p:nvPr/>
        </p:nvSpPr>
        <p:spPr>
          <a:xfrm>
            <a:off x="297820" y="284679"/>
            <a:ext cx="6981918" cy="10186622"/>
          </a:xfrm>
          <a:custGeom>
            <a:avLst/>
            <a:gdLst/>
            <a:ahLst/>
            <a:cxnLst/>
            <a:rect l="l" t="t" r="r" b="b"/>
            <a:pathLst>
              <a:path w="6981918" h="10186622">
                <a:moveTo>
                  <a:pt x="0" y="0"/>
                </a:moveTo>
                <a:lnTo>
                  <a:pt x="6981918" y="0"/>
                </a:lnTo>
                <a:lnTo>
                  <a:pt x="6981918" y="10186622"/>
                </a:lnTo>
                <a:lnTo>
                  <a:pt x="0" y="10186622"/>
                </a:lnTo>
                <a:lnTo>
                  <a:pt x="0" y="0"/>
                </a:lnTo>
                <a:close/>
              </a:path>
            </a:pathLst>
          </a:custGeom>
          <a:blipFill>
            <a:blip r:embed="rId2">
              <a:alphaModFix amt="2000"/>
            </a:blip>
            <a:stretch>
              <a:fillRect l="-30908" r="-30908"/>
            </a:stretch>
          </a:blipFill>
        </p:spPr>
        <p:txBody>
          <a:bodyPr/>
          <a:lstStyle/>
          <a:p>
            <a:endParaRPr lang="fr-FR"/>
          </a:p>
        </p:txBody>
      </p:sp>
      <p:grpSp>
        <p:nvGrpSpPr>
          <p:cNvPr id="4" name="Group 4"/>
          <p:cNvGrpSpPr/>
          <p:nvPr/>
        </p:nvGrpSpPr>
        <p:grpSpPr>
          <a:xfrm>
            <a:off x="0" y="0"/>
            <a:ext cx="7560000" cy="10692000"/>
            <a:chOff x="0" y="0"/>
            <a:chExt cx="2709333" cy="3831771"/>
          </a:xfrm>
        </p:grpSpPr>
        <p:sp>
          <p:nvSpPr>
            <p:cNvPr id="5" name="Freeform 5"/>
            <p:cNvSpPr/>
            <p:nvPr/>
          </p:nvSpPr>
          <p:spPr>
            <a:xfrm>
              <a:off x="0" y="0"/>
              <a:ext cx="2709333" cy="3831772"/>
            </a:xfrm>
            <a:custGeom>
              <a:avLst/>
              <a:gdLst/>
              <a:ahLst/>
              <a:cxnLst/>
              <a:rect l="l" t="t" r="r" b="b"/>
              <a:pathLst>
                <a:path w="2709333" h="3831772">
                  <a:moveTo>
                    <a:pt x="0" y="0"/>
                  </a:moveTo>
                  <a:lnTo>
                    <a:pt x="2709333" y="0"/>
                  </a:lnTo>
                  <a:lnTo>
                    <a:pt x="2709333" y="3831772"/>
                  </a:lnTo>
                  <a:lnTo>
                    <a:pt x="0" y="3831772"/>
                  </a:lnTo>
                  <a:close/>
                </a:path>
              </a:pathLst>
            </a:custGeom>
            <a:solidFill>
              <a:srgbClr val="000000">
                <a:alpha val="0"/>
              </a:srgbClr>
            </a:solidFill>
            <a:ln w="285750" cap="sq">
              <a:solidFill>
                <a:srgbClr val="E3E3ED"/>
              </a:solidFill>
              <a:prstDash val="solid"/>
              <a:miter/>
            </a:ln>
          </p:spPr>
          <p:txBody>
            <a:bodyPr/>
            <a:lstStyle/>
            <a:p>
              <a:endParaRPr lang="fr-FR"/>
            </a:p>
          </p:txBody>
        </p:sp>
        <p:sp>
          <p:nvSpPr>
            <p:cNvPr id="6" name="TextBox 6"/>
            <p:cNvSpPr txBox="1"/>
            <p:nvPr/>
          </p:nvSpPr>
          <p:spPr>
            <a:xfrm>
              <a:off x="0" y="-28575"/>
              <a:ext cx="2709333" cy="3860346"/>
            </a:xfrm>
            <a:prstGeom prst="rect">
              <a:avLst/>
            </a:prstGeom>
          </p:spPr>
          <p:txBody>
            <a:bodyPr lIns="50800" tIns="50800" rIns="50800" bIns="50800" rtlCol="0" anchor="ctr"/>
            <a:lstStyle/>
            <a:p>
              <a:pPr algn="ctr">
                <a:lnSpc>
                  <a:spcPts val="1805"/>
                </a:lnSpc>
              </a:pPr>
              <a:endParaRPr/>
            </a:p>
          </p:txBody>
        </p:sp>
      </p:grpSp>
      <p:grpSp>
        <p:nvGrpSpPr>
          <p:cNvPr id="7" name="Group 7"/>
          <p:cNvGrpSpPr/>
          <p:nvPr/>
        </p:nvGrpSpPr>
        <p:grpSpPr>
          <a:xfrm>
            <a:off x="437154" y="8684875"/>
            <a:ext cx="6670660" cy="1413439"/>
            <a:chOff x="0" y="0"/>
            <a:chExt cx="37196693" cy="7881568"/>
          </a:xfrm>
        </p:grpSpPr>
        <p:sp>
          <p:nvSpPr>
            <p:cNvPr id="8" name="Freeform 8"/>
            <p:cNvSpPr/>
            <p:nvPr/>
          </p:nvSpPr>
          <p:spPr>
            <a:xfrm>
              <a:off x="0" y="0"/>
              <a:ext cx="37196694" cy="7881568"/>
            </a:xfrm>
            <a:custGeom>
              <a:avLst/>
              <a:gdLst/>
              <a:ahLst/>
              <a:cxnLst/>
              <a:rect l="l" t="t" r="r" b="b"/>
              <a:pathLst>
                <a:path w="37196694" h="7881568">
                  <a:moveTo>
                    <a:pt x="0" y="0"/>
                  </a:moveTo>
                  <a:lnTo>
                    <a:pt x="0" y="7881568"/>
                  </a:lnTo>
                  <a:lnTo>
                    <a:pt x="37196694" y="7881568"/>
                  </a:lnTo>
                  <a:lnTo>
                    <a:pt x="37196694" y="0"/>
                  </a:lnTo>
                  <a:lnTo>
                    <a:pt x="0" y="0"/>
                  </a:lnTo>
                  <a:close/>
                  <a:moveTo>
                    <a:pt x="37135733" y="7820607"/>
                  </a:moveTo>
                  <a:lnTo>
                    <a:pt x="59690" y="7820607"/>
                  </a:lnTo>
                  <a:lnTo>
                    <a:pt x="59690" y="59690"/>
                  </a:lnTo>
                  <a:lnTo>
                    <a:pt x="37135733" y="59690"/>
                  </a:lnTo>
                  <a:lnTo>
                    <a:pt x="37135733" y="7820607"/>
                  </a:lnTo>
                  <a:close/>
                </a:path>
              </a:pathLst>
            </a:custGeom>
            <a:solidFill>
              <a:srgbClr val="262674"/>
            </a:solidFill>
          </p:spPr>
          <p:txBody>
            <a:bodyPr/>
            <a:lstStyle/>
            <a:p>
              <a:endParaRPr lang="fr-FR"/>
            </a:p>
          </p:txBody>
        </p:sp>
      </p:grpSp>
      <p:grpSp>
        <p:nvGrpSpPr>
          <p:cNvPr id="9" name="Group 9"/>
          <p:cNvGrpSpPr/>
          <p:nvPr/>
        </p:nvGrpSpPr>
        <p:grpSpPr>
          <a:xfrm>
            <a:off x="1320845" y="9678134"/>
            <a:ext cx="4918310" cy="1013866"/>
            <a:chOff x="0" y="0"/>
            <a:chExt cx="6557747" cy="1351821"/>
          </a:xfrm>
        </p:grpSpPr>
        <p:sp>
          <p:nvSpPr>
            <p:cNvPr id="10" name="AutoShape 10"/>
            <p:cNvSpPr/>
            <p:nvPr/>
          </p:nvSpPr>
          <p:spPr>
            <a:xfrm>
              <a:off x="0" y="0"/>
              <a:ext cx="6557747" cy="1351821"/>
            </a:xfrm>
            <a:prstGeom prst="rect">
              <a:avLst/>
            </a:prstGeom>
            <a:solidFill>
              <a:srgbClr val="0F71B8"/>
            </a:solidFill>
          </p:spPr>
          <p:txBody>
            <a:bodyPr/>
            <a:lstStyle/>
            <a:p>
              <a:endParaRPr lang="fr-FR"/>
            </a:p>
          </p:txBody>
        </p:sp>
      </p:grpSp>
      <p:sp>
        <p:nvSpPr>
          <p:cNvPr id="11" name="Freeform 11"/>
          <p:cNvSpPr/>
          <p:nvPr/>
        </p:nvSpPr>
        <p:spPr>
          <a:xfrm flipH="1">
            <a:off x="-36000" y="1036999"/>
            <a:ext cx="525086" cy="348466"/>
          </a:xfrm>
          <a:custGeom>
            <a:avLst/>
            <a:gdLst/>
            <a:ahLst/>
            <a:cxnLst/>
            <a:rect l="l" t="t" r="r" b="b"/>
            <a:pathLst>
              <a:path w="525086" h="348466">
                <a:moveTo>
                  <a:pt x="525086" y="0"/>
                </a:moveTo>
                <a:lnTo>
                  <a:pt x="0" y="0"/>
                </a:lnTo>
                <a:lnTo>
                  <a:pt x="0" y="348466"/>
                </a:lnTo>
                <a:lnTo>
                  <a:pt x="525086" y="348466"/>
                </a:lnTo>
                <a:lnTo>
                  <a:pt x="52508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2" name="TextBox 12"/>
          <p:cNvSpPr txBox="1"/>
          <p:nvPr/>
        </p:nvSpPr>
        <p:spPr>
          <a:xfrm>
            <a:off x="489086" y="1182657"/>
            <a:ext cx="6582727" cy="1543685"/>
          </a:xfrm>
          <a:prstGeom prst="rect">
            <a:avLst/>
          </a:prstGeom>
        </p:spPr>
        <p:txBody>
          <a:bodyPr lIns="0" tIns="0" rIns="0" bIns="0" rtlCol="0" anchor="t">
            <a:spAutoFit/>
          </a:bodyPr>
          <a:lstStyle/>
          <a:p>
            <a:pPr algn="ctr">
              <a:lnSpc>
                <a:spcPts val="1540"/>
              </a:lnSpc>
            </a:pPr>
            <a:r>
              <a:rPr lang="en-US" sz="1100" spc="27" dirty="0" err="1">
                <a:solidFill>
                  <a:srgbClr val="262674"/>
                </a:solidFill>
                <a:latin typeface="Inter"/>
                <a:ea typeface="Inter"/>
                <a:cs typeface="Inter"/>
                <a:sym typeface="Inter"/>
              </a:rPr>
              <a:t>Bienvenue</a:t>
            </a:r>
            <a:r>
              <a:rPr lang="en-US" sz="1100" spc="27" dirty="0">
                <a:solidFill>
                  <a:srgbClr val="262674"/>
                </a:solidFill>
                <a:latin typeface="Inter"/>
                <a:ea typeface="Inter"/>
                <a:cs typeface="Inter"/>
                <a:sym typeface="Inter"/>
              </a:rPr>
              <a:t> à </a:t>
            </a:r>
            <a:r>
              <a:rPr lang="en-US" sz="1100" spc="27" dirty="0" err="1">
                <a:solidFill>
                  <a:srgbClr val="262674"/>
                </a:solidFill>
                <a:latin typeface="Inter"/>
                <a:ea typeface="Inter"/>
                <a:cs typeface="Inter"/>
                <a:sym typeface="Inter"/>
              </a:rPr>
              <a:t>vous</a:t>
            </a:r>
            <a:r>
              <a:rPr lang="en-US" sz="1100" spc="27" dirty="0">
                <a:solidFill>
                  <a:srgbClr val="262674"/>
                </a:solidFill>
                <a:latin typeface="Inter"/>
                <a:ea typeface="Inter"/>
                <a:cs typeface="Inter"/>
                <a:sym typeface="Inter"/>
              </a:rPr>
              <a:t> dans le monde </a:t>
            </a:r>
            <a:r>
              <a:rPr lang="en-US" sz="1100" spc="27" dirty="0" err="1">
                <a:solidFill>
                  <a:srgbClr val="262674"/>
                </a:solidFill>
                <a:latin typeface="Inter"/>
                <a:ea typeface="Inter"/>
                <a:cs typeface="Inter"/>
                <a:sym typeface="Inter"/>
              </a:rPr>
              <a:t>fédéral</a:t>
            </a:r>
            <a:r>
              <a:rPr lang="en-US" sz="1100" spc="27" dirty="0">
                <a:solidFill>
                  <a:srgbClr val="262674"/>
                </a:solidFill>
                <a:latin typeface="Inter"/>
                <a:ea typeface="Inter"/>
                <a:cs typeface="Inter"/>
                <a:sym typeface="Inter"/>
              </a:rPr>
              <a:t> ! En </a:t>
            </a:r>
            <a:r>
              <a:rPr lang="en-US" sz="1100" spc="27" dirty="0" err="1">
                <a:solidFill>
                  <a:srgbClr val="262674"/>
                </a:solidFill>
                <a:latin typeface="Inter"/>
                <a:ea typeface="Inter"/>
                <a:cs typeface="Inter"/>
                <a:sym typeface="Inter"/>
              </a:rPr>
              <a:t>prenant</a:t>
            </a:r>
            <a:r>
              <a:rPr lang="en-US" sz="1100" spc="27" dirty="0">
                <a:solidFill>
                  <a:srgbClr val="262674"/>
                </a:solidFill>
                <a:latin typeface="Inter"/>
                <a:ea typeface="Inter"/>
                <a:cs typeface="Inter"/>
                <a:sym typeface="Inter"/>
              </a:rPr>
              <a:t> votre licence au club de […….], </a:t>
            </a:r>
            <a:r>
              <a:rPr lang="en-US" sz="1100" spc="27" dirty="0" err="1">
                <a:solidFill>
                  <a:srgbClr val="262674"/>
                </a:solidFill>
                <a:latin typeface="Inter"/>
                <a:ea typeface="Inter"/>
                <a:cs typeface="Inter"/>
                <a:sym typeface="Inter"/>
              </a:rPr>
              <a:t>vous</a:t>
            </a:r>
            <a:r>
              <a:rPr lang="en-US" sz="1100" spc="27" dirty="0">
                <a:solidFill>
                  <a:srgbClr val="262674"/>
                </a:solidFill>
                <a:latin typeface="Inter"/>
                <a:ea typeface="Inter"/>
                <a:cs typeface="Inter"/>
                <a:sym typeface="Inter"/>
              </a:rPr>
              <a:t> entrez dans un </a:t>
            </a:r>
            <a:r>
              <a:rPr lang="en-US" sz="1100" spc="27" dirty="0" err="1">
                <a:solidFill>
                  <a:srgbClr val="262674"/>
                </a:solidFill>
                <a:latin typeface="Inter"/>
                <a:ea typeface="Inter"/>
                <a:cs typeface="Inter"/>
                <a:sym typeface="Inter"/>
              </a:rPr>
              <a:t>écosystème</a:t>
            </a:r>
            <a:r>
              <a:rPr lang="en-US" sz="1100" spc="27" dirty="0">
                <a:solidFill>
                  <a:srgbClr val="262674"/>
                </a:solidFill>
                <a:latin typeface="Inter"/>
                <a:ea typeface="Inter"/>
                <a:cs typeface="Inter"/>
                <a:sym typeface="Inter"/>
              </a:rPr>
              <a:t> sportif </a:t>
            </a:r>
            <a:r>
              <a:rPr lang="en-US" sz="1100" spc="27" dirty="0" err="1">
                <a:solidFill>
                  <a:srgbClr val="262674"/>
                </a:solidFill>
                <a:latin typeface="Inter"/>
                <a:ea typeface="Inter"/>
                <a:cs typeface="Inter"/>
                <a:sym typeface="Inter"/>
              </a:rPr>
              <a:t>structuré</a:t>
            </a:r>
            <a:r>
              <a:rPr lang="en-US" sz="1100" spc="27" dirty="0">
                <a:solidFill>
                  <a:srgbClr val="262674"/>
                </a:solidFill>
                <a:latin typeface="Inter"/>
                <a:ea typeface="Inter"/>
                <a:cs typeface="Inter"/>
                <a:sym typeface="Inter"/>
              </a:rPr>
              <a:t> et </a:t>
            </a:r>
            <a:r>
              <a:rPr lang="en-US" sz="1100" spc="27" dirty="0" err="1">
                <a:solidFill>
                  <a:srgbClr val="262674"/>
                </a:solidFill>
                <a:latin typeface="Inter"/>
                <a:ea typeface="Inter"/>
                <a:cs typeface="Inter"/>
                <a:sym typeface="Inter"/>
              </a:rPr>
              <a:t>où</a:t>
            </a:r>
            <a:r>
              <a:rPr lang="en-US" sz="1100" spc="27" dirty="0">
                <a:solidFill>
                  <a:srgbClr val="262674"/>
                </a:solidFill>
                <a:latin typeface="Inter"/>
                <a:ea typeface="Inter"/>
                <a:cs typeface="Inter"/>
                <a:sym typeface="Inter"/>
              </a:rPr>
              <a:t> </a:t>
            </a:r>
            <a:r>
              <a:rPr lang="en-US" sz="1100" spc="27" dirty="0" err="1">
                <a:solidFill>
                  <a:srgbClr val="262674"/>
                </a:solidFill>
                <a:latin typeface="Inter"/>
                <a:ea typeface="Inter"/>
                <a:cs typeface="Inter"/>
                <a:sym typeface="Inter"/>
              </a:rPr>
              <a:t>chaque</a:t>
            </a:r>
            <a:r>
              <a:rPr lang="en-US" sz="1100" spc="27" dirty="0">
                <a:solidFill>
                  <a:srgbClr val="262674"/>
                </a:solidFill>
                <a:latin typeface="Inter"/>
                <a:ea typeface="Inter"/>
                <a:cs typeface="Inter"/>
                <a:sym typeface="Inter"/>
              </a:rPr>
              <a:t> </a:t>
            </a:r>
            <a:r>
              <a:rPr lang="en-US" sz="1100" spc="27" dirty="0" err="1">
                <a:solidFill>
                  <a:srgbClr val="262674"/>
                </a:solidFill>
                <a:latin typeface="Inter"/>
                <a:ea typeface="Inter"/>
                <a:cs typeface="Inter"/>
                <a:sym typeface="Inter"/>
              </a:rPr>
              <a:t>échelon</a:t>
            </a:r>
            <a:r>
              <a:rPr lang="en-US" sz="1100" spc="27" dirty="0">
                <a:solidFill>
                  <a:srgbClr val="262674"/>
                </a:solidFill>
                <a:latin typeface="Inter"/>
                <a:ea typeface="Inter"/>
                <a:cs typeface="Inter"/>
                <a:sym typeface="Inter"/>
              </a:rPr>
              <a:t> </a:t>
            </a:r>
            <a:r>
              <a:rPr lang="en-US" sz="1100" spc="27" dirty="0" err="1">
                <a:solidFill>
                  <a:srgbClr val="262674"/>
                </a:solidFill>
                <a:latin typeface="Inter"/>
                <a:ea typeface="Inter"/>
                <a:cs typeface="Inter"/>
                <a:sym typeface="Inter"/>
              </a:rPr>
              <a:t>joue</a:t>
            </a:r>
            <a:r>
              <a:rPr lang="en-US" sz="1100" spc="27" dirty="0">
                <a:solidFill>
                  <a:srgbClr val="262674"/>
                </a:solidFill>
                <a:latin typeface="Inter"/>
                <a:ea typeface="Inter"/>
                <a:cs typeface="Inter"/>
                <a:sym typeface="Inter"/>
              </a:rPr>
              <a:t> un </a:t>
            </a:r>
            <a:r>
              <a:rPr lang="en-US" sz="1100" spc="27" dirty="0" err="1">
                <a:solidFill>
                  <a:srgbClr val="262674"/>
                </a:solidFill>
                <a:latin typeface="Inter"/>
                <a:ea typeface="Inter"/>
                <a:cs typeface="Inter"/>
                <a:sym typeface="Inter"/>
              </a:rPr>
              <a:t>rôle</a:t>
            </a:r>
            <a:r>
              <a:rPr lang="en-US" sz="1100" spc="27" dirty="0">
                <a:solidFill>
                  <a:srgbClr val="262674"/>
                </a:solidFill>
                <a:latin typeface="Inter"/>
                <a:ea typeface="Inter"/>
                <a:cs typeface="Inter"/>
                <a:sym typeface="Inter"/>
              </a:rPr>
              <a:t> primordial dans le </a:t>
            </a:r>
            <a:r>
              <a:rPr lang="en-US" sz="1100" spc="27" dirty="0" err="1">
                <a:solidFill>
                  <a:srgbClr val="262674"/>
                </a:solidFill>
                <a:latin typeface="Inter"/>
                <a:ea typeface="Inter"/>
                <a:cs typeface="Inter"/>
                <a:sym typeface="Inter"/>
              </a:rPr>
              <a:t>développement</a:t>
            </a:r>
            <a:r>
              <a:rPr lang="en-US" sz="1100" spc="27" dirty="0">
                <a:solidFill>
                  <a:srgbClr val="262674"/>
                </a:solidFill>
                <a:latin typeface="Inter"/>
                <a:ea typeface="Inter"/>
                <a:cs typeface="Inter"/>
                <a:sym typeface="Inter"/>
              </a:rPr>
              <a:t> de </a:t>
            </a:r>
            <a:r>
              <a:rPr lang="en-US" sz="1100" spc="27" dirty="0" err="1">
                <a:solidFill>
                  <a:srgbClr val="262674"/>
                </a:solidFill>
                <a:latin typeface="Inter"/>
                <a:ea typeface="Inter"/>
                <a:cs typeface="Inter"/>
                <a:sym typeface="Inter"/>
              </a:rPr>
              <a:t>notre</a:t>
            </a:r>
            <a:r>
              <a:rPr lang="en-US" sz="1100" spc="27" dirty="0">
                <a:solidFill>
                  <a:srgbClr val="262674"/>
                </a:solidFill>
                <a:latin typeface="Inter"/>
                <a:ea typeface="Inter"/>
                <a:cs typeface="Inter"/>
                <a:sym typeface="Inter"/>
              </a:rPr>
              <a:t> sport sous </a:t>
            </a:r>
            <a:r>
              <a:rPr lang="en-US" sz="1100" spc="27" dirty="0" err="1">
                <a:solidFill>
                  <a:srgbClr val="262674"/>
                </a:solidFill>
                <a:latin typeface="Inter"/>
                <a:ea typeface="Inter"/>
                <a:cs typeface="Inter"/>
                <a:sym typeface="Inter"/>
              </a:rPr>
              <a:t>toutes</a:t>
            </a:r>
            <a:r>
              <a:rPr lang="en-US" sz="1100" spc="27" dirty="0">
                <a:solidFill>
                  <a:srgbClr val="262674"/>
                </a:solidFill>
                <a:latin typeface="Inter"/>
                <a:ea typeface="Inter"/>
                <a:cs typeface="Inter"/>
                <a:sym typeface="Inter"/>
              </a:rPr>
              <a:t> </a:t>
            </a:r>
            <a:r>
              <a:rPr lang="en-US" sz="1100" spc="27" dirty="0" err="1">
                <a:solidFill>
                  <a:srgbClr val="262674"/>
                </a:solidFill>
                <a:latin typeface="Inter"/>
                <a:ea typeface="Inter"/>
                <a:cs typeface="Inter"/>
                <a:sym typeface="Inter"/>
              </a:rPr>
              <a:t>ses</a:t>
            </a:r>
            <a:r>
              <a:rPr lang="en-US" sz="1100" spc="27" dirty="0">
                <a:solidFill>
                  <a:srgbClr val="262674"/>
                </a:solidFill>
                <a:latin typeface="Inter"/>
                <a:ea typeface="Inter"/>
                <a:cs typeface="Inter"/>
                <a:sym typeface="Inter"/>
              </a:rPr>
              <a:t> </a:t>
            </a:r>
            <a:r>
              <a:rPr lang="en-US" sz="1100" spc="27" dirty="0" err="1">
                <a:solidFill>
                  <a:srgbClr val="262674"/>
                </a:solidFill>
                <a:latin typeface="Inter"/>
                <a:ea typeface="Inter"/>
                <a:cs typeface="Inter"/>
                <a:sym typeface="Inter"/>
              </a:rPr>
              <a:t>facettes</a:t>
            </a:r>
            <a:r>
              <a:rPr lang="en-US" sz="1100" spc="27" dirty="0">
                <a:solidFill>
                  <a:srgbClr val="262674"/>
                </a:solidFill>
                <a:latin typeface="Inter"/>
                <a:ea typeface="Inter"/>
                <a:cs typeface="Inter"/>
                <a:sym typeface="Inter"/>
              </a:rPr>
              <a:t> ! Nous </a:t>
            </a:r>
            <a:r>
              <a:rPr lang="en-US" sz="1100" spc="27" dirty="0" err="1">
                <a:solidFill>
                  <a:srgbClr val="262674"/>
                </a:solidFill>
                <a:latin typeface="Inter"/>
                <a:ea typeface="Inter"/>
                <a:cs typeface="Inter"/>
                <a:sym typeface="Inter"/>
              </a:rPr>
              <a:t>vous</a:t>
            </a:r>
            <a:r>
              <a:rPr lang="en-US" sz="1100" spc="27" dirty="0">
                <a:solidFill>
                  <a:srgbClr val="262674"/>
                </a:solidFill>
                <a:latin typeface="Inter"/>
                <a:ea typeface="Inter"/>
                <a:cs typeface="Inter"/>
                <a:sym typeface="Inter"/>
              </a:rPr>
              <a:t> </a:t>
            </a:r>
            <a:r>
              <a:rPr lang="en-US" sz="1100" spc="27" dirty="0" err="1">
                <a:solidFill>
                  <a:srgbClr val="262674"/>
                </a:solidFill>
                <a:latin typeface="Inter"/>
                <a:ea typeface="Inter"/>
                <a:cs typeface="Inter"/>
                <a:sym typeface="Inter"/>
              </a:rPr>
              <a:t>souhaitons</a:t>
            </a:r>
            <a:r>
              <a:rPr lang="en-US" sz="1100" spc="27" dirty="0">
                <a:solidFill>
                  <a:srgbClr val="262674"/>
                </a:solidFill>
                <a:latin typeface="Inter"/>
                <a:ea typeface="Inter"/>
                <a:cs typeface="Inter"/>
                <a:sym typeface="Inter"/>
              </a:rPr>
              <a:t> une </a:t>
            </a:r>
            <a:r>
              <a:rPr lang="en-US" sz="1100" spc="27" dirty="0" err="1">
                <a:solidFill>
                  <a:srgbClr val="262674"/>
                </a:solidFill>
                <a:latin typeface="Inter"/>
                <a:ea typeface="Inter"/>
                <a:cs typeface="Inter"/>
                <a:sym typeface="Inter"/>
              </a:rPr>
              <a:t>très</a:t>
            </a:r>
            <a:r>
              <a:rPr lang="en-US" sz="1100" spc="27" dirty="0">
                <a:solidFill>
                  <a:srgbClr val="262674"/>
                </a:solidFill>
                <a:latin typeface="Inter"/>
                <a:ea typeface="Inter"/>
                <a:cs typeface="Inter"/>
                <a:sym typeface="Inter"/>
              </a:rPr>
              <a:t> belle année de badminton et nous </a:t>
            </a:r>
            <a:r>
              <a:rPr lang="en-US" sz="1100" spc="27" dirty="0" err="1">
                <a:solidFill>
                  <a:srgbClr val="262674"/>
                </a:solidFill>
                <a:latin typeface="Inter"/>
                <a:ea typeface="Inter"/>
                <a:cs typeface="Inter"/>
                <a:sym typeface="Inter"/>
              </a:rPr>
              <a:t>espérons</a:t>
            </a:r>
            <a:r>
              <a:rPr lang="en-US" sz="1100" spc="27" dirty="0">
                <a:solidFill>
                  <a:srgbClr val="262674"/>
                </a:solidFill>
                <a:latin typeface="Inter"/>
                <a:ea typeface="Inter"/>
                <a:cs typeface="Inter"/>
                <a:sym typeface="Inter"/>
              </a:rPr>
              <a:t> que votre </a:t>
            </a:r>
            <a:r>
              <a:rPr lang="en-US" sz="1100" spc="27" dirty="0" err="1">
                <a:solidFill>
                  <a:srgbClr val="262674"/>
                </a:solidFill>
                <a:latin typeface="Inter"/>
                <a:ea typeface="Inter"/>
                <a:cs typeface="Inter"/>
                <a:sym typeface="Inter"/>
              </a:rPr>
              <a:t>expérience</a:t>
            </a:r>
            <a:r>
              <a:rPr lang="en-US" sz="1100" spc="27" dirty="0">
                <a:solidFill>
                  <a:srgbClr val="262674"/>
                </a:solidFill>
                <a:latin typeface="Inter"/>
                <a:ea typeface="Inter"/>
                <a:cs typeface="Inter"/>
                <a:sym typeface="Inter"/>
              </a:rPr>
              <a:t> de </a:t>
            </a:r>
            <a:r>
              <a:rPr lang="en-US" sz="1100" spc="27" dirty="0" err="1">
                <a:solidFill>
                  <a:srgbClr val="262674"/>
                </a:solidFill>
                <a:latin typeface="Inter"/>
                <a:ea typeface="Inter"/>
                <a:cs typeface="Inter"/>
                <a:sym typeface="Inter"/>
              </a:rPr>
              <a:t>badiste</a:t>
            </a:r>
            <a:r>
              <a:rPr lang="en-US" sz="1100" spc="27" dirty="0">
                <a:solidFill>
                  <a:srgbClr val="262674"/>
                </a:solidFill>
                <a:latin typeface="Inter"/>
                <a:ea typeface="Inter"/>
                <a:cs typeface="Inter"/>
                <a:sym typeface="Inter"/>
              </a:rPr>
              <a:t> sera la plus </a:t>
            </a:r>
            <a:r>
              <a:rPr lang="en-US" sz="1100" spc="27" dirty="0" err="1">
                <a:solidFill>
                  <a:srgbClr val="262674"/>
                </a:solidFill>
                <a:latin typeface="Inter"/>
                <a:ea typeface="Inter"/>
                <a:cs typeface="Inter"/>
                <a:sym typeface="Inter"/>
              </a:rPr>
              <a:t>réussie</a:t>
            </a:r>
            <a:r>
              <a:rPr lang="en-US" sz="1100" spc="27" dirty="0">
                <a:solidFill>
                  <a:srgbClr val="262674"/>
                </a:solidFill>
                <a:latin typeface="Inter"/>
                <a:ea typeface="Inter"/>
                <a:cs typeface="Inter"/>
                <a:sym typeface="Inter"/>
              </a:rPr>
              <a:t> possible ! Nous </a:t>
            </a:r>
            <a:r>
              <a:rPr lang="en-US" sz="1100" spc="27" dirty="0" err="1">
                <a:solidFill>
                  <a:srgbClr val="262674"/>
                </a:solidFill>
                <a:latin typeface="Inter"/>
                <a:ea typeface="Inter"/>
                <a:cs typeface="Inter"/>
                <a:sym typeface="Inter"/>
              </a:rPr>
              <a:t>nous</a:t>
            </a:r>
            <a:r>
              <a:rPr lang="en-US" sz="1100" spc="27" dirty="0">
                <a:solidFill>
                  <a:srgbClr val="262674"/>
                </a:solidFill>
                <a:latin typeface="Inter"/>
                <a:ea typeface="Inter"/>
                <a:cs typeface="Inter"/>
                <a:sym typeface="Inter"/>
              </a:rPr>
              <a:t> </a:t>
            </a:r>
            <a:r>
              <a:rPr lang="en-US" sz="1100" spc="27" dirty="0" err="1">
                <a:solidFill>
                  <a:srgbClr val="262674"/>
                </a:solidFill>
                <a:latin typeface="Inter"/>
                <a:ea typeface="Inter"/>
                <a:cs typeface="Inter"/>
                <a:sym typeface="Inter"/>
              </a:rPr>
              <a:t>tenons</a:t>
            </a:r>
            <a:r>
              <a:rPr lang="en-US" sz="1100" spc="27" dirty="0">
                <a:solidFill>
                  <a:srgbClr val="262674"/>
                </a:solidFill>
                <a:latin typeface="Inter"/>
                <a:ea typeface="Inter"/>
                <a:cs typeface="Inter"/>
                <a:sym typeface="Inter"/>
              </a:rPr>
              <a:t>, </a:t>
            </a:r>
            <a:r>
              <a:rPr lang="en-US" sz="1100" spc="27" dirty="0" err="1">
                <a:solidFill>
                  <a:srgbClr val="262674"/>
                </a:solidFill>
                <a:latin typeface="Inter"/>
                <a:ea typeface="Inter"/>
                <a:cs typeface="Inter"/>
                <a:sym typeface="Inter"/>
              </a:rPr>
              <a:t>chacun</a:t>
            </a:r>
            <a:r>
              <a:rPr lang="en-US" sz="1100" spc="27" dirty="0">
                <a:solidFill>
                  <a:srgbClr val="262674"/>
                </a:solidFill>
                <a:latin typeface="Inter"/>
                <a:ea typeface="Inter"/>
                <a:cs typeface="Inter"/>
                <a:sym typeface="Inter"/>
              </a:rPr>
              <a:t> </a:t>
            </a:r>
            <a:r>
              <a:rPr lang="en-US" sz="1100" spc="27" dirty="0" err="1">
                <a:solidFill>
                  <a:srgbClr val="262674"/>
                </a:solidFill>
                <a:latin typeface="Inter"/>
                <a:ea typeface="Inter"/>
                <a:cs typeface="Inter"/>
                <a:sym typeface="Inter"/>
              </a:rPr>
              <a:t>d’entre</a:t>
            </a:r>
            <a:r>
              <a:rPr lang="en-US" sz="1100" spc="27" dirty="0">
                <a:solidFill>
                  <a:srgbClr val="262674"/>
                </a:solidFill>
                <a:latin typeface="Inter"/>
                <a:ea typeface="Inter"/>
                <a:cs typeface="Inter"/>
                <a:sym typeface="Inter"/>
              </a:rPr>
              <a:t> nous, à votre disposition en </a:t>
            </a:r>
            <a:r>
              <a:rPr lang="en-US" sz="1100" spc="27" dirty="0" err="1">
                <a:solidFill>
                  <a:srgbClr val="262674"/>
                </a:solidFill>
                <a:latin typeface="Inter"/>
                <a:ea typeface="Inter"/>
                <a:cs typeface="Inter"/>
                <a:sym typeface="Inter"/>
              </a:rPr>
              <a:t>cas</a:t>
            </a:r>
            <a:r>
              <a:rPr lang="en-US" sz="1100" spc="27" dirty="0">
                <a:solidFill>
                  <a:srgbClr val="262674"/>
                </a:solidFill>
                <a:latin typeface="Inter"/>
                <a:ea typeface="Inter"/>
                <a:cs typeface="Inter"/>
                <a:sym typeface="Inter"/>
              </a:rPr>
              <a:t> de questions </a:t>
            </a:r>
            <a:r>
              <a:rPr lang="en-US" sz="1100" spc="27" dirty="0" err="1">
                <a:solidFill>
                  <a:srgbClr val="262674"/>
                </a:solidFill>
                <a:latin typeface="Inter"/>
                <a:ea typeface="Inter"/>
                <a:cs typeface="Inter"/>
                <a:sym typeface="Inter"/>
              </a:rPr>
              <a:t>ou</a:t>
            </a:r>
            <a:r>
              <a:rPr lang="en-US" sz="1100" spc="27" dirty="0">
                <a:solidFill>
                  <a:srgbClr val="262674"/>
                </a:solidFill>
                <a:latin typeface="Inter"/>
                <a:ea typeface="Inter"/>
                <a:cs typeface="Inter"/>
                <a:sym typeface="Inter"/>
              </a:rPr>
              <a:t> de </a:t>
            </a:r>
            <a:r>
              <a:rPr lang="en-US" sz="1100" spc="27" dirty="0" err="1">
                <a:solidFill>
                  <a:srgbClr val="262674"/>
                </a:solidFill>
                <a:latin typeface="Inter"/>
                <a:ea typeface="Inter"/>
                <a:cs typeface="Inter"/>
                <a:sym typeface="Inter"/>
              </a:rPr>
              <a:t>soucis</a:t>
            </a:r>
            <a:r>
              <a:rPr lang="en-US" sz="1100" spc="27" dirty="0">
                <a:solidFill>
                  <a:srgbClr val="262674"/>
                </a:solidFill>
                <a:latin typeface="Inter"/>
                <a:ea typeface="Inter"/>
                <a:cs typeface="Inter"/>
                <a:sym typeface="Inter"/>
              </a:rPr>
              <a:t> !</a:t>
            </a:r>
          </a:p>
          <a:p>
            <a:pPr algn="ctr">
              <a:lnSpc>
                <a:spcPts val="1680"/>
              </a:lnSpc>
            </a:pPr>
            <a:endParaRPr lang="en-US" sz="1100" spc="27" dirty="0">
              <a:solidFill>
                <a:srgbClr val="262674"/>
              </a:solidFill>
              <a:latin typeface="Inter"/>
              <a:ea typeface="Inter"/>
              <a:cs typeface="Inter"/>
              <a:sym typeface="Inter"/>
            </a:endParaRPr>
          </a:p>
          <a:p>
            <a:pPr algn="ctr">
              <a:lnSpc>
                <a:spcPts val="1540"/>
              </a:lnSpc>
            </a:pPr>
            <a:r>
              <a:rPr lang="en-US" sz="1100" spc="27" dirty="0">
                <a:solidFill>
                  <a:srgbClr val="262674"/>
                </a:solidFill>
                <a:latin typeface="Inter"/>
                <a:ea typeface="Inter"/>
                <a:cs typeface="Inter"/>
                <a:sym typeface="Inter"/>
              </a:rPr>
              <a:t>                                                   - Laure GRANGEON, </a:t>
            </a:r>
            <a:r>
              <a:rPr lang="en-US" sz="1100" spc="27" dirty="0" err="1">
                <a:solidFill>
                  <a:srgbClr val="262674"/>
                </a:solidFill>
                <a:latin typeface="Inter"/>
                <a:ea typeface="Inter"/>
                <a:cs typeface="Inter"/>
                <a:sym typeface="Inter"/>
              </a:rPr>
              <a:t>présidente</a:t>
            </a:r>
            <a:r>
              <a:rPr lang="en-US" sz="1100" spc="27" dirty="0">
                <a:solidFill>
                  <a:srgbClr val="262674"/>
                </a:solidFill>
                <a:latin typeface="Inter"/>
                <a:ea typeface="Inter"/>
                <a:cs typeface="Inter"/>
                <a:sym typeface="Inter"/>
              </a:rPr>
              <a:t> de la ligue AURA Badminton</a:t>
            </a:r>
          </a:p>
        </p:txBody>
      </p:sp>
      <p:sp>
        <p:nvSpPr>
          <p:cNvPr id="13" name="Freeform 13"/>
          <p:cNvSpPr/>
          <p:nvPr/>
        </p:nvSpPr>
        <p:spPr>
          <a:xfrm>
            <a:off x="7034914" y="2377875"/>
            <a:ext cx="525086" cy="348466"/>
          </a:xfrm>
          <a:custGeom>
            <a:avLst/>
            <a:gdLst/>
            <a:ahLst/>
            <a:cxnLst/>
            <a:rect l="l" t="t" r="r" b="b"/>
            <a:pathLst>
              <a:path w="525086" h="348466">
                <a:moveTo>
                  <a:pt x="0" y="0"/>
                </a:moveTo>
                <a:lnTo>
                  <a:pt x="525086" y="0"/>
                </a:lnTo>
                <a:lnTo>
                  <a:pt x="525086" y="348467"/>
                </a:lnTo>
                <a:lnTo>
                  <a:pt x="0" y="3484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grpSp>
        <p:nvGrpSpPr>
          <p:cNvPr id="14" name="Group 14"/>
          <p:cNvGrpSpPr/>
          <p:nvPr/>
        </p:nvGrpSpPr>
        <p:grpSpPr>
          <a:xfrm>
            <a:off x="437154" y="3132696"/>
            <a:ext cx="3250545" cy="1951729"/>
            <a:chOff x="0" y="0"/>
            <a:chExt cx="18125575" cy="10883162"/>
          </a:xfrm>
        </p:grpSpPr>
        <p:sp>
          <p:nvSpPr>
            <p:cNvPr id="15" name="Freeform 15"/>
            <p:cNvSpPr/>
            <p:nvPr/>
          </p:nvSpPr>
          <p:spPr>
            <a:xfrm>
              <a:off x="0" y="0"/>
              <a:ext cx="18125574" cy="10883162"/>
            </a:xfrm>
            <a:custGeom>
              <a:avLst/>
              <a:gdLst/>
              <a:ahLst/>
              <a:cxnLst/>
              <a:rect l="l" t="t" r="r" b="b"/>
              <a:pathLst>
                <a:path w="18125574" h="10883162">
                  <a:moveTo>
                    <a:pt x="0" y="0"/>
                  </a:moveTo>
                  <a:lnTo>
                    <a:pt x="0" y="10883162"/>
                  </a:lnTo>
                  <a:lnTo>
                    <a:pt x="18125574" y="10883162"/>
                  </a:lnTo>
                  <a:lnTo>
                    <a:pt x="18125574" y="0"/>
                  </a:lnTo>
                  <a:lnTo>
                    <a:pt x="0" y="0"/>
                  </a:lnTo>
                  <a:close/>
                  <a:moveTo>
                    <a:pt x="18064615" y="10822202"/>
                  </a:moveTo>
                  <a:lnTo>
                    <a:pt x="59690" y="10822202"/>
                  </a:lnTo>
                  <a:lnTo>
                    <a:pt x="59690" y="59690"/>
                  </a:lnTo>
                  <a:lnTo>
                    <a:pt x="18064615" y="59690"/>
                  </a:lnTo>
                  <a:lnTo>
                    <a:pt x="18064615" y="10822202"/>
                  </a:lnTo>
                  <a:close/>
                </a:path>
              </a:pathLst>
            </a:custGeom>
            <a:solidFill>
              <a:srgbClr val="262674"/>
            </a:solidFill>
          </p:spPr>
          <p:txBody>
            <a:bodyPr/>
            <a:lstStyle/>
            <a:p>
              <a:endParaRPr lang="fr-FR"/>
            </a:p>
          </p:txBody>
        </p:sp>
      </p:grpSp>
      <p:grpSp>
        <p:nvGrpSpPr>
          <p:cNvPr id="16" name="Group 16"/>
          <p:cNvGrpSpPr/>
          <p:nvPr/>
        </p:nvGrpSpPr>
        <p:grpSpPr>
          <a:xfrm>
            <a:off x="3865870" y="3132696"/>
            <a:ext cx="3250545" cy="3342379"/>
            <a:chOff x="0" y="0"/>
            <a:chExt cx="18125575" cy="18637655"/>
          </a:xfrm>
        </p:grpSpPr>
        <p:sp>
          <p:nvSpPr>
            <p:cNvPr id="17" name="Freeform 17"/>
            <p:cNvSpPr/>
            <p:nvPr/>
          </p:nvSpPr>
          <p:spPr>
            <a:xfrm>
              <a:off x="0" y="0"/>
              <a:ext cx="18125574" cy="18637655"/>
            </a:xfrm>
            <a:custGeom>
              <a:avLst/>
              <a:gdLst/>
              <a:ahLst/>
              <a:cxnLst/>
              <a:rect l="l" t="t" r="r" b="b"/>
              <a:pathLst>
                <a:path w="18125574" h="18637655">
                  <a:moveTo>
                    <a:pt x="0" y="0"/>
                  </a:moveTo>
                  <a:lnTo>
                    <a:pt x="0" y="18637655"/>
                  </a:lnTo>
                  <a:lnTo>
                    <a:pt x="18125574" y="18637655"/>
                  </a:lnTo>
                  <a:lnTo>
                    <a:pt x="18125574" y="0"/>
                  </a:lnTo>
                  <a:lnTo>
                    <a:pt x="0" y="0"/>
                  </a:lnTo>
                  <a:close/>
                  <a:moveTo>
                    <a:pt x="18064615" y="18576694"/>
                  </a:moveTo>
                  <a:lnTo>
                    <a:pt x="59690" y="18576694"/>
                  </a:lnTo>
                  <a:lnTo>
                    <a:pt x="59690" y="59690"/>
                  </a:lnTo>
                  <a:lnTo>
                    <a:pt x="18064615" y="59690"/>
                  </a:lnTo>
                  <a:lnTo>
                    <a:pt x="18064615" y="18576694"/>
                  </a:lnTo>
                  <a:close/>
                </a:path>
              </a:pathLst>
            </a:custGeom>
            <a:solidFill>
              <a:srgbClr val="262674"/>
            </a:solidFill>
          </p:spPr>
          <p:txBody>
            <a:bodyPr/>
            <a:lstStyle/>
            <a:p>
              <a:endParaRPr lang="fr-FR"/>
            </a:p>
          </p:txBody>
        </p:sp>
      </p:grpSp>
      <p:sp>
        <p:nvSpPr>
          <p:cNvPr id="18" name="Freeform 18"/>
          <p:cNvSpPr/>
          <p:nvPr/>
        </p:nvSpPr>
        <p:spPr>
          <a:xfrm>
            <a:off x="890555" y="2820201"/>
            <a:ext cx="2279226" cy="574639"/>
          </a:xfrm>
          <a:custGeom>
            <a:avLst/>
            <a:gdLst/>
            <a:ahLst/>
            <a:cxnLst/>
            <a:rect l="l" t="t" r="r" b="b"/>
            <a:pathLst>
              <a:path w="2279226" h="574639">
                <a:moveTo>
                  <a:pt x="0" y="0"/>
                </a:moveTo>
                <a:lnTo>
                  <a:pt x="2279226" y="0"/>
                </a:lnTo>
                <a:lnTo>
                  <a:pt x="2279226" y="574639"/>
                </a:lnTo>
                <a:lnTo>
                  <a:pt x="0" y="574639"/>
                </a:lnTo>
                <a:lnTo>
                  <a:pt x="0" y="0"/>
                </a:lnTo>
                <a:close/>
              </a:path>
            </a:pathLst>
          </a:custGeom>
          <a:blipFill>
            <a:blip r:embed="rId5"/>
            <a:stretch>
              <a:fillRect l="-14837" r="-175163" b="-60581"/>
            </a:stretch>
          </a:blipFill>
        </p:spPr>
        <p:txBody>
          <a:bodyPr/>
          <a:lstStyle/>
          <a:p>
            <a:endParaRPr lang="fr-FR"/>
          </a:p>
        </p:txBody>
      </p:sp>
      <p:sp>
        <p:nvSpPr>
          <p:cNvPr id="19" name="Freeform 19"/>
          <p:cNvSpPr/>
          <p:nvPr/>
        </p:nvSpPr>
        <p:spPr>
          <a:xfrm>
            <a:off x="4494342" y="2820201"/>
            <a:ext cx="1993602" cy="922761"/>
          </a:xfrm>
          <a:custGeom>
            <a:avLst/>
            <a:gdLst/>
            <a:ahLst/>
            <a:cxnLst/>
            <a:rect l="l" t="t" r="r" b="b"/>
            <a:pathLst>
              <a:path w="1993602" h="922761">
                <a:moveTo>
                  <a:pt x="0" y="0"/>
                </a:moveTo>
                <a:lnTo>
                  <a:pt x="1993602" y="0"/>
                </a:lnTo>
                <a:lnTo>
                  <a:pt x="1993602" y="922761"/>
                </a:lnTo>
                <a:lnTo>
                  <a:pt x="0" y="922761"/>
                </a:lnTo>
                <a:lnTo>
                  <a:pt x="0" y="0"/>
                </a:lnTo>
                <a:close/>
              </a:path>
            </a:pathLst>
          </a:custGeom>
          <a:blipFill>
            <a:blip r:embed="rId5"/>
            <a:stretch>
              <a:fillRect l="-197730" r="-33818"/>
            </a:stretch>
          </a:blipFill>
        </p:spPr>
        <p:txBody>
          <a:bodyPr/>
          <a:lstStyle/>
          <a:p>
            <a:endParaRPr lang="fr-FR"/>
          </a:p>
        </p:txBody>
      </p:sp>
      <p:sp>
        <p:nvSpPr>
          <p:cNvPr id="20" name="AutoShape 20"/>
          <p:cNvSpPr/>
          <p:nvPr/>
        </p:nvSpPr>
        <p:spPr>
          <a:xfrm>
            <a:off x="452186" y="7763943"/>
            <a:ext cx="6664229" cy="0"/>
          </a:xfrm>
          <a:prstGeom prst="line">
            <a:avLst/>
          </a:prstGeom>
          <a:ln w="19050" cap="flat">
            <a:solidFill>
              <a:srgbClr val="019FE3"/>
            </a:solidFill>
            <a:prstDash val="solid"/>
            <a:headEnd type="none" w="sm" len="sm"/>
            <a:tailEnd type="none" w="sm" len="sm"/>
          </a:ln>
        </p:spPr>
        <p:txBody>
          <a:bodyPr/>
          <a:lstStyle/>
          <a:p>
            <a:endParaRPr lang="fr-FR"/>
          </a:p>
        </p:txBody>
      </p:sp>
      <p:sp>
        <p:nvSpPr>
          <p:cNvPr id="21" name="AutoShape 21"/>
          <p:cNvSpPr/>
          <p:nvPr/>
        </p:nvSpPr>
        <p:spPr>
          <a:xfrm flipV="1">
            <a:off x="955072" y="7321869"/>
            <a:ext cx="0" cy="560505"/>
          </a:xfrm>
          <a:prstGeom prst="line">
            <a:avLst/>
          </a:prstGeom>
          <a:ln w="19050" cap="flat">
            <a:solidFill>
              <a:srgbClr val="019FE3"/>
            </a:solidFill>
            <a:prstDash val="solid"/>
            <a:headEnd type="none" w="sm" len="sm"/>
            <a:tailEnd type="none" w="sm" len="sm"/>
          </a:ln>
        </p:spPr>
        <p:txBody>
          <a:bodyPr/>
          <a:lstStyle/>
          <a:p>
            <a:endParaRPr lang="fr-FR"/>
          </a:p>
        </p:txBody>
      </p:sp>
      <p:sp>
        <p:nvSpPr>
          <p:cNvPr id="22" name="AutoShape 22"/>
          <p:cNvSpPr/>
          <p:nvPr/>
        </p:nvSpPr>
        <p:spPr>
          <a:xfrm flipV="1">
            <a:off x="2167860" y="7602122"/>
            <a:ext cx="0" cy="560505"/>
          </a:xfrm>
          <a:prstGeom prst="line">
            <a:avLst/>
          </a:prstGeom>
          <a:ln w="19050" cap="flat">
            <a:solidFill>
              <a:srgbClr val="019FE3"/>
            </a:solidFill>
            <a:prstDash val="solid"/>
            <a:headEnd type="none" w="sm" len="sm"/>
            <a:tailEnd type="none" w="sm" len="sm"/>
          </a:ln>
        </p:spPr>
        <p:txBody>
          <a:bodyPr/>
          <a:lstStyle/>
          <a:p>
            <a:endParaRPr lang="fr-FR"/>
          </a:p>
        </p:txBody>
      </p:sp>
      <p:sp>
        <p:nvSpPr>
          <p:cNvPr id="23" name="AutoShape 23"/>
          <p:cNvSpPr/>
          <p:nvPr/>
        </p:nvSpPr>
        <p:spPr>
          <a:xfrm flipV="1">
            <a:off x="3377535" y="7325793"/>
            <a:ext cx="0" cy="560505"/>
          </a:xfrm>
          <a:prstGeom prst="line">
            <a:avLst/>
          </a:prstGeom>
          <a:ln w="19050" cap="flat">
            <a:solidFill>
              <a:srgbClr val="019FE3"/>
            </a:solidFill>
            <a:prstDash val="solid"/>
            <a:headEnd type="none" w="sm" len="sm"/>
            <a:tailEnd type="none" w="sm" len="sm"/>
          </a:ln>
        </p:spPr>
        <p:txBody>
          <a:bodyPr/>
          <a:lstStyle/>
          <a:p>
            <a:endParaRPr lang="fr-FR"/>
          </a:p>
        </p:txBody>
      </p:sp>
      <p:sp>
        <p:nvSpPr>
          <p:cNvPr id="24" name="AutoShape 24"/>
          <p:cNvSpPr/>
          <p:nvPr/>
        </p:nvSpPr>
        <p:spPr>
          <a:xfrm flipV="1">
            <a:off x="4587210" y="7582968"/>
            <a:ext cx="0" cy="560505"/>
          </a:xfrm>
          <a:prstGeom prst="line">
            <a:avLst/>
          </a:prstGeom>
          <a:ln w="19050" cap="flat">
            <a:solidFill>
              <a:srgbClr val="019FE3"/>
            </a:solidFill>
            <a:prstDash val="solid"/>
            <a:headEnd type="none" w="sm" len="sm"/>
            <a:tailEnd type="none" w="sm" len="sm"/>
          </a:ln>
        </p:spPr>
        <p:txBody>
          <a:bodyPr/>
          <a:lstStyle/>
          <a:p>
            <a:endParaRPr lang="fr-FR"/>
          </a:p>
        </p:txBody>
      </p:sp>
      <p:sp>
        <p:nvSpPr>
          <p:cNvPr id="25" name="AutoShape 25"/>
          <p:cNvSpPr/>
          <p:nvPr/>
        </p:nvSpPr>
        <p:spPr>
          <a:xfrm flipV="1">
            <a:off x="5796885" y="7287693"/>
            <a:ext cx="0" cy="560505"/>
          </a:xfrm>
          <a:prstGeom prst="line">
            <a:avLst/>
          </a:prstGeom>
          <a:ln w="19050" cap="flat">
            <a:solidFill>
              <a:srgbClr val="019FE3"/>
            </a:solidFill>
            <a:prstDash val="solid"/>
            <a:headEnd type="none" w="sm" len="sm"/>
            <a:tailEnd type="none" w="sm" len="sm"/>
          </a:ln>
        </p:spPr>
        <p:txBody>
          <a:bodyPr/>
          <a:lstStyle/>
          <a:p>
            <a:endParaRPr lang="fr-FR"/>
          </a:p>
        </p:txBody>
      </p:sp>
      <p:sp>
        <p:nvSpPr>
          <p:cNvPr id="26" name="AutoShape 26"/>
          <p:cNvSpPr/>
          <p:nvPr/>
        </p:nvSpPr>
        <p:spPr>
          <a:xfrm flipV="1">
            <a:off x="7006560" y="7606046"/>
            <a:ext cx="0" cy="560505"/>
          </a:xfrm>
          <a:prstGeom prst="line">
            <a:avLst/>
          </a:prstGeom>
          <a:ln w="19050" cap="flat">
            <a:solidFill>
              <a:srgbClr val="019FE3"/>
            </a:solidFill>
            <a:prstDash val="solid"/>
            <a:headEnd type="none" w="sm" len="sm"/>
            <a:tailEnd type="none" w="sm" len="sm"/>
          </a:ln>
        </p:spPr>
        <p:txBody>
          <a:bodyPr/>
          <a:lstStyle/>
          <a:p>
            <a:endParaRPr lang="fr-FR"/>
          </a:p>
        </p:txBody>
      </p:sp>
      <p:sp>
        <p:nvSpPr>
          <p:cNvPr id="27" name="Freeform 27"/>
          <p:cNvSpPr/>
          <p:nvPr/>
        </p:nvSpPr>
        <p:spPr>
          <a:xfrm>
            <a:off x="1313019" y="8910757"/>
            <a:ext cx="476152" cy="476152"/>
          </a:xfrm>
          <a:custGeom>
            <a:avLst/>
            <a:gdLst/>
            <a:ahLst/>
            <a:cxnLst/>
            <a:rect l="l" t="t" r="r" b="b"/>
            <a:pathLst>
              <a:path w="476152" h="476152">
                <a:moveTo>
                  <a:pt x="0" y="0"/>
                </a:moveTo>
                <a:lnTo>
                  <a:pt x="476152" y="0"/>
                </a:lnTo>
                <a:lnTo>
                  <a:pt x="476152" y="476152"/>
                </a:lnTo>
                <a:lnTo>
                  <a:pt x="0" y="4761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28" name="Freeform 28"/>
          <p:cNvSpPr/>
          <p:nvPr/>
        </p:nvSpPr>
        <p:spPr>
          <a:xfrm>
            <a:off x="2423619" y="8910757"/>
            <a:ext cx="476152" cy="476152"/>
          </a:xfrm>
          <a:custGeom>
            <a:avLst/>
            <a:gdLst/>
            <a:ahLst/>
            <a:cxnLst/>
            <a:rect l="l" t="t" r="r" b="b"/>
            <a:pathLst>
              <a:path w="476152" h="476152">
                <a:moveTo>
                  <a:pt x="0" y="0"/>
                </a:moveTo>
                <a:lnTo>
                  <a:pt x="476151" y="0"/>
                </a:lnTo>
                <a:lnTo>
                  <a:pt x="476151" y="476152"/>
                </a:lnTo>
                <a:lnTo>
                  <a:pt x="0" y="4761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29" name="Freeform 29"/>
          <p:cNvSpPr/>
          <p:nvPr/>
        </p:nvSpPr>
        <p:spPr>
          <a:xfrm>
            <a:off x="3534218" y="8910757"/>
            <a:ext cx="491564" cy="491564"/>
          </a:xfrm>
          <a:custGeom>
            <a:avLst/>
            <a:gdLst/>
            <a:ahLst/>
            <a:cxnLst/>
            <a:rect l="l" t="t" r="r" b="b"/>
            <a:pathLst>
              <a:path w="491564" h="491564">
                <a:moveTo>
                  <a:pt x="0" y="0"/>
                </a:moveTo>
                <a:lnTo>
                  <a:pt x="491564" y="0"/>
                </a:lnTo>
                <a:lnTo>
                  <a:pt x="491564" y="491564"/>
                </a:lnTo>
                <a:lnTo>
                  <a:pt x="0" y="491564"/>
                </a:lnTo>
                <a:lnTo>
                  <a:pt x="0" y="0"/>
                </a:lnTo>
                <a:close/>
              </a:path>
            </a:pathLst>
          </a:custGeom>
          <a:blipFill>
            <a:blip r:embed="rId10"/>
            <a:stretch>
              <a:fillRect/>
            </a:stretch>
          </a:blipFill>
        </p:spPr>
        <p:txBody>
          <a:bodyPr/>
          <a:lstStyle/>
          <a:p>
            <a:endParaRPr lang="fr-FR"/>
          </a:p>
        </p:txBody>
      </p:sp>
      <p:sp>
        <p:nvSpPr>
          <p:cNvPr id="30" name="Freeform 30"/>
          <p:cNvSpPr/>
          <p:nvPr/>
        </p:nvSpPr>
        <p:spPr>
          <a:xfrm>
            <a:off x="4663957" y="8962171"/>
            <a:ext cx="504491" cy="373324"/>
          </a:xfrm>
          <a:custGeom>
            <a:avLst/>
            <a:gdLst/>
            <a:ahLst/>
            <a:cxnLst/>
            <a:rect l="l" t="t" r="r" b="b"/>
            <a:pathLst>
              <a:path w="504491" h="373324">
                <a:moveTo>
                  <a:pt x="0" y="0"/>
                </a:moveTo>
                <a:lnTo>
                  <a:pt x="504491" y="0"/>
                </a:lnTo>
                <a:lnTo>
                  <a:pt x="504491" y="373324"/>
                </a:lnTo>
                <a:lnTo>
                  <a:pt x="0" y="37332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31" name="Freeform 31"/>
          <p:cNvSpPr/>
          <p:nvPr/>
        </p:nvSpPr>
        <p:spPr>
          <a:xfrm>
            <a:off x="5755601" y="8895345"/>
            <a:ext cx="491564" cy="491564"/>
          </a:xfrm>
          <a:custGeom>
            <a:avLst/>
            <a:gdLst/>
            <a:ahLst/>
            <a:cxnLst/>
            <a:rect l="l" t="t" r="r" b="b"/>
            <a:pathLst>
              <a:path w="491564" h="491564">
                <a:moveTo>
                  <a:pt x="0" y="0"/>
                </a:moveTo>
                <a:lnTo>
                  <a:pt x="491564" y="0"/>
                </a:lnTo>
                <a:lnTo>
                  <a:pt x="491564" y="491564"/>
                </a:lnTo>
                <a:lnTo>
                  <a:pt x="0" y="491564"/>
                </a:lnTo>
                <a:lnTo>
                  <a:pt x="0" y="0"/>
                </a:lnTo>
                <a:close/>
              </a:path>
            </a:pathLst>
          </a:custGeom>
          <a:blipFill>
            <a:blip r:embed="rId13"/>
            <a:stretch>
              <a:fillRect/>
            </a:stretch>
          </a:blipFill>
        </p:spPr>
        <p:txBody>
          <a:bodyPr/>
          <a:lstStyle/>
          <a:p>
            <a:endParaRPr lang="fr-FR"/>
          </a:p>
        </p:txBody>
      </p:sp>
      <p:sp>
        <p:nvSpPr>
          <p:cNvPr id="32" name="Freeform 32"/>
          <p:cNvSpPr/>
          <p:nvPr/>
        </p:nvSpPr>
        <p:spPr>
          <a:xfrm>
            <a:off x="489086" y="261965"/>
            <a:ext cx="1000003" cy="901642"/>
          </a:xfrm>
          <a:custGeom>
            <a:avLst/>
            <a:gdLst/>
            <a:ahLst/>
            <a:cxnLst/>
            <a:rect l="l" t="t" r="r" b="b"/>
            <a:pathLst>
              <a:path w="1000003" h="901642">
                <a:moveTo>
                  <a:pt x="0" y="0"/>
                </a:moveTo>
                <a:lnTo>
                  <a:pt x="1000004" y="0"/>
                </a:lnTo>
                <a:lnTo>
                  <a:pt x="1000004" y="901642"/>
                </a:lnTo>
                <a:lnTo>
                  <a:pt x="0" y="901642"/>
                </a:lnTo>
                <a:lnTo>
                  <a:pt x="0" y="0"/>
                </a:lnTo>
                <a:close/>
              </a:path>
            </a:pathLst>
          </a:custGeom>
          <a:blipFill>
            <a:blip r:embed="rId2"/>
            <a:stretch>
              <a:fillRect/>
            </a:stretch>
          </a:blipFill>
        </p:spPr>
        <p:txBody>
          <a:bodyPr/>
          <a:lstStyle/>
          <a:p>
            <a:endParaRPr lang="fr-FR"/>
          </a:p>
        </p:txBody>
      </p:sp>
      <p:sp>
        <p:nvSpPr>
          <p:cNvPr id="33" name="TextBox 33"/>
          <p:cNvSpPr txBox="1"/>
          <p:nvPr/>
        </p:nvSpPr>
        <p:spPr>
          <a:xfrm>
            <a:off x="489086" y="5395086"/>
            <a:ext cx="3270190" cy="937114"/>
          </a:xfrm>
          <a:prstGeom prst="rect">
            <a:avLst/>
          </a:prstGeom>
        </p:spPr>
        <p:txBody>
          <a:bodyPr lIns="0" tIns="0" rIns="0" bIns="0" rtlCol="0" anchor="t">
            <a:spAutoFit/>
          </a:bodyPr>
          <a:lstStyle/>
          <a:p>
            <a:pPr algn="l">
              <a:lnSpc>
                <a:spcPts val="1898"/>
              </a:lnSpc>
            </a:pPr>
            <a:r>
              <a:rPr lang="en-US" sz="1355" spc="33">
                <a:solidFill>
                  <a:srgbClr val="019FE3"/>
                </a:solidFill>
                <a:latin typeface="Inter"/>
                <a:ea typeface="Inter"/>
                <a:cs typeface="Inter"/>
                <a:sym typeface="Inter"/>
              </a:rPr>
              <a:t>Consultez le projet de la Ligue</a:t>
            </a:r>
          </a:p>
          <a:p>
            <a:pPr algn="l">
              <a:lnSpc>
                <a:spcPts val="1898"/>
              </a:lnSpc>
            </a:pPr>
            <a:endParaRPr lang="en-US" sz="1355" spc="33">
              <a:solidFill>
                <a:srgbClr val="019FE3"/>
              </a:solidFill>
              <a:latin typeface="Inter"/>
              <a:ea typeface="Inter"/>
              <a:cs typeface="Inter"/>
              <a:sym typeface="Inter"/>
            </a:endParaRPr>
          </a:p>
          <a:p>
            <a:pPr algn="l">
              <a:lnSpc>
                <a:spcPts val="1898"/>
              </a:lnSpc>
            </a:pPr>
            <a:endParaRPr lang="en-US" sz="1355" spc="33">
              <a:solidFill>
                <a:srgbClr val="019FE3"/>
              </a:solidFill>
              <a:latin typeface="Inter"/>
              <a:ea typeface="Inter"/>
              <a:cs typeface="Inter"/>
              <a:sym typeface="Inter"/>
            </a:endParaRPr>
          </a:p>
          <a:p>
            <a:pPr algn="l">
              <a:lnSpc>
                <a:spcPts val="1898"/>
              </a:lnSpc>
            </a:pPr>
            <a:r>
              <a:rPr lang="en-US" sz="1355" spc="33">
                <a:solidFill>
                  <a:srgbClr val="019FE3"/>
                </a:solidFill>
                <a:latin typeface="Inter"/>
                <a:ea typeface="Inter"/>
                <a:cs typeface="Inter"/>
                <a:sym typeface="Inter"/>
              </a:rPr>
              <a:t>Découvrir notre équipe</a:t>
            </a:r>
          </a:p>
        </p:txBody>
      </p:sp>
      <p:pic>
        <p:nvPicPr>
          <p:cNvPr id="34" name="Picture 34"/>
          <p:cNvPicPr>
            <a:picLocks noChangeAspect="1"/>
          </p:cNvPicPr>
          <p:nvPr/>
        </p:nvPicPr>
        <p:blipFill>
          <a:blip r:embed="rId14"/>
          <a:stretch>
            <a:fillRect/>
          </a:stretch>
        </p:blipFill>
        <p:spPr>
          <a:xfrm>
            <a:off x="3101254" y="5201658"/>
            <a:ext cx="630960" cy="630960"/>
          </a:xfrm>
          <a:prstGeom prst="rect">
            <a:avLst/>
          </a:prstGeom>
        </p:spPr>
      </p:pic>
      <p:pic>
        <p:nvPicPr>
          <p:cNvPr id="35" name="Picture 35"/>
          <p:cNvPicPr>
            <a:picLocks noChangeAspect="1"/>
          </p:cNvPicPr>
          <p:nvPr/>
        </p:nvPicPr>
        <p:blipFill>
          <a:blip r:embed="rId15"/>
          <a:stretch>
            <a:fillRect/>
          </a:stretch>
        </p:blipFill>
        <p:spPr>
          <a:xfrm>
            <a:off x="3105629" y="5805402"/>
            <a:ext cx="630960" cy="630960"/>
          </a:xfrm>
          <a:prstGeom prst="rect">
            <a:avLst/>
          </a:prstGeom>
        </p:spPr>
      </p:pic>
      <p:sp>
        <p:nvSpPr>
          <p:cNvPr id="36" name="TextBox 36"/>
          <p:cNvSpPr txBox="1"/>
          <p:nvPr/>
        </p:nvSpPr>
        <p:spPr>
          <a:xfrm>
            <a:off x="1072056" y="9908359"/>
            <a:ext cx="5415888" cy="562942"/>
          </a:xfrm>
          <a:prstGeom prst="rect">
            <a:avLst/>
          </a:prstGeom>
        </p:spPr>
        <p:txBody>
          <a:bodyPr lIns="0" tIns="0" rIns="0" bIns="0" rtlCol="0" anchor="t">
            <a:spAutoFit/>
          </a:bodyPr>
          <a:lstStyle/>
          <a:p>
            <a:pPr algn="ctr">
              <a:lnSpc>
                <a:spcPts val="2206"/>
              </a:lnSpc>
            </a:pPr>
            <a:r>
              <a:rPr lang="en-US" sz="1970" b="1" spc="49">
                <a:solidFill>
                  <a:srgbClr val="FFFFFF"/>
                </a:solidFill>
                <a:latin typeface="Cardo Bold"/>
                <a:ea typeface="Cardo Bold"/>
                <a:cs typeface="Cardo Bold"/>
                <a:sym typeface="Cardo Bold"/>
              </a:rPr>
              <a:t>LIGUE AUVERGNE-RHÔNE-ALPES</a:t>
            </a:r>
          </a:p>
          <a:p>
            <a:pPr algn="ctr">
              <a:lnSpc>
                <a:spcPts val="2206"/>
              </a:lnSpc>
            </a:pPr>
            <a:r>
              <a:rPr lang="en-US" sz="1970" b="1" spc="49">
                <a:solidFill>
                  <a:srgbClr val="FFFFFF"/>
                </a:solidFill>
                <a:latin typeface="Cardo Bold"/>
                <a:ea typeface="Cardo Bold"/>
                <a:cs typeface="Cardo Bold"/>
                <a:sym typeface="Cardo Bold"/>
              </a:rPr>
              <a:t>DE BADMINTON</a:t>
            </a:r>
          </a:p>
        </p:txBody>
      </p:sp>
      <p:sp>
        <p:nvSpPr>
          <p:cNvPr id="37" name="TextBox 37"/>
          <p:cNvSpPr txBox="1"/>
          <p:nvPr/>
        </p:nvSpPr>
        <p:spPr>
          <a:xfrm>
            <a:off x="3679634" y="681900"/>
            <a:ext cx="5119043" cy="355418"/>
          </a:xfrm>
          <a:prstGeom prst="rect">
            <a:avLst/>
          </a:prstGeom>
        </p:spPr>
        <p:txBody>
          <a:bodyPr lIns="0" tIns="0" rIns="0" bIns="0" rtlCol="0" anchor="t">
            <a:spAutoFit/>
          </a:bodyPr>
          <a:lstStyle/>
          <a:p>
            <a:pPr algn="ctr">
              <a:lnSpc>
                <a:spcPts val="2985"/>
              </a:lnSpc>
            </a:pPr>
            <a:r>
              <a:rPr lang="en-US" sz="2132" b="1" spc="-144">
                <a:solidFill>
                  <a:srgbClr val="0F71B8"/>
                </a:solidFill>
                <a:latin typeface="Cardo Bold"/>
                <a:ea typeface="Cardo Bold"/>
                <a:cs typeface="Cardo Bold"/>
                <a:sym typeface="Cardo Bold"/>
              </a:rPr>
              <a:t>Mot  d’accueil</a:t>
            </a:r>
          </a:p>
        </p:txBody>
      </p:sp>
      <p:sp>
        <p:nvSpPr>
          <p:cNvPr id="38" name="TextBox 38"/>
          <p:cNvSpPr txBox="1"/>
          <p:nvPr/>
        </p:nvSpPr>
        <p:spPr>
          <a:xfrm>
            <a:off x="955072" y="2893144"/>
            <a:ext cx="2214710" cy="388438"/>
          </a:xfrm>
          <a:prstGeom prst="rect">
            <a:avLst/>
          </a:prstGeom>
        </p:spPr>
        <p:txBody>
          <a:bodyPr lIns="0" tIns="0" rIns="0" bIns="0" rtlCol="0" anchor="t">
            <a:spAutoFit/>
          </a:bodyPr>
          <a:lstStyle/>
          <a:p>
            <a:pPr algn="ctr">
              <a:lnSpc>
                <a:spcPts val="3265"/>
              </a:lnSpc>
            </a:pPr>
            <a:r>
              <a:rPr lang="en-US" sz="2332" b="1" spc="-158">
                <a:solidFill>
                  <a:srgbClr val="0F71B8"/>
                </a:solidFill>
                <a:latin typeface="Cardo Bold"/>
                <a:ea typeface="Cardo Bold"/>
                <a:cs typeface="Cardo Bold"/>
                <a:sym typeface="Cardo Bold"/>
              </a:rPr>
              <a:t>Notre philosophie</a:t>
            </a:r>
          </a:p>
        </p:txBody>
      </p:sp>
      <p:sp>
        <p:nvSpPr>
          <p:cNvPr id="39" name="TextBox 39"/>
          <p:cNvSpPr txBox="1"/>
          <p:nvPr/>
        </p:nvSpPr>
        <p:spPr>
          <a:xfrm>
            <a:off x="4375186" y="2919428"/>
            <a:ext cx="2214710" cy="388438"/>
          </a:xfrm>
          <a:prstGeom prst="rect">
            <a:avLst/>
          </a:prstGeom>
        </p:spPr>
        <p:txBody>
          <a:bodyPr lIns="0" tIns="0" rIns="0" bIns="0" rtlCol="0" anchor="t">
            <a:spAutoFit/>
          </a:bodyPr>
          <a:lstStyle/>
          <a:p>
            <a:pPr algn="ctr">
              <a:lnSpc>
                <a:spcPts val="3265"/>
              </a:lnSpc>
            </a:pPr>
            <a:r>
              <a:rPr lang="en-US" sz="2332" b="1" spc="-158">
                <a:solidFill>
                  <a:srgbClr val="0F71B8"/>
                </a:solidFill>
                <a:latin typeface="Cardo Bold"/>
                <a:ea typeface="Cardo Bold"/>
                <a:cs typeface="Cardo Bold"/>
                <a:sym typeface="Cardo Bold"/>
              </a:rPr>
              <a:t>Chiffres clés</a:t>
            </a:r>
          </a:p>
        </p:txBody>
      </p:sp>
      <p:sp>
        <p:nvSpPr>
          <p:cNvPr id="40" name="TextBox 40"/>
          <p:cNvSpPr txBox="1"/>
          <p:nvPr/>
        </p:nvSpPr>
        <p:spPr>
          <a:xfrm>
            <a:off x="711418" y="3424347"/>
            <a:ext cx="2571909" cy="1486991"/>
          </a:xfrm>
          <a:prstGeom prst="rect">
            <a:avLst/>
          </a:prstGeom>
        </p:spPr>
        <p:txBody>
          <a:bodyPr lIns="0" tIns="0" rIns="0" bIns="0" rtlCol="0" anchor="t">
            <a:spAutoFit/>
          </a:bodyPr>
          <a:lstStyle/>
          <a:p>
            <a:pPr marL="329275" lvl="1" indent="-164638" algn="l">
              <a:lnSpc>
                <a:spcPts val="1692"/>
              </a:lnSpc>
              <a:buFont typeface="Arial"/>
              <a:buChar char="•"/>
            </a:pPr>
            <a:r>
              <a:rPr lang="en-US" sz="1525" spc="38" dirty="0">
                <a:solidFill>
                  <a:srgbClr val="262674"/>
                </a:solidFill>
                <a:latin typeface="Inter"/>
                <a:ea typeface="Inter"/>
                <a:cs typeface="Inter"/>
                <a:sym typeface="Inter"/>
              </a:rPr>
              <a:t>FEDERER</a:t>
            </a:r>
          </a:p>
          <a:p>
            <a:pPr algn="l">
              <a:lnSpc>
                <a:spcPts val="1692"/>
              </a:lnSpc>
            </a:pPr>
            <a:endParaRPr lang="en-US" sz="1525" spc="38" dirty="0">
              <a:solidFill>
                <a:srgbClr val="262674"/>
              </a:solidFill>
              <a:latin typeface="Inter"/>
              <a:ea typeface="Inter"/>
              <a:cs typeface="Inter"/>
              <a:sym typeface="Inter"/>
            </a:endParaRPr>
          </a:p>
          <a:p>
            <a:pPr marL="329275" lvl="1" indent="-164638" algn="l">
              <a:lnSpc>
                <a:spcPts val="1692"/>
              </a:lnSpc>
              <a:buFont typeface="Arial"/>
              <a:buChar char="•"/>
            </a:pPr>
            <a:r>
              <a:rPr lang="en-US" sz="1525" spc="38" dirty="0">
                <a:solidFill>
                  <a:srgbClr val="262674"/>
                </a:solidFill>
                <a:latin typeface="Inter"/>
                <a:ea typeface="Inter"/>
                <a:cs typeface="Inter"/>
                <a:sym typeface="Inter"/>
              </a:rPr>
              <a:t>RAYONNER</a:t>
            </a:r>
          </a:p>
          <a:p>
            <a:pPr algn="l">
              <a:lnSpc>
                <a:spcPts val="1692"/>
              </a:lnSpc>
            </a:pPr>
            <a:endParaRPr lang="en-US" sz="1525" spc="38" dirty="0">
              <a:solidFill>
                <a:srgbClr val="262674"/>
              </a:solidFill>
              <a:latin typeface="Inter"/>
              <a:ea typeface="Inter"/>
              <a:cs typeface="Inter"/>
              <a:sym typeface="Inter"/>
            </a:endParaRPr>
          </a:p>
          <a:p>
            <a:pPr marL="329275" lvl="1" indent="-164638" algn="l">
              <a:lnSpc>
                <a:spcPts val="1692"/>
              </a:lnSpc>
              <a:buFont typeface="Arial"/>
              <a:buChar char="•"/>
            </a:pPr>
            <a:r>
              <a:rPr lang="en-US" sz="1525" spc="38" dirty="0">
                <a:solidFill>
                  <a:srgbClr val="262674"/>
                </a:solidFill>
                <a:latin typeface="Inter"/>
                <a:ea typeface="Inter"/>
                <a:cs typeface="Inter"/>
                <a:sym typeface="Inter"/>
              </a:rPr>
              <a:t>ACCOMPAGNER</a:t>
            </a:r>
          </a:p>
          <a:p>
            <a:pPr algn="l">
              <a:lnSpc>
                <a:spcPts val="1692"/>
              </a:lnSpc>
            </a:pPr>
            <a:endParaRPr lang="en-US" sz="1525" spc="38" dirty="0">
              <a:solidFill>
                <a:srgbClr val="262674"/>
              </a:solidFill>
              <a:latin typeface="Inter"/>
              <a:ea typeface="Inter"/>
              <a:cs typeface="Inter"/>
              <a:sym typeface="Inter"/>
            </a:endParaRPr>
          </a:p>
          <a:p>
            <a:pPr marL="329275" lvl="1" indent="-164638" algn="l">
              <a:lnSpc>
                <a:spcPts val="1692"/>
              </a:lnSpc>
              <a:buFont typeface="Arial"/>
              <a:buChar char="•"/>
            </a:pPr>
            <a:r>
              <a:rPr lang="en-US" sz="1525" spc="38" dirty="0">
                <a:solidFill>
                  <a:srgbClr val="262674"/>
                </a:solidFill>
                <a:latin typeface="Inter"/>
                <a:ea typeface="Inter"/>
                <a:cs typeface="Inter"/>
                <a:sym typeface="Inter"/>
              </a:rPr>
              <a:t>PERFORMER</a:t>
            </a:r>
          </a:p>
        </p:txBody>
      </p:sp>
      <p:sp>
        <p:nvSpPr>
          <p:cNvPr id="41" name="TextBox 41"/>
          <p:cNvSpPr txBox="1"/>
          <p:nvPr/>
        </p:nvSpPr>
        <p:spPr>
          <a:xfrm>
            <a:off x="4590339" y="3577209"/>
            <a:ext cx="581699" cy="306448"/>
          </a:xfrm>
          <a:prstGeom prst="rect">
            <a:avLst/>
          </a:prstGeom>
        </p:spPr>
        <p:txBody>
          <a:bodyPr lIns="0" tIns="0" rIns="0" bIns="0" rtlCol="0" anchor="t">
            <a:spAutoFit/>
          </a:bodyPr>
          <a:lstStyle/>
          <a:p>
            <a:pPr algn="r">
              <a:lnSpc>
                <a:spcPts val="2623"/>
              </a:lnSpc>
            </a:pPr>
            <a:r>
              <a:rPr lang="en-US" sz="1873" spc="46">
                <a:solidFill>
                  <a:srgbClr val="262674"/>
                </a:solidFill>
                <a:latin typeface="Anton"/>
                <a:ea typeface="Anton"/>
                <a:cs typeface="Anton"/>
                <a:sym typeface="Anton"/>
              </a:rPr>
              <a:t>193</a:t>
            </a:r>
          </a:p>
        </p:txBody>
      </p:sp>
      <p:sp>
        <p:nvSpPr>
          <p:cNvPr id="42" name="TextBox 42"/>
          <p:cNvSpPr txBox="1"/>
          <p:nvPr/>
        </p:nvSpPr>
        <p:spPr>
          <a:xfrm>
            <a:off x="4256932" y="4254739"/>
            <a:ext cx="931135" cy="306448"/>
          </a:xfrm>
          <a:prstGeom prst="rect">
            <a:avLst/>
          </a:prstGeom>
        </p:spPr>
        <p:txBody>
          <a:bodyPr lIns="0" tIns="0" rIns="0" bIns="0" rtlCol="0" anchor="t">
            <a:spAutoFit/>
          </a:bodyPr>
          <a:lstStyle/>
          <a:p>
            <a:pPr algn="r">
              <a:lnSpc>
                <a:spcPts val="2623"/>
              </a:lnSpc>
            </a:pPr>
            <a:r>
              <a:rPr lang="en-US" sz="1873" spc="46">
                <a:solidFill>
                  <a:srgbClr val="262674"/>
                </a:solidFill>
                <a:latin typeface="Anton"/>
                <a:ea typeface="Anton"/>
                <a:cs typeface="Anton"/>
                <a:sym typeface="Anton"/>
              </a:rPr>
              <a:t>29 000</a:t>
            </a:r>
          </a:p>
        </p:txBody>
      </p:sp>
      <p:sp>
        <p:nvSpPr>
          <p:cNvPr id="43" name="TextBox 43"/>
          <p:cNvSpPr txBox="1"/>
          <p:nvPr/>
        </p:nvSpPr>
        <p:spPr>
          <a:xfrm>
            <a:off x="4881189" y="4916293"/>
            <a:ext cx="290849" cy="306448"/>
          </a:xfrm>
          <a:prstGeom prst="rect">
            <a:avLst/>
          </a:prstGeom>
        </p:spPr>
        <p:txBody>
          <a:bodyPr lIns="0" tIns="0" rIns="0" bIns="0" rtlCol="0" anchor="t">
            <a:spAutoFit/>
          </a:bodyPr>
          <a:lstStyle/>
          <a:p>
            <a:pPr algn="r">
              <a:lnSpc>
                <a:spcPts val="2623"/>
              </a:lnSpc>
            </a:pPr>
            <a:r>
              <a:rPr lang="en-US" sz="1873" spc="46">
                <a:solidFill>
                  <a:srgbClr val="262674"/>
                </a:solidFill>
                <a:latin typeface="Anton"/>
                <a:ea typeface="Anton"/>
                <a:cs typeface="Anton"/>
                <a:sym typeface="Anton"/>
              </a:rPr>
              <a:t>9</a:t>
            </a:r>
          </a:p>
        </p:txBody>
      </p:sp>
      <p:sp>
        <p:nvSpPr>
          <p:cNvPr id="44" name="TextBox 44"/>
          <p:cNvSpPr txBox="1"/>
          <p:nvPr/>
        </p:nvSpPr>
        <p:spPr>
          <a:xfrm>
            <a:off x="6062076" y="3577209"/>
            <a:ext cx="581699" cy="306448"/>
          </a:xfrm>
          <a:prstGeom prst="rect">
            <a:avLst/>
          </a:prstGeom>
        </p:spPr>
        <p:txBody>
          <a:bodyPr lIns="0" tIns="0" rIns="0" bIns="0" rtlCol="0" anchor="t">
            <a:spAutoFit/>
          </a:bodyPr>
          <a:lstStyle/>
          <a:p>
            <a:pPr algn="r">
              <a:lnSpc>
                <a:spcPts val="2623"/>
              </a:lnSpc>
            </a:pPr>
            <a:r>
              <a:rPr lang="en-US" sz="1873" spc="46">
                <a:solidFill>
                  <a:srgbClr val="262674"/>
                </a:solidFill>
                <a:latin typeface="Anton"/>
                <a:ea typeface="Anton"/>
                <a:cs typeface="Anton"/>
                <a:sym typeface="Anton"/>
              </a:rPr>
              <a:t>102</a:t>
            </a:r>
          </a:p>
        </p:txBody>
      </p:sp>
      <p:sp>
        <p:nvSpPr>
          <p:cNvPr id="45" name="TextBox 45"/>
          <p:cNvSpPr txBox="1"/>
          <p:nvPr/>
        </p:nvSpPr>
        <p:spPr>
          <a:xfrm>
            <a:off x="6424861" y="4238990"/>
            <a:ext cx="581699" cy="306448"/>
          </a:xfrm>
          <a:prstGeom prst="rect">
            <a:avLst/>
          </a:prstGeom>
        </p:spPr>
        <p:txBody>
          <a:bodyPr lIns="0" tIns="0" rIns="0" bIns="0" rtlCol="0" anchor="t">
            <a:spAutoFit/>
          </a:bodyPr>
          <a:lstStyle/>
          <a:p>
            <a:pPr algn="l">
              <a:lnSpc>
                <a:spcPts val="2623"/>
              </a:lnSpc>
            </a:pPr>
            <a:r>
              <a:rPr lang="en-US" sz="1873" spc="46">
                <a:solidFill>
                  <a:srgbClr val="262674"/>
                </a:solidFill>
                <a:latin typeface="Anton"/>
                <a:ea typeface="Anton"/>
                <a:cs typeface="Anton"/>
                <a:sym typeface="Anton"/>
              </a:rPr>
              <a:t>12</a:t>
            </a:r>
          </a:p>
        </p:txBody>
      </p:sp>
      <p:sp>
        <p:nvSpPr>
          <p:cNvPr id="46" name="TextBox 46"/>
          <p:cNvSpPr txBox="1"/>
          <p:nvPr/>
        </p:nvSpPr>
        <p:spPr>
          <a:xfrm>
            <a:off x="3816645" y="3869405"/>
            <a:ext cx="1371421" cy="207757"/>
          </a:xfrm>
          <a:prstGeom prst="rect">
            <a:avLst/>
          </a:prstGeom>
        </p:spPr>
        <p:txBody>
          <a:bodyPr lIns="0" tIns="0" rIns="0" bIns="0" rtlCol="0" anchor="t">
            <a:spAutoFit/>
          </a:bodyPr>
          <a:lstStyle/>
          <a:p>
            <a:pPr algn="r">
              <a:lnSpc>
                <a:spcPts val="1697"/>
              </a:lnSpc>
            </a:pPr>
            <a:r>
              <a:rPr lang="en-US" sz="1212" spc="30">
                <a:solidFill>
                  <a:srgbClr val="262674"/>
                </a:solidFill>
                <a:latin typeface="Inter"/>
                <a:ea typeface="Inter"/>
                <a:cs typeface="Inter"/>
                <a:sym typeface="Inter"/>
              </a:rPr>
              <a:t>CLUBS</a:t>
            </a:r>
          </a:p>
        </p:txBody>
      </p:sp>
      <p:sp>
        <p:nvSpPr>
          <p:cNvPr id="47" name="TextBox 47"/>
          <p:cNvSpPr txBox="1"/>
          <p:nvPr/>
        </p:nvSpPr>
        <p:spPr>
          <a:xfrm>
            <a:off x="3816645" y="4516864"/>
            <a:ext cx="1371421" cy="207757"/>
          </a:xfrm>
          <a:prstGeom prst="rect">
            <a:avLst/>
          </a:prstGeom>
        </p:spPr>
        <p:txBody>
          <a:bodyPr lIns="0" tIns="0" rIns="0" bIns="0" rtlCol="0" anchor="t">
            <a:spAutoFit/>
          </a:bodyPr>
          <a:lstStyle/>
          <a:p>
            <a:pPr algn="r">
              <a:lnSpc>
                <a:spcPts val="1697"/>
              </a:lnSpc>
            </a:pPr>
            <a:r>
              <a:rPr lang="en-US" sz="1212" spc="30">
                <a:solidFill>
                  <a:srgbClr val="262674"/>
                </a:solidFill>
                <a:latin typeface="Inter"/>
                <a:ea typeface="Inter"/>
                <a:cs typeface="Inter"/>
                <a:sym typeface="Inter"/>
              </a:rPr>
              <a:t>LICENCIÉS</a:t>
            </a:r>
          </a:p>
        </p:txBody>
      </p:sp>
      <p:sp>
        <p:nvSpPr>
          <p:cNvPr id="48" name="TextBox 48"/>
          <p:cNvSpPr txBox="1"/>
          <p:nvPr/>
        </p:nvSpPr>
        <p:spPr>
          <a:xfrm>
            <a:off x="5304608" y="3893182"/>
            <a:ext cx="1371421" cy="313704"/>
          </a:xfrm>
          <a:prstGeom prst="rect">
            <a:avLst/>
          </a:prstGeom>
        </p:spPr>
        <p:txBody>
          <a:bodyPr lIns="0" tIns="0" rIns="0" bIns="0" rtlCol="0" anchor="t">
            <a:spAutoFit/>
          </a:bodyPr>
          <a:lstStyle/>
          <a:p>
            <a:pPr algn="r">
              <a:lnSpc>
                <a:spcPts val="1224"/>
              </a:lnSpc>
            </a:pPr>
            <a:r>
              <a:rPr lang="en-US" sz="1212" spc="30">
                <a:solidFill>
                  <a:srgbClr val="262674"/>
                </a:solidFill>
                <a:latin typeface="Inter"/>
                <a:ea typeface="Inter"/>
                <a:cs typeface="Inter"/>
                <a:sym typeface="Inter"/>
              </a:rPr>
              <a:t>ECOLES DE BAD LABELLISÉES</a:t>
            </a:r>
          </a:p>
        </p:txBody>
      </p:sp>
      <p:sp>
        <p:nvSpPr>
          <p:cNvPr id="49" name="TextBox 49"/>
          <p:cNvSpPr txBox="1"/>
          <p:nvPr/>
        </p:nvSpPr>
        <p:spPr>
          <a:xfrm>
            <a:off x="3800617" y="5225663"/>
            <a:ext cx="1371421" cy="207757"/>
          </a:xfrm>
          <a:prstGeom prst="rect">
            <a:avLst/>
          </a:prstGeom>
        </p:spPr>
        <p:txBody>
          <a:bodyPr lIns="0" tIns="0" rIns="0" bIns="0" rtlCol="0" anchor="t">
            <a:spAutoFit/>
          </a:bodyPr>
          <a:lstStyle/>
          <a:p>
            <a:pPr algn="r">
              <a:lnSpc>
                <a:spcPts val="1697"/>
              </a:lnSpc>
            </a:pPr>
            <a:r>
              <a:rPr lang="en-US" sz="1212" spc="30">
                <a:solidFill>
                  <a:srgbClr val="262674"/>
                </a:solidFill>
                <a:latin typeface="Inter"/>
                <a:ea typeface="Inter"/>
                <a:cs typeface="Inter"/>
                <a:sym typeface="Inter"/>
              </a:rPr>
              <a:t>SALARIÉS</a:t>
            </a:r>
          </a:p>
        </p:txBody>
      </p:sp>
      <p:sp>
        <p:nvSpPr>
          <p:cNvPr id="50" name="TextBox 50"/>
          <p:cNvSpPr txBox="1"/>
          <p:nvPr/>
        </p:nvSpPr>
        <p:spPr>
          <a:xfrm>
            <a:off x="5304608" y="4554964"/>
            <a:ext cx="1371421" cy="313704"/>
          </a:xfrm>
          <a:prstGeom prst="rect">
            <a:avLst/>
          </a:prstGeom>
        </p:spPr>
        <p:txBody>
          <a:bodyPr lIns="0" tIns="0" rIns="0" bIns="0" rtlCol="0" anchor="t">
            <a:spAutoFit/>
          </a:bodyPr>
          <a:lstStyle/>
          <a:p>
            <a:pPr algn="r">
              <a:lnSpc>
                <a:spcPts val="1224"/>
              </a:lnSpc>
            </a:pPr>
            <a:r>
              <a:rPr lang="en-US" sz="1212" spc="30">
                <a:solidFill>
                  <a:srgbClr val="262674"/>
                </a:solidFill>
                <a:latin typeface="Inter"/>
                <a:ea typeface="Inter"/>
                <a:cs typeface="Inter"/>
                <a:sym typeface="Inter"/>
              </a:rPr>
              <a:t>JOUEURS AU PÖLE ESPOIRS</a:t>
            </a:r>
          </a:p>
        </p:txBody>
      </p:sp>
      <p:sp>
        <p:nvSpPr>
          <p:cNvPr id="51" name="TextBox 51"/>
          <p:cNvSpPr txBox="1"/>
          <p:nvPr/>
        </p:nvSpPr>
        <p:spPr>
          <a:xfrm>
            <a:off x="4199900" y="5867507"/>
            <a:ext cx="2476129" cy="283718"/>
          </a:xfrm>
          <a:prstGeom prst="rect">
            <a:avLst/>
          </a:prstGeom>
        </p:spPr>
        <p:txBody>
          <a:bodyPr lIns="0" tIns="0" rIns="0" bIns="0" rtlCol="0" anchor="t">
            <a:spAutoFit/>
          </a:bodyPr>
          <a:lstStyle/>
          <a:p>
            <a:pPr algn="r">
              <a:lnSpc>
                <a:spcPts val="1111"/>
              </a:lnSpc>
            </a:pPr>
            <a:r>
              <a:rPr lang="en-US" sz="1100" spc="27">
                <a:solidFill>
                  <a:srgbClr val="262674"/>
                </a:solidFill>
                <a:latin typeface="Inter"/>
                <a:ea typeface="Inter"/>
                <a:cs typeface="Inter"/>
                <a:sym typeface="Inter"/>
              </a:rPr>
              <a:t>DES </a:t>
            </a:r>
            <a:r>
              <a:rPr lang="en-US" sz="1100" b="1" spc="27">
                <a:solidFill>
                  <a:srgbClr val="262674"/>
                </a:solidFill>
                <a:latin typeface="Inter Bold"/>
                <a:ea typeface="Inter Bold"/>
                <a:cs typeface="Inter Bold"/>
                <a:sym typeface="Inter Bold"/>
              </a:rPr>
              <a:t>CENTAINES </a:t>
            </a:r>
            <a:r>
              <a:rPr lang="en-US" sz="1100" spc="27">
                <a:solidFill>
                  <a:srgbClr val="262674"/>
                </a:solidFill>
                <a:latin typeface="Inter"/>
                <a:ea typeface="Inter"/>
                <a:cs typeface="Inter"/>
                <a:sym typeface="Inter"/>
              </a:rPr>
              <a:t>DE RAISONS DE JOUER AU BAD !</a:t>
            </a:r>
          </a:p>
        </p:txBody>
      </p:sp>
      <p:sp>
        <p:nvSpPr>
          <p:cNvPr id="52" name="TextBox 52"/>
          <p:cNvSpPr txBox="1"/>
          <p:nvPr/>
        </p:nvSpPr>
        <p:spPr>
          <a:xfrm>
            <a:off x="1997373" y="6627475"/>
            <a:ext cx="5119043" cy="355418"/>
          </a:xfrm>
          <a:prstGeom prst="rect">
            <a:avLst/>
          </a:prstGeom>
        </p:spPr>
        <p:txBody>
          <a:bodyPr lIns="0" tIns="0" rIns="0" bIns="0" rtlCol="0" anchor="t">
            <a:spAutoFit/>
          </a:bodyPr>
          <a:lstStyle/>
          <a:p>
            <a:pPr algn="r">
              <a:lnSpc>
                <a:spcPts val="2985"/>
              </a:lnSpc>
            </a:pPr>
            <a:r>
              <a:rPr lang="en-US" sz="2132" b="1" spc="-144">
                <a:solidFill>
                  <a:srgbClr val="0F71B8"/>
                </a:solidFill>
                <a:latin typeface="Cardo Bold"/>
                <a:ea typeface="Cardo Bold"/>
                <a:cs typeface="Cardo Bold"/>
                <a:sym typeface="Cardo Bold"/>
              </a:rPr>
              <a:t>Temps Forts</a:t>
            </a:r>
          </a:p>
        </p:txBody>
      </p:sp>
      <p:sp>
        <p:nvSpPr>
          <p:cNvPr id="53" name="TextBox 53"/>
          <p:cNvSpPr txBox="1"/>
          <p:nvPr/>
        </p:nvSpPr>
        <p:spPr>
          <a:xfrm>
            <a:off x="433921" y="7908413"/>
            <a:ext cx="1355250" cy="212674"/>
          </a:xfrm>
          <a:prstGeom prst="rect">
            <a:avLst/>
          </a:prstGeom>
        </p:spPr>
        <p:txBody>
          <a:bodyPr lIns="0" tIns="0" rIns="0" bIns="0" rtlCol="0" anchor="t">
            <a:spAutoFit/>
          </a:bodyPr>
          <a:lstStyle/>
          <a:p>
            <a:pPr algn="ctr">
              <a:lnSpc>
                <a:spcPts val="865"/>
              </a:lnSpc>
            </a:pPr>
            <a:r>
              <a:rPr lang="en-US" sz="618" b="1" spc="15">
                <a:solidFill>
                  <a:srgbClr val="262674"/>
                </a:solidFill>
                <a:latin typeface="Inter Bold"/>
                <a:ea typeface="Inter Bold"/>
                <a:cs typeface="Inter Bold"/>
                <a:sym typeface="Inter Bold"/>
              </a:rPr>
              <a:t>CHAMPIONNAT RÉGIONAL DOUBLES ET MIXTE ADULTES</a:t>
            </a:r>
          </a:p>
        </p:txBody>
      </p:sp>
      <p:sp>
        <p:nvSpPr>
          <p:cNvPr id="54" name="TextBox 54"/>
          <p:cNvSpPr txBox="1"/>
          <p:nvPr/>
        </p:nvSpPr>
        <p:spPr>
          <a:xfrm>
            <a:off x="1313019" y="9453597"/>
            <a:ext cx="854841" cy="93619"/>
          </a:xfrm>
          <a:prstGeom prst="rect">
            <a:avLst/>
          </a:prstGeom>
        </p:spPr>
        <p:txBody>
          <a:bodyPr lIns="0" tIns="0" rIns="0" bIns="0" rtlCol="0" anchor="t">
            <a:spAutoFit/>
          </a:bodyPr>
          <a:lstStyle/>
          <a:p>
            <a:pPr algn="l">
              <a:lnSpc>
                <a:spcPts val="725"/>
              </a:lnSpc>
            </a:pPr>
            <a:r>
              <a:rPr lang="en-US" sz="518" b="1" spc="12">
                <a:solidFill>
                  <a:srgbClr val="6D6D87"/>
                </a:solidFill>
                <a:latin typeface="Inter Bold"/>
                <a:ea typeface="Inter Bold"/>
                <a:cs typeface="Inter Bold"/>
                <a:sym typeface="Inter Bold"/>
              </a:rPr>
              <a:t>badminton-aura.org</a:t>
            </a:r>
          </a:p>
        </p:txBody>
      </p:sp>
      <p:sp>
        <p:nvSpPr>
          <p:cNvPr id="55" name="TextBox 55"/>
          <p:cNvSpPr txBox="1"/>
          <p:nvPr/>
        </p:nvSpPr>
        <p:spPr>
          <a:xfrm>
            <a:off x="2167860" y="9447017"/>
            <a:ext cx="1035557" cy="181347"/>
          </a:xfrm>
          <a:prstGeom prst="rect">
            <a:avLst/>
          </a:prstGeom>
        </p:spPr>
        <p:txBody>
          <a:bodyPr lIns="0" tIns="0" rIns="0" bIns="0" rtlCol="0" anchor="t">
            <a:spAutoFit/>
          </a:bodyPr>
          <a:lstStyle/>
          <a:p>
            <a:pPr algn="ctr">
              <a:lnSpc>
                <a:spcPts val="725"/>
              </a:lnSpc>
            </a:pPr>
            <a:r>
              <a:rPr lang="en-US" sz="518" b="1" spc="12">
                <a:solidFill>
                  <a:srgbClr val="6D6D87"/>
                </a:solidFill>
                <a:latin typeface="Inter Bold"/>
                <a:ea typeface="Inter Bold"/>
                <a:cs typeface="Inter Bold"/>
                <a:sym typeface="Inter Bold"/>
              </a:rPr>
              <a:t>Ligue Auvergne Rhône-Alpes Badminton </a:t>
            </a:r>
          </a:p>
        </p:txBody>
      </p:sp>
      <p:sp>
        <p:nvSpPr>
          <p:cNvPr id="56" name="TextBox 56"/>
          <p:cNvSpPr txBox="1"/>
          <p:nvPr/>
        </p:nvSpPr>
        <p:spPr>
          <a:xfrm>
            <a:off x="3377535" y="9454867"/>
            <a:ext cx="822365" cy="93619"/>
          </a:xfrm>
          <a:prstGeom prst="rect">
            <a:avLst/>
          </a:prstGeom>
        </p:spPr>
        <p:txBody>
          <a:bodyPr lIns="0" tIns="0" rIns="0" bIns="0" rtlCol="0" anchor="t">
            <a:spAutoFit/>
          </a:bodyPr>
          <a:lstStyle/>
          <a:p>
            <a:pPr algn="ctr">
              <a:lnSpc>
                <a:spcPts val="725"/>
              </a:lnSpc>
            </a:pPr>
            <a:r>
              <a:rPr lang="en-US" sz="518" b="1" spc="12">
                <a:solidFill>
                  <a:srgbClr val="6D6D87"/>
                </a:solidFill>
                <a:latin typeface="Inter Bold"/>
                <a:ea typeface="Inter Bold"/>
                <a:cs typeface="Inter Bold"/>
                <a:sym typeface="Inter Bold"/>
              </a:rPr>
              <a:t>ligueaurabadminton</a:t>
            </a:r>
          </a:p>
        </p:txBody>
      </p:sp>
      <p:sp>
        <p:nvSpPr>
          <p:cNvPr id="57" name="TextBox 57"/>
          <p:cNvSpPr txBox="1"/>
          <p:nvPr/>
        </p:nvSpPr>
        <p:spPr>
          <a:xfrm>
            <a:off x="4371350" y="9447017"/>
            <a:ext cx="967593" cy="181347"/>
          </a:xfrm>
          <a:prstGeom prst="rect">
            <a:avLst/>
          </a:prstGeom>
        </p:spPr>
        <p:txBody>
          <a:bodyPr lIns="0" tIns="0" rIns="0" bIns="0" rtlCol="0" anchor="t">
            <a:spAutoFit/>
          </a:bodyPr>
          <a:lstStyle/>
          <a:p>
            <a:pPr algn="ctr">
              <a:lnSpc>
                <a:spcPts val="725"/>
              </a:lnSpc>
            </a:pPr>
            <a:r>
              <a:rPr lang="en-US" sz="518" b="1" spc="12">
                <a:solidFill>
                  <a:srgbClr val="6D6D87"/>
                </a:solidFill>
                <a:latin typeface="Inter Bold"/>
                <a:ea typeface="Inter Bold"/>
                <a:cs typeface="Inter Bold"/>
                <a:sym typeface="Inter Bold"/>
              </a:rPr>
              <a:t>Ligue Auvergne Rhône-Alpes Badminton </a:t>
            </a:r>
          </a:p>
        </p:txBody>
      </p:sp>
      <p:sp>
        <p:nvSpPr>
          <p:cNvPr id="58" name="TextBox 58"/>
          <p:cNvSpPr txBox="1"/>
          <p:nvPr/>
        </p:nvSpPr>
        <p:spPr>
          <a:xfrm>
            <a:off x="5273107" y="9447017"/>
            <a:ext cx="964986" cy="181347"/>
          </a:xfrm>
          <a:prstGeom prst="rect">
            <a:avLst/>
          </a:prstGeom>
        </p:spPr>
        <p:txBody>
          <a:bodyPr lIns="0" tIns="0" rIns="0" bIns="0" rtlCol="0" anchor="t">
            <a:spAutoFit/>
          </a:bodyPr>
          <a:lstStyle/>
          <a:p>
            <a:pPr algn="r">
              <a:lnSpc>
                <a:spcPts val="725"/>
              </a:lnSpc>
            </a:pPr>
            <a:r>
              <a:rPr lang="en-US" sz="518" b="1" spc="12">
                <a:solidFill>
                  <a:srgbClr val="6D6D87"/>
                </a:solidFill>
                <a:latin typeface="Inter Bold"/>
                <a:ea typeface="Inter Bold"/>
                <a:cs typeface="Inter Bold"/>
                <a:sym typeface="Inter Bold"/>
              </a:rPr>
              <a:t>Ligue Auvergne Rhône-Alpes Badminton </a:t>
            </a:r>
          </a:p>
        </p:txBody>
      </p:sp>
      <p:sp>
        <p:nvSpPr>
          <p:cNvPr id="59" name="TextBox 59"/>
          <p:cNvSpPr txBox="1"/>
          <p:nvPr/>
        </p:nvSpPr>
        <p:spPr>
          <a:xfrm>
            <a:off x="6352637" y="4916293"/>
            <a:ext cx="290849" cy="306448"/>
          </a:xfrm>
          <a:prstGeom prst="rect">
            <a:avLst/>
          </a:prstGeom>
        </p:spPr>
        <p:txBody>
          <a:bodyPr lIns="0" tIns="0" rIns="0" bIns="0" rtlCol="0" anchor="t">
            <a:spAutoFit/>
          </a:bodyPr>
          <a:lstStyle/>
          <a:p>
            <a:pPr algn="r">
              <a:lnSpc>
                <a:spcPts val="2623"/>
              </a:lnSpc>
            </a:pPr>
            <a:r>
              <a:rPr lang="en-US" sz="1873" spc="46">
                <a:solidFill>
                  <a:srgbClr val="262674"/>
                </a:solidFill>
                <a:latin typeface="Anton"/>
                <a:ea typeface="Anton"/>
                <a:cs typeface="Anton"/>
                <a:sym typeface="Anton"/>
              </a:rPr>
              <a:t>12</a:t>
            </a:r>
          </a:p>
        </p:txBody>
      </p:sp>
      <p:sp>
        <p:nvSpPr>
          <p:cNvPr id="60" name="TextBox 60"/>
          <p:cNvSpPr txBox="1"/>
          <p:nvPr/>
        </p:nvSpPr>
        <p:spPr>
          <a:xfrm>
            <a:off x="5272065" y="5225663"/>
            <a:ext cx="1371421" cy="207757"/>
          </a:xfrm>
          <a:prstGeom prst="rect">
            <a:avLst/>
          </a:prstGeom>
        </p:spPr>
        <p:txBody>
          <a:bodyPr lIns="0" tIns="0" rIns="0" bIns="0" rtlCol="0" anchor="t">
            <a:spAutoFit/>
          </a:bodyPr>
          <a:lstStyle/>
          <a:p>
            <a:pPr algn="r">
              <a:lnSpc>
                <a:spcPts val="1697"/>
              </a:lnSpc>
            </a:pPr>
            <a:r>
              <a:rPr lang="en-US" sz="1212" spc="30">
                <a:solidFill>
                  <a:srgbClr val="262674"/>
                </a:solidFill>
                <a:latin typeface="Inter"/>
                <a:ea typeface="Inter"/>
                <a:cs typeface="Inter"/>
                <a:sym typeface="Inter"/>
              </a:rPr>
              <a:t>ELUS</a:t>
            </a:r>
          </a:p>
        </p:txBody>
      </p:sp>
      <p:sp>
        <p:nvSpPr>
          <p:cNvPr id="61" name="TextBox 61"/>
          <p:cNvSpPr txBox="1"/>
          <p:nvPr/>
        </p:nvSpPr>
        <p:spPr>
          <a:xfrm>
            <a:off x="473381" y="8113310"/>
            <a:ext cx="1117174" cy="108012"/>
          </a:xfrm>
          <a:prstGeom prst="rect">
            <a:avLst/>
          </a:prstGeom>
        </p:spPr>
        <p:txBody>
          <a:bodyPr lIns="0" tIns="0" rIns="0" bIns="0" rtlCol="0" anchor="t">
            <a:spAutoFit/>
          </a:bodyPr>
          <a:lstStyle/>
          <a:p>
            <a:pPr algn="ctr">
              <a:lnSpc>
                <a:spcPts val="865"/>
              </a:lnSpc>
            </a:pPr>
            <a:r>
              <a:rPr lang="en-US" sz="618" i="1" spc="15" dirty="0">
                <a:solidFill>
                  <a:srgbClr val="262674"/>
                </a:solidFill>
                <a:latin typeface="Inter Italics"/>
                <a:ea typeface="Inter Italics"/>
                <a:cs typeface="Inter Italics"/>
                <a:sym typeface="Inter Italics"/>
              </a:rPr>
              <a:t>11-12 octobre 2025</a:t>
            </a:r>
          </a:p>
        </p:txBody>
      </p:sp>
      <p:sp>
        <p:nvSpPr>
          <p:cNvPr id="62" name="TextBox 62"/>
          <p:cNvSpPr txBox="1"/>
          <p:nvPr/>
        </p:nvSpPr>
        <p:spPr>
          <a:xfrm>
            <a:off x="1627991" y="7211493"/>
            <a:ext cx="1117174" cy="212674"/>
          </a:xfrm>
          <a:prstGeom prst="rect">
            <a:avLst/>
          </a:prstGeom>
        </p:spPr>
        <p:txBody>
          <a:bodyPr lIns="0" tIns="0" rIns="0" bIns="0" rtlCol="0" anchor="t">
            <a:spAutoFit/>
          </a:bodyPr>
          <a:lstStyle/>
          <a:p>
            <a:pPr algn="ctr">
              <a:lnSpc>
                <a:spcPts val="865"/>
              </a:lnSpc>
            </a:pPr>
            <a:r>
              <a:rPr lang="en-US" sz="618" b="1" spc="15">
                <a:solidFill>
                  <a:srgbClr val="262674"/>
                </a:solidFill>
                <a:latin typeface="Inter Bold"/>
                <a:ea typeface="Inter Bold"/>
                <a:cs typeface="Inter Bold"/>
                <a:sym typeface="Inter Bold"/>
              </a:rPr>
              <a:t>CHAMPIONNAT RÉGIONAL VÉTÉRANS</a:t>
            </a:r>
          </a:p>
        </p:txBody>
      </p:sp>
      <p:sp>
        <p:nvSpPr>
          <p:cNvPr id="63" name="TextBox 63"/>
          <p:cNvSpPr txBox="1"/>
          <p:nvPr/>
        </p:nvSpPr>
        <p:spPr>
          <a:xfrm>
            <a:off x="1590555" y="7416391"/>
            <a:ext cx="1117174" cy="108012"/>
          </a:xfrm>
          <a:prstGeom prst="rect">
            <a:avLst/>
          </a:prstGeom>
        </p:spPr>
        <p:txBody>
          <a:bodyPr lIns="0" tIns="0" rIns="0" bIns="0" rtlCol="0" anchor="t">
            <a:spAutoFit/>
          </a:bodyPr>
          <a:lstStyle/>
          <a:p>
            <a:pPr algn="ctr">
              <a:lnSpc>
                <a:spcPts val="865"/>
              </a:lnSpc>
            </a:pPr>
            <a:r>
              <a:rPr lang="en-US" sz="618" i="1" spc="15">
                <a:solidFill>
                  <a:srgbClr val="262674"/>
                </a:solidFill>
                <a:latin typeface="Inter Italics"/>
                <a:ea typeface="Inter Italics"/>
                <a:cs typeface="Inter Italics"/>
                <a:sym typeface="Inter Italics"/>
              </a:rPr>
              <a:t>29-30 novembre 2025</a:t>
            </a:r>
          </a:p>
        </p:txBody>
      </p:sp>
      <p:sp>
        <p:nvSpPr>
          <p:cNvPr id="64" name="TextBox 64"/>
          <p:cNvSpPr txBox="1"/>
          <p:nvPr/>
        </p:nvSpPr>
        <p:spPr>
          <a:xfrm>
            <a:off x="2862521" y="7910625"/>
            <a:ext cx="1117174" cy="212674"/>
          </a:xfrm>
          <a:prstGeom prst="rect">
            <a:avLst/>
          </a:prstGeom>
        </p:spPr>
        <p:txBody>
          <a:bodyPr lIns="0" tIns="0" rIns="0" bIns="0" rtlCol="0" anchor="t">
            <a:spAutoFit/>
          </a:bodyPr>
          <a:lstStyle/>
          <a:p>
            <a:pPr algn="ctr">
              <a:lnSpc>
                <a:spcPts val="865"/>
              </a:lnSpc>
            </a:pPr>
            <a:r>
              <a:rPr lang="en-US" sz="618" b="1" spc="15">
                <a:solidFill>
                  <a:srgbClr val="262674"/>
                </a:solidFill>
                <a:latin typeface="Inter Bold"/>
                <a:ea typeface="Inter Bold"/>
                <a:cs typeface="Inter Bold"/>
                <a:sym typeface="Inter Bold"/>
              </a:rPr>
              <a:t>CHAMPIONNAT RÉGIONAL JEUNES</a:t>
            </a:r>
          </a:p>
        </p:txBody>
      </p:sp>
      <p:sp>
        <p:nvSpPr>
          <p:cNvPr id="65" name="TextBox 65"/>
          <p:cNvSpPr txBox="1"/>
          <p:nvPr/>
        </p:nvSpPr>
        <p:spPr>
          <a:xfrm>
            <a:off x="2862521" y="8115523"/>
            <a:ext cx="1117174" cy="108012"/>
          </a:xfrm>
          <a:prstGeom prst="rect">
            <a:avLst/>
          </a:prstGeom>
        </p:spPr>
        <p:txBody>
          <a:bodyPr lIns="0" tIns="0" rIns="0" bIns="0" rtlCol="0" anchor="t">
            <a:spAutoFit/>
          </a:bodyPr>
          <a:lstStyle/>
          <a:p>
            <a:pPr algn="ctr">
              <a:lnSpc>
                <a:spcPts val="865"/>
              </a:lnSpc>
            </a:pPr>
            <a:r>
              <a:rPr lang="en-US" sz="618" i="1" spc="15">
                <a:solidFill>
                  <a:srgbClr val="262674"/>
                </a:solidFill>
                <a:latin typeface="Inter Italics"/>
                <a:ea typeface="Inter Italics"/>
                <a:cs typeface="Inter Italics"/>
                <a:sym typeface="Inter Italics"/>
              </a:rPr>
              <a:t>30 janvier - 1er février 2026</a:t>
            </a:r>
          </a:p>
        </p:txBody>
      </p:sp>
      <p:sp>
        <p:nvSpPr>
          <p:cNvPr id="66" name="TextBox 66"/>
          <p:cNvSpPr txBox="1"/>
          <p:nvPr/>
        </p:nvSpPr>
        <p:spPr>
          <a:xfrm>
            <a:off x="4063218" y="7290744"/>
            <a:ext cx="1117174" cy="108012"/>
          </a:xfrm>
          <a:prstGeom prst="rect">
            <a:avLst/>
          </a:prstGeom>
        </p:spPr>
        <p:txBody>
          <a:bodyPr lIns="0" tIns="0" rIns="0" bIns="0" rtlCol="0" anchor="t">
            <a:spAutoFit/>
          </a:bodyPr>
          <a:lstStyle/>
          <a:p>
            <a:pPr algn="ctr">
              <a:lnSpc>
                <a:spcPts val="865"/>
              </a:lnSpc>
            </a:pPr>
            <a:r>
              <a:rPr lang="en-US" sz="618" b="1" spc="15">
                <a:solidFill>
                  <a:srgbClr val="262674"/>
                </a:solidFill>
                <a:latin typeface="Inter Bold"/>
                <a:ea typeface="Inter Bold"/>
                <a:cs typeface="Inter Bold"/>
                <a:sym typeface="Inter Bold"/>
              </a:rPr>
              <a:t>ASSEMBLEE GENERALE</a:t>
            </a:r>
          </a:p>
        </p:txBody>
      </p:sp>
      <p:sp>
        <p:nvSpPr>
          <p:cNvPr id="67" name="TextBox 67"/>
          <p:cNvSpPr txBox="1"/>
          <p:nvPr/>
        </p:nvSpPr>
        <p:spPr>
          <a:xfrm>
            <a:off x="4025782" y="7427331"/>
            <a:ext cx="1117174" cy="108012"/>
          </a:xfrm>
          <a:prstGeom prst="rect">
            <a:avLst/>
          </a:prstGeom>
        </p:spPr>
        <p:txBody>
          <a:bodyPr lIns="0" tIns="0" rIns="0" bIns="0" rtlCol="0" anchor="t">
            <a:spAutoFit/>
          </a:bodyPr>
          <a:lstStyle/>
          <a:p>
            <a:pPr algn="ctr">
              <a:lnSpc>
                <a:spcPts val="865"/>
              </a:lnSpc>
            </a:pPr>
            <a:r>
              <a:rPr lang="en-US" sz="618" i="1" spc="15">
                <a:solidFill>
                  <a:srgbClr val="262674"/>
                </a:solidFill>
                <a:latin typeface="Inter Italics"/>
                <a:ea typeface="Inter Italics"/>
                <a:cs typeface="Inter Italics"/>
                <a:sym typeface="Inter Italics"/>
              </a:rPr>
              <a:t>14 mars 2026</a:t>
            </a:r>
          </a:p>
        </p:txBody>
      </p:sp>
      <p:sp>
        <p:nvSpPr>
          <p:cNvPr id="68" name="TextBox 68"/>
          <p:cNvSpPr txBox="1"/>
          <p:nvPr/>
        </p:nvSpPr>
        <p:spPr>
          <a:xfrm>
            <a:off x="5180392" y="8129296"/>
            <a:ext cx="1117174" cy="108012"/>
          </a:xfrm>
          <a:prstGeom prst="rect">
            <a:avLst/>
          </a:prstGeom>
        </p:spPr>
        <p:txBody>
          <a:bodyPr lIns="0" tIns="0" rIns="0" bIns="0" rtlCol="0" anchor="t">
            <a:spAutoFit/>
          </a:bodyPr>
          <a:lstStyle/>
          <a:p>
            <a:pPr algn="ctr">
              <a:lnSpc>
                <a:spcPts val="865"/>
              </a:lnSpc>
            </a:pPr>
            <a:r>
              <a:rPr lang="en-US" sz="618" i="1" spc="15">
                <a:solidFill>
                  <a:srgbClr val="262674"/>
                </a:solidFill>
                <a:latin typeface="Inter Italics"/>
                <a:ea typeface="Inter Italics"/>
                <a:cs typeface="Inter Italics"/>
                <a:sym typeface="Inter Italics"/>
              </a:rPr>
              <a:t>2-5 avril 2026</a:t>
            </a:r>
          </a:p>
        </p:txBody>
      </p:sp>
      <p:sp>
        <p:nvSpPr>
          <p:cNvPr id="69" name="TextBox 69"/>
          <p:cNvSpPr txBox="1"/>
          <p:nvPr/>
        </p:nvSpPr>
        <p:spPr>
          <a:xfrm>
            <a:off x="5188066" y="7908413"/>
            <a:ext cx="1117174" cy="212674"/>
          </a:xfrm>
          <a:prstGeom prst="rect">
            <a:avLst/>
          </a:prstGeom>
        </p:spPr>
        <p:txBody>
          <a:bodyPr lIns="0" tIns="0" rIns="0" bIns="0" rtlCol="0" anchor="t">
            <a:spAutoFit/>
          </a:bodyPr>
          <a:lstStyle/>
          <a:p>
            <a:pPr algn="ctr">
              <a:lnSpc>
                <a:spcPts val="865"/>
              </a:lnSpc>
            </a:pPr>
            <a:r>
              <a:rPr lang="en-US" sz="618" b="1" spc="15">
                <a:solidFill>
                  <a:srgbClr val="262674"/>
                </a:solidFill>
                <a:latin typeface="Inter Bold"/>
                <a:ea typeface="Inter Bold"/>
                <a:cs typeface="Inter Bold"/>
                <a:sym typeface="Inter Bold"/>
              </a:rPr>
              <a:t>FZ FORZA ALPES</a:t>
            </a:r>
          </a:p>
          <a:p>
            <a:pPr algn="ctr">
              <a:lnSpc>
                <a:spcPts val="865"/>
              </a:lnSpc>
            </a:pPr>
            <a:r>
              <a:rPr lang="en-US" sz="618" b="1" spc="15">
                <a:solidFill>
                  <a:srgbClr val="262674"/>
                </a:solidFill>
                <a:latin typeface="Inter Bold"/>
                <a:ea typeface="Inter Bold"/>
                <a:cs typeface="Inter Bold"/>
                <a:sym typeface="Inter Bold"/>
              </a:rPr>
              <a:t>INTERNATIONAL U19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9041" y="505378"/>
            <a:ext cx="6981918" cy="10186622"/>
          </a:xfrm>
          <a:custGeom>
            <a:avLst/>
            <a:gdLst/>
            <a:ahLst/>
            <a:cxnLst/>
            <a:rect l="l" t="t" r="r" b="b"/>
            <a:pathLst>
              <a:path w="6981918" h="10186622">
                <a:moveTo>
                  <a:pt x="0" y="0"/>
                </a:moveTo>
                <a:lnTo>
                  <a:pt x="6981918" y="0"/>
                </a:lnTo>
                <a:lnTo>
                  <a:pt x="6981918" y="10186622"/>
                </a:lnTo>
                <a:lnTo>
                  <a:pt x="0" y="10186622"/>
                </a:lnTo>
                <a:lnTo>
                  <a:pt x="0" y="0"/>
                </a:lnTo>
                <a:close/>
              </a:path>
            </a:pathLst>
          </a:custGeom>
          <a:blipFill>
            <a:blip r:embed="rId2">
              <a:alphaModFix amt="2000"/>
            </a:blip>
            <a:stretch>
              <a:fillRect l="-30908" r="-30908"/>
            </a:stretch>
          </a:blipFill>
        </p:spPr>
        <p:txBody>
          <a:bodyPr/>
          <a:lstStyle/>
          <a:p>
            <a:endParaRPr lang="fr-FR"/>
          </a:p>
        </p:txBody>
      </p:sp>
      <p:sp>
        <p:nvSpPr>
          <p:cNvPr id="3" name="Freeform 3"/>
          <p:cNvSpPr/>
          <p:nvPr/>
        </p:nvSpPr>
        <p:spPr>
          <a:xfrm>
            <a:off x="297820" y="284679"/>
            <a:ext cx="6981918" cy="10186622"/>
          </a:xfrm>
          <a:custGeom>
            <a:avLst/>
            <a:gdLst/>
            <a:ahLst/>
            <a:cxnLst/>
            <a:rect l="l" t="t" r="r" b="b"/>
            <a:pathLst>
              <a:path w="6981918" h="10186622">
                <a:moveTo>
                  <a:pt x="0" y="0"/>
                </a:moveTo>
                <a:lnTo>
                  <a:pt x="6981918" y="0"/>
                </a:lnTo>
                <a:lnTo>
                  <a:pt x="6981918" y="10186622"/>
                </a:lnTo>
                <a:lnTo>
                  <a:pt x="0" y="10186622"/>
                </a:lnTo>
                <a:lnTo>
                  <a:pt x="0" y="0"/>
                </a:lnTo>
                <a:close/>
              </a:path>
            </a:pathLst>
          </a:custGeom>
          <a:blipFill>
            <a:blip r:embed="rId2">
              <a:alphaModFix amt="2000"/>
            </a:blip>
            <a:stretch>
              <a:fillRect l="-30908" r="-30908"/>
            </a:stretch>
          </a:blipFill>
        </p:spPr>
        <p:txBody>
          <a:bodyPr/>
          <a:lstStyle/>
          <a:p>
            <a:endParaRPr lang="fr-FR"/>
          </a:p>
        </p:txBody>
      </p:sp>
      <p:grpSp>
        <p:nvGrpSpPr>
          <p:cNvPr id="4" name="Group 4"/>
          <p:cNvGrpSpPr/>
          <p:nvPr/>
        </p:nvGrpSpPr>
        <p:grpSpPr>
          <a:xfrm>
            <a:off x="0" y="0"/>
            <a:ext cx="7560000" cy="10692000"/>
            <a:chOff x="0" y="0"/>
            <a:chExt cx="2709333" cy="3831771"/>
          </a:xfrm>
        </p:grpSpPr>
        <p:sp>
          <p:nvSpPr>
            <p:cNvPr id="5" name="Freeform 5"/>
            <p:cNvSpPr/>
            <p:nvPr/>
          </p:nvSpPr>
          <p:spPr>
            <a:xfrm>
              <a:off x="0" y="0"/>
              <a:ext cx="2709333" cy="3831772"/>
            </a:xfrm>
            <a:custGeom>
              <a:avLst/>
              <a:gdLst/>
              <a:ahLst/>
              <a:cxnLst/>
              <a:rect l="l" t="t" r="r" b="b"/>
              <a:pathLst>
                <a:path w="2709333" h="3831772">
                  <a:moveTo>
                    <a:pt x="0" y="0"/>
                  </a:moveTo>
                  <a:lnTo>
                    <a:pt x="2709333" y="0"/>
                  </a:lnTo>
                  <a:lnTo>
                    <a:pt x="2709333" y="3831772"/>
                  </a:lnTo>
                  <a:lnTo>
                    <a:pt x="0" y="3831772"/>
                  </a:lnTo>
                  <a:close/>
                </a:path>
              </a:pathLst>
            </a:custGeom>
            <a:solidFill>
              <a:srgbClr val="000000">
                <a:alpha val="0"/>
              </a:srgbClr>
            </a:solidFill>
            <a:ln w="285750" cap="sq">
              <a:solidFill>
                <a:srgbClr val="E3E3ED"/>
              </a:solidFill>
              <a:prstDash val="solid"/>
              <a:miter/>
            </a:ln>
          </p:spPr>
          <p:txBody>
            <a:bodyPr/>
            <a:lstStyle/>
            <a:p>
              <a:endParaRPr lang="fr-FR"/>
            </a:p>
          </p:txBody>
        </p:sp>
        <p:sp>
          <p:nvSpPr>
            <p:cNvPr id="6" name="TextBox 6"/>
            <p:cNvSpPr txBox="1"/>
            <p:nvPr/>
          </p:nvSpPr>
          <p:spPr>
            <a:xfrm>
              <a:off x="0" y="-28575"/>
              <a:ext cx="2709333" cy="3860346"/>
            </a:xfrm>
            <a:prstGeom prst="rect">
              <a:avLst/>
            </a:prstGeom>
          </p:spPr>
          <p:txBody>
            <a:bodyPr lIns="50800" tIns="50800" rIns="50800" bIns="50800" rtlCol="0" anchor="ctr"/>
            <a:lstStyle/>
            <a:p>
              <a:pPr algn="ctr">
                <a:lnSpc>
                  <a:spcPts val="1805"/>
                </a:lnSpc>
              </a:pPr>
              <a:endParaRPr/>
            </a:p>
          </p:txBody>
        </p:sp>
      </p:grpSp>
      <p:grpSp>
        <p:nvGrpSpPr>
          <p:cNvPr id="7" name="Group 7"/>
          <p:cNvGrpSpPr/>
          <p:nvPr/>
        </p:nvGrpSpPr>
        <p:grpSpPr>
          <a:xfrm>
            <a:off x="1320845" y="9678134"/>
            <a:ext cx="4918310" cy="1013866"/>
            <a:chOff x="0" y="0"/>
            <a:chExt cx="6557747" cy="1351821"/>
          </a:xfrm>
        </p:grpSpPr>
        <p:sp>
          <p:nvSpPr>
            <p:cNvPr id="8" name="AutoShape 8"/>
            <p:cNvSpPr/>
            <p:nvPr/>
          </p:nvSpPr>
          <p:spPr>
            <a:xfrm>
              <a:off x="0" y="0"/>
              <a:ext cx="6557747" cy="1351821"/>
            </a:xfrm>
            <a:prstGeom prst="rect">
              <a:avLst/>
            </a:prstGeom>
            <a:solidFill>
              <a:srgbClr val="0F71B8"/>
            </a:solidFill>
          </p:spPr>
          <p:txBody>
            <a:bodyPr/>
            <a:lstStyle/>
            <a:p>
              <a:endParaRPr lang="fr-FR"/>
            </a:p>
          </p:txBody>
        </p:sp>
      </p:grpSp>
      <p:sp>
        <p:nvSpPr>
          <p:cNvPr id="9" name="Freeform 9"/>
          <p:cNvSpPr/>
          <p:nvPr/>
        </p:nvSpPr>
        <p:spPr>
          <a:xfrm>
            <a:off x="331885" y="324133"/>
            <a:ext cx="740171" cy="667368"/>
          </a:xfrm>
          <a:custGeom>
            <a:avLst/>
            <a:gdLst/>
            <a:ahLst/>
            <a:cxnLst/>
            <a:rect l="l" t="t" r="r" b="b"/>
            <a:pathLst>
              <a:path w="740171" h="667368">
                <a:moveTo>
                  <a:pt x="0" y="0"/>
                </a:moveTo>
                <a:lnTo>
                  <a:pt x="740171" y="0"/>
                </a:lnTo>
                <a:lnTo>
                  <a:pt x="740171" y="667368"/>
                </a:lnTo>
                <a:lnTo>
                  <a:pt x="0" y="667368"/>
                </a:lnTo>
                <a:lnTo>
                  <a:pt x="0" y="0"/>
                </a:lnTo>
                <a:close/>
              </a:path>
            </a:pathLst>
          </a:custGeom>
          <a:blipFill>
            <a:blip r:embed="rId2"/>
            <a:stretch>
              <a:fillRect/>
            </a:stretch>
          </a:blipFill>
        </p:spPr>
        <p:txBody>
          <a:bodyPr/>
          <a:lstStyle/>
          <a:p>
            <a:endParaRPr lang="fr-FR"/>
          </a:p>
        </p:txBody>
      </p:sp>
      <p:sp>
        <p:nvSpPr>
          <p:cNvPr id="10" name="TextBox 10"/>
          <p:cNvSpPr txBox="1"/>
          <p:nvPr/>
        </p:nvSpPr>
        <p:spPr>
          <a:xfrm>
            <a:off x="409444" y="1455877"/>
            <a:ext cx="3270190" cy="222739"/>
          </a:xfrm>
          <a:prstGeom prst="rect">
            <a:avLst/>
          </a:prstGeom>
        </p:spPr>
        <p:txBody>
          <a:bodyPr lIns="0" tIns="0" rIns="0" bIns="0" rtlCol="0" anchor="t">
            <a:spAutoFit/>
          </a:bodyPr>
          <a:lstStyle/>
          <a:p>
            <a:pPr algn="l">
              <a:lnSpc>
                <a:spcPts val="1898"/>
              </a:lnSpc>
            </a:pPr>
            <a:r>
              <a:rPr lang="en-US" sz="1355" spc="33">
                <a:solidFill>
                  <a:srgbClr val="019FE3"/>
                </a:solidFill>
                <a:latin typeface="Inter"/>
                <a:ea typeface="Inter"/>
                <a:cs typeface="Inter"/>
                <a:sym typeface="Inter"/>
              </a:rPr>
              <a:t>MISSIONS PINCIPALES </a:t>
            </a:r>
          </a:p>
        </p:txBody>
      </p:sp>
      <p:sp>
        <p:nvSpPr>
          <p:cNvPr id="11" name="TextBox 11"/>
          <p:cNvSpPr txBox="1"/>
          <p:nvPr/>
        </p:nvSpPr>
        <p:spPr>
          <a:xfrm>
            <a:off x="417672" y="1765934"/>
            <a:ext cx="3291364" cy="1717675"/>
          </a:xfrm>
          <a:prstGeom prst="rect">
            <a:avLst/>
          </a:prstGeom>
        </p:spPr>
        <p:txBody>
          <a:bodyPr lIns="0" tIns="0" rIns="0" bIns="0" rtlCol="0" anchor="t">
            <a:spAutoFit/>
          </a:bodyPr>
          <a:lstStyle/>
          <a:p>
            <a:pPr algn="just">
              <a:lnSpc>
                <a:spcPts val="1400"/>
              </a:lnSpc>
            </a:pPr>
            <a:r>
              <a:rPr lang="en-US" sz="1000" spc="25" dirty="0">
                <a:solidFill>
                  <a:srgbClr val="262674"/>
                </a:solidFill>
                <a:latin typeface="Inter"/>
                <a:ea typeface="Inter"/>
                <a:cs typeface="Inter"/>
                <a:sym typeface="Inter"/>
              </a:rPr>
              <a:t>Accompagner les comités départementaux et les clubs dans leur structuration</a:t>
            </a:r>
          </a:p>
          <a:p>
            <a:pPr algn="just">
              <a:lnSpc>
                <a:spcPts val="1400"/>
              </a:lnSpc>
            </a:pPr>
            <a:r>
              <a:rPr lang="en-US" sz="1000" spc="25" dirty="0">
                <a:solidFill>
                  <a:srgbClr val="262674"/>
                </a:solidFill>
                <a:latin typeface="Inter"/>
                <a:ea typeface="Inter"/>
                <a:cs typeface="Inter"/>
                <a:sym typeface="Inter"/>
              </a:rPr>
              <a:t>Développer la présence du badminton auprès des collectivités territoriales</a:t>
            </a:r>
          </a:p>
          <a:p>
            <a:pPr algn="just">
              <a:lnSpc>
                <a:spcPts val="1400"/>
              </a:lnSpc>
            </a:pPr>
            <a:r>
              <a:rPr lang="en-US" sz="1000" spc="25" dirty="0">
                <a:solidFill>
                  <a:srgbClr val="262674"/>
                </a:solidFill>
                <a:latin typeface="Inter"/>
                <a:ea typeface="Inter"/>
                <a:cs typeface="Inter"/>
                <a:sym typeface="Inter"/>
              </a:rPr>
              <a:t>Détecter et former les champions de demain</a:t>
            </a:r>
          </a:p>
          <a:p>
            <a:pPr algn="just">
              <a:lnSpc>
                <a:spcPts val="1400"/>
              </a:lnSpc>
            </a:pPr>
            <a:r>
              <a:rPr lang="en-US" sz="1000" spc="25" dirty="0">
                <a:solidFill>
                  <a:srgbClr val="262674"/>
                </a:solidFill>
                <a:latin typeface="Inter"/>
                <a:ea typeface="Inter"/>
                <a:cs typeface="Inter"/>
                <a:sym typeface="Inter"/>
              </a:rPr>
              <a:t>Former les encadrants, dirigeants et les </a:t>
            </a:r>
            <a:r>
              <a:rPr lang="en-US" sz="1000" spc="25" dirty="0" err="1">
                <a:solidFill>
                  <a:srgbClr val="262674"/>
                </a:solidFill>
                <a:latin typeface="Inter"/>
                <a:ea typeface="Inter"/>
                <a:cs typeface="Inter"/>
                <a:sym typeface="Inter"/>
              </a:rPr>
              <a:t>officiels</a:t>
            </a:r>
            <a:r>
              <a:rPr lang="en-US" sz="1000" spc="25" dirty="0">
                <a:solidFill>
                  <a:srgbClr val="262674"/>
                </a:solidFill>
                <a:latin typeface="Inter"/>
                <a:ea typeface="Inter"/>
                <a:cs typeface="Inter"/>
                <a:sym typeface="Inter"/>
              </a:rPr>
              <a:t> techniques</a:t>
            </a:r>
          </a:p>
          <a:p>
            <a:pPr algn="just">
              <a:lnSpc>
                <a:spcPts val="1400"/>
              </a:lnSpc>
            </a:pPr>
            <a:r>
              <a:rPr lang="en-US" sz="1000" spc="25" dirty="0">
                <a:solidFill>
                  <a:srgbClr val="262674"/>
                </a:solidFill>
                <a:latin typeface="Inter"/>
                <a:ea typeface="Inter"/>
                <a:cs typeface="Inter"/>
                <a:sym typeface="Inter"/>
              </a:rPr>
              <a:t>Promouvoir la pratique et l’engagement des femmes</a:t>
            </a:r>
          </a:p>
          <a:p>
            <a:pPr algn="just">
              <a:lnSpc>
                <a:spcPts val="1400"/>
              </a:lnSpc>
            </a:pPr>
            <a:r>
              <a:rPr lang="en-US" sz="1000" spc="25" dirty="0">
                <a:solidFill>
                  <a:srgbClr val="262674"/>
                </a:solidFill>
                <a:latin typeface="Inter"/>
                <a:ea typeface="Inter"/>
                <a:cs typeface="Inter"/>
                <a:sym typeface="Inter"/>
              </a:rPr>
              <a:t>Impulser l’engagement bénévole</a:t>
            </a:r>
          </a:p>
          <a:p>
            <a:pPr algn="just">
              <a:lnSpc>
                <a:spcPts val="1400"/>
              </a:lnSpc>
            </a:pPr>
            <a:r>
              <a:rPr lang="en-US" sz="1000" spc="25" dirty="0">
                <a:solidFill>
                  <a:srgbClr val="262674"/>
                </a:solidFill>
                <a:latin typeface="Inter"/>
                <a:ea typeface="Inter"/>
                <a:cs typeface="Inter"/>
                <a:sym typeface="Inter"/>
              </a:rPr>
              <a:t>Organiser les </a:t>
            </a:r>
            <a:r>
              <a:rPr lang="en-US" sz="1000" spc="25" dirty="0" err="1">
                <a:solidFill>
                  <a:srgbClr val="262674"/>
                </a:solidFill>
                <a:latin typeface="Inter"/>
                <a:ea typeface="Inter"/>
                <a:cs typeface="Inter"/>
                <a:sym typeface="Inter"/>
              </a:rPr>
              <a:t>compétitions</a:t>
            </a:r>
            <a:r>
              <a:rPr lang="en-US" sz="1000" spc="25" dirty="0">
                <a:solidFill>
                  <a:srgbClr val="262674"/>
                </a:solidFill>
                <a:latin typeface="Inter"/>
                <a:ea typeface="Inter"/>
                <a:cs typeface="Inter"/>
                <a:sym typeface="Inter"/>
              </a:rPr>
              <a:t> </a:t>
            </a:r>
            <a:r>
              <a:rPr lang="en-US" sz="1000" spc="25" dirty="0" err="1">
                <a:solidFill>
                  <a:srgbClr val="262674"/>
                </a:solidFill>
                <a:latin typeface="Inter"/>
                <a:ea typeface="Inter"/>
                <a:cs typeface="Inter"/>
                <a:sym typeface="Inter"/>
              </a:rPr>
              <a:t>régionales</a:t>
            </a:r>
            <a:endParaRPr lang="en-US" sz="1000" spc="25" dirty="0">
              <a:solidFill>
                <a:srgbClr val="262674"/>
              </a:solidFill>
              <a:latin typeface="Inter"/>
              <a:ea typeface="Inter"/>
              <a:cs typeface="Inter"/>
              <a:sym typeface="Inter"/>
            </a:endParaRPr>
          </a:p>
        </p:txBody>
      </p:sp>
      <p:pic>
        <p:nvPicPr>
          <p:cNvPr id="12" name="Picture 12"/>
          <p:cNvPicPr>
            <a:picLocks noChangeAspect="1"/>
          </p:cNvPicPr>
          <p:nvPr/>
        </p:nvPicPr>
        <p:blipFill>
          <a:blip r:embed="rId3"/>
          <a:stretch>
            <a:fillRect/>
          </a:stretch>
        </p:blipFill>
        <p:spPr>
          <a:xfrm>
            <a:off x="3208168" y="346086"/>
            <a:ext cx="4486972" cy="3704755"/>
          </a:xfrm>
          <a:prstGeom prst="rect">
            <a:avLst/>
          </a:prstGeom>
        </p:spPr>
      </p:pic>
      <p:sp>
        <p:nvSpPr>
          <p:cNvPr id="13" name="TextBox 13"/>
          <p:cNvSpPr txBox="1"/>
          <p:nvPr/>
        </p:nvSpPr>
        <p:spPr>
          <a:xfrm>
            <a:off x="409444" y="3625637"/>
            <a:ext cx="3270190" cy="222739"/>
          </a:xfrm>
          <a:prstGeom prst="rect">
            <a:avLst/>
          </a:prstGeom>
        </p:spPr>
        <p:txBody>
          <a:bodyPr lIns="0" tIns="0" rIns="0" bIns="0" rtlCol="0" anchor="t">
            <a:spAutoFit/>
          </a:bodyPr>
          <a:lstStyle/>
          <a:p>
            <a:pPr algn="l">
              <a:lnSpc>
                <a:spcPts val="1898"/>
              </a:lnSpc>
            </a:pPr>
            <a:r>
              <a:rPr lang="en-US" sz="1355" spc="33">
                <a:solidFill>
                  <a:srgbClr val="019FE3"/>
                </a:solidFill>
                <a:latin typeface="Inter"/>
                <a:ea typeface="Inter"/>
                <a:cs typeface="Inter"/>
                <a:sym typeface="Inter"/>
              </a:rPr>
              <a:t>3 LABELS STRUCTURANTS</a:t>
            </a:r>
          </a:p>
        </p:txBody>
      </p:sp>
      <p:pic>
        <p:nvPicPr>
          <p:cNvPr id="14" name="Picture 14"/>
          <p:cNvPicPr>
            <a:picLocks noChangeAspect="1"/>
          </p:cNvPicPr>
          <p:nvPr/>
        </p:nvPicPr>
        <p:blipFill>
          <a:blip r:embed="rId4"/>
          <a:stretch>
            <a:fillRect/>
          </a:stretch>
        </p:blipFill>
        <p:spPr>
          <a:xfrm>
            <a:off x="3006230" y="3308097"/>
            <a:ext cx="630960" cy="630960"/>
          </a:xfrm>
          <a:prstGeom prst="rect">
            <a:avLst/>
          </a:prstGeom>
        </p:spPr>
      </p:pic>
      <p:grpSp>
        <p:nvGrpSpPr>
          <p:cNvPr id="15" name="Group 15"/>
          <p:cNvGrpSpPr/>
          <p:nvPr/>
        </p:nvGrpSpPr>
        <p:grpSpPr>
          <a:xfrm>
            <a:off x="684773" y="4115076"/>
            <a:ext cx="6190455" cy="1973148"/>
            <a:chOff x="0" y="0"/>
            <a:chExt cx="34518992" cy="11002596"/>
          </a:xfrm>
        </p:grpSpPr>
        <p:sp>
          <p:nvSpPr>
            <p:cNvPr id="16" name="Freeform 16"/>
            <p:cNvSpPr/>
            <p:nvPr/>
          </p:nvSpPr>
          <p:spPr>
            <a:xfrm>
              <a:off x="0" y="0"/>
              <a:ext cx="34518991" cy="11002596"/>
            </a:xfrm>
            <a:custGeom>
              <a:avLst/>
              <a:gdLst/>
              <a:ahLst/>
              <a:cxnLst/>
              <a:rect l="l" t="t" r="r" b="b"/>
              <a:pathLst>
                <a:path w="34518991" h="11002596">
                  <a:moveTo>
                    <a:pt x="0" y="0"/>
                  </a:moveTo>
                  <a:lnTo>
                    <a:pt x="0" y="11002596"/>
                  </a:lnTo>
                  <a:lnTo>
                    <a:pt x="34518991" y="11002596"/>
                  </a:lnTo>
                  <a:lnTo>
                    <a:pt x="34518991" y="0"/>
                  </a:lnTo>
                  <a:lnTo>
                    <a:pt x="0" y="0"/>
                  </a:lnTo>
                  <a:close/>
                  <a:moveTo>
                    <a:pt x="34458033" y="10941636"/>
                  </a:moveTo>
                  <a:lnTo>
                    <a:pt x="59690" y="10941636"/>
                  </a:lnTo>
                  <a:lnTo>
                    <a:pt x="59690" y="59690"/>
                  </a:lnTo>
                  <a:lnTo>
                    <a:pt x="34458033" y="59690"/>
                  </a:lnTo>
                  <a:lnTo>
                    <a:pt x="34458033" y="10941636"/>
                  </a:lnTo>
                  <a:close/>
                </a:path>
              </a:pathLst>
            </a:custGeom>
            <a:solidFill>
              <a:srgbClr val="262674"/>
            </a:solidFill>
          </p:spPr>
          <p:txBody>
            <a:bodyPr/>
            <a:lstStyle/>
            <a:p>
              <a:endParaRPr lang="fr-FR"/>
            </a:p>
          </p:txBody>
        </p:sp>
      </p:grpSp>
      <p:sp>
        <p:nvSpPr>
          <p:cNvPr id="17" name="Freeform 17"/>
          <p:cNvSpPr/>
          <p:nvPr/>
        </p:nvSpPr>
        <p:spPr>
          <a:xfrm>
            <a:off x="2309456" y="3886476"/>
            <a:ext cx="3010759" cy="386990"/>
          </a:xfrm>
          <a:custGeom>
            <a:avLst/>
            <a:gdLst/>
            <a:ahLst/>
            <a:cxnLst/>
            <a:rect l="l" t="t" r="r" b="b"/>
            <a:pathLst>
              <a:path w="3010759" h="386990">
                <a:moveTo>
                  <a:pt x="0" y="0"/>
                </a:moveTo>
                <a:lnTo>
                  <a:pt x="3010759" y="0"/>
                </a:lnTo>
                <a:lnTo>
                  <a:pt x="3010759" y="386990"/>
                </a:lnTo>
                <a:lnTo>
                  <a:pt x="0" y="386990"/>
                </a:lnTo>
                <a:lnTo>
                  <a:pt x="0" y="0"/>
                </a:lnTo>
                <a:close/>
              </a:path>
            </a:pathLst>
          </a:custGeom>
          <a:blipFill>
            <a:blip r:embed="rId5"/>
            <a:stretch>
              <a:fillRect l="-67106" t="-77625" r="-64792" b="-320740"/>
            </a:stretch>
          </a:blipFill>
        </p:spPr>
        <p:txBody>
          <a:bodyPr/>
          <a:lstStyle/>
          <a:p>
            <a:endParaRPr lang="fr-FR"/>
          </a:p>
        </p:txBody>
      </p:sp>
      <p:sp>
        <p:nvSpPr>
          <p:cNvPr id="18" name="Freeform 18"/>
          <p:cNvSpPr/>
          <p:nvPr/>
        </p:nvSpPr>
        <p:spPr>
          <a:xfrm>
            <a:off x="4323880" y="4273581"/>
            <a:ext cx="2255548" cy="1614045"/>
          </a:xfrm>
          <a:custGeom>
            <a:avLst/>
            <a:gdLst/>
            <a:ahLst/>
            <a:cxnLst/>
            <a:rect l="l" t="t" r="r" b="b"/>
            <a:pathLst>
              <a:path w="2255548" h="1614045">
                <a:moveTo>
                  <a:pt x="0" y="0"/>
                </a:moveTo>
                <a:lnTo>
                  <a:pt x="2255548" y="0"/>
                </a:lnTo>
                <a:lnTo>
                  <a:pt x="2255548" y="1614045"/>
                </a:lnTo>
                <a:lnTo>
                  <a:pt x="0" y="1614045"/>
                </a:lnTo>
                <a:lnTo>
                  <a:pt x="0" y="0"/>
                </a:lnTo>
                <a:close/>
              </a:path>
            </a:pathLst>
          </a:custGeom>
          <a:blipFill>
            <a:blip r:embed="rId6"/>
            <a:stretch>
              <a:fillRect l="-17569" t="-9656" r="-4812" b="-4287"/>
            </a:stretch>
          </a:blipFill>
        </p:spPr>
        <p:txBody>
          <a:bodyPr/>
          <a:lstStyle/>
          <a:p>
            <a:endParaRPr lang="fr-FR"/>
          </a:p>
        </p:txBody>
      </p:sp>
      <p:pic>
        <p:nvPicPr>
          <p:cNvPr id="19" name="Picture 19"/>
          <p:cNvPicPr>
            <a:picLocks noChangeAspect="1"/>
          </p:cNvPicPr>
          <p:nvPr/>
        </p:nvPicPr>
        <p:blipFill>
          <a:blip r:embed="rId7"/>
          <a:stretch>
            <a:fillRect/>
          </a:stretch>
        </p:blipFill>
        <p:spPr>
          <a:xfrm>
            <a:off x="6206638" y="5333521"/>
            <a:ext cx="630960" cy="630960"/>
          </a:xfrm>
          <a:prstGeom prst="rect">
            <a:avLst/>
          </a:prstGeom>
        </p:spPr>
      </p:pic>
      <p:grpSp>
        <p:nvGrpSpPr>
          <p:cNvPr id="20" name="Group 20"/>
          <p:cNvGrpSpPr/>
          <p:nvPr/>
        </p:nvGrpSpPr>
        <p:grpSpPr>
          <a:xfrm>
            <a:off x="524864" y="6683021"/>
            <a:ext cx="1591157" cy="899113"/>
            <a:chOff x="0" y="0"/>
            <a:chExt cx="8872553" cy="5013603"/>
          </a:xfrm>
        </p:grpSpPr>
        <p:sp>
          <p:nvSpPr>
            <p:cNvPr id="21" name="Freeform 21"/>
            <p:cNvSpPr/>
            <p:nvPr/>
          </p:nvSpPr>
          <p:spPr>
            <a:xfrm>
              <a:off x="0" y="0"/>
              <a:ext cx="8872553" cy="5013603"/>
            </a:xfrm>
            <a:custGeom>
              <a:avLst/>
              <a:gdLst/>
              <a:ahLst/>
              <a:cxnLst/>
              <a:rect l="l" t="t" r="r" b="b"/>
              <a:pathLst>
                <a:path w="8872553" h="5013603">
                  <a:moveTo>
                    <a:pt x="0" y="0"/>
                  </a:moveTo>
                  <a:lnTo>
                    <a:pt x="0" y="5013603"/>
                  </a:lnTo>
                  <a:lnTo>
                    <a:pt x="8872553" y="5013603"/>
                  </a:lnTo>
                  <a:lnTo>
                    <a:pt x="8872553" y="0"/>
                  </a:lnTo>
                  <a:lnTo>
                    <a:pt x="0" y="0"/>
                  </a:lnTo>
                  <a:close/>
                  <a:moveTo>
                    <a:pt x="8811592" y="4952643"/>
                  </a:moveTo>
                  <a:lnTo>
                    <a:pt x="59690" y="4952643"/>
                  </a:lnTo>
                  <a:lnTo>
                    <a:pt x="59690" y="59690"/>
                  </a:lnTo>
                  <a:lnTo>
                    <a:pt x="8811592" y="59690"/>
                  </a:lnTo>
                  <a:lnTo>
                    <a:pt x="8811592" y="4952643"/>
                  </a:lnTo>
                  <a:close/>
                </a:path>
              </a:pathLst>
            </a:custGeom>
            <a:solidFill>
              <a:srgbClr val="262674"/>
            </a:solidFill>
          </p:spPr>
          <p:txBody>
            <a:bodyPr/>
            <a:lstStyle/>
            <a:p>
              <a:endParaRPr lang="fr-FR"/>
            </a:p>
          </p:txBody>
        </p:sp>
      </p:grpSp>
      <p:sp>
        <p:nvSpPr>
          <p:cNvPr id="22" name="Freeform 22"/>
          <p:cNvSpPr/>
          <p:nvPr/>
        </p:nvSpPr>
        <p:spPr>
          <a:xfrm>
            <a:off x="4226064" y="8374328"/>
            <a:ext cx="1449249" cy="849622"/>
          </a:xfrm>
          <a:custGeom>
            <a:avLst/>
            <a:gdLst/>
            <a:ahLst/>
            <a:cxnLst/>
            <a:rect l="l" t="t" r="r" b="b"/>
            <a:pathLst>
              <a:path w="1449249" h="849622">
                <a:moveTo>
                  <a:pt x="0" y="0"/>
                </a:moveTo>
                <a:lnTo>
                  <a:pt x="1449250" y="0"/>
                </a:lnTo>
                <a:lnTo>
                  <a:pt x="1449250" y="849623"/>
                </a:lnTo>
                <a:lnTo>
                  <a:pt x="0" y="849623"/>
                </a:lnTo>
                <a:lnTo>
                  <a:pt x="0" y="0"/>
                </a:lnTo>
                <a:close/>
              </a:path>
            </a:pathLst>
          </a:custGeom>
          <a:blipFill>
            <a:blip r:embed="rId8"/>
            <a:stretch>
              <a:fillRect/>
            </a:stretch>
          </a:blipFill>
        </p:spPr>
        <p:txBody>
          <a:bodyPr/>
          <a:lstStyle/>
          <a:p>
            <a:endParaRPr lang="fr-FR"/>
          </a:p>
        </p:txBody>
      </p:sp>
      <p:pic>
        <p:nvPicPr>
          <p:cNvPr id="23" name="Picture 23"/>
          <p:cNvPicPr>
            <a:picLocks noChangeAspect="1"/>
          </p:cNvPicPr>
          <p:nvPr/>
        </p:nvPicPr>
        <p:blipFill>
          <a:blip r:embed="rId9"/>
          <a:stretch>
            <a:fillRect/>
          </a:stretch>
        </p:blipFill>
        <p:spPr>
          <a:xfrm>
            <a:off x="5973870" y="8218830"/>
            <a:ext cx="1096495" cy="1096495"/>
          </a:xfrm>
          <a:prstGeom prst="rect">
            <a:avLst/>
          </a:prstGeom>
        </p:spPr>
      </p:pic>
      <p:sp>
        <p:nvSpPr>
          <p:cNvPr id="24" name="TextBox 24"/>
          <p:cNvSpPr txBox="1"/>
          <p:nvPr/>
        </p:nvSpPr>
        <p:spPr>
          <a:xfrm>
            <a:off x="1072056" y="9908359"/>
            <a:ext cx="5415888" cy="562942"/>
          </a:xfrm>
          <a:prstGeom prst="rect">
            <a:avLst/>
          </a:prstGeom>
        </p:spPr>
        <p:txBody>
          <a:bodyPr lIns="0" tIns="0" rIns="0" bIns="0" rtlCol="0" anchor="t">
            <a:spAutoFit/>
          </a:bodyPr>
          <a:lstStyle/>
          <a:p>
            <a:pPr algn="ctr">
              <a:lnSpc>
                <a:spcPts val="2206"/>
              </a:lnSpc>
            </a:pPr>
            <a:r>
              <a:rPr lang="en-US" sz="1970" b="1" spc="49">
                <a:solidFill>
                  <a:srgbClr val="FFFFFF"/>
                </a:solidFill>
                <a:latin typeface="Cardo Bold"/>
                <a:ea typeface="Cardo Bold"/>
                <a:cs typeface="Cardo Bold"/>
                <a:sym typeface="Cardo Bold"/>
              </a:rPr>
              <a:t>LIGUE AUVERGNE-RHÔNE-ALPES</a:t>
            </a:r>
          </a:p>
          <a:p>
            <a:pPr algn="ctr">
              <a:lnSpc>
                <a:spcPts val="2206"/>
              </a:lnSpc>
            </a:pPr>
            <a:r>
              <a:rPr lang="en-US" sz="1970" b="1" spc="49">
                <a:solidFill>
                  <a:srgbClr val="FFFFFF"/>
                </a:solidFill>
                <a:latin typeface="Cardo Bold"/>
                <a:ea typeface="Cardo Bold"/>
                <a:cs typeface="Cardo Bold"/>
                <a:sym typeface="Cardo Bold"/>
              </a:rPr>
              <a:t>DE BADMINTON</a:t>
            </a:r>
          </a:p>
        </p:txBody>
      </p:sp>
      <p:sp>
        <p:nvSpPr>
          <p:cNvPr id="25" name="TextBox 25"/>
          <p:cNvSpPr txBox="1"/>
          <p:nvPr/>
        </p:nvSpPr>
        <p:spPr>
          <a:xfrm>
            <a:off x="-1570433" y="1047973"/>
            <a:ext cx="5119043" cy="355418"/>
          </a:xfrm>
          <a:prstGeom prst="rect">
            <a:avLst/>
          </a:prstGeom>
        </p:spPr>
        <p:txBody>
          <a:bodyPr lIns="0" tIns="0" rIns="0" bIns="0" rtlCol="0" anchor="t">
            <a:spAutoFit/>
          </a:bodyPr>
          <a:lstStyle/>
          <a:p>
            <a:pPr algn="ctr">
              <a:lnSpc>
                <a:spcPts val="2985"/>
              </a:lnSpc>
            </a:pPr>
            <a:r>
              <a:rPr lang="en-US" sz="2132" b="1" spc="-144" dirty="0">
                <a:solidFill>
                  <a:srgbClr val="0F71B8"/>
                </a:solidFill>
                <a:latin typeface="Cardo Bold"/>
                <a:ea typeface="Cardo Bold"/>
                <a:cs typeface="Cardo Bold"/>
                <a:sym typeface="Cardo Bold"/>
              </a:rPr>
              <a:t>Notre Rôle</a:t>
            </a:r>
          </a:p>
        </p:txBody>
      </p:sp>
      <p:sp>
        <p:nvSpPr>
          <p:cNvPr id="26" name="TextBox 26"/>
          <p:cNvSpPr txBox="1"/>
          <p:nvPr/>
        </p:nvSpPr>
        <p:spPr>
          <a:xfrm>
            <a:off x="6487944" y="2662309"/>
            <a:ext cx="1161563" cy="67999"/>
          </a:xfrm>
          <a:prstGeom prst="rect">
            <a:avLst/>
          </a:prstGeom>
        </p:spPr>
        <p:txBody>
          <a:bodyPr lIns="0" tIns="0" rIns="0" bIns="0" rtlCol="0" anchor="t">
            <a:spAutoFit/>
          </a:bodyPr>
          <a:lstStyle/>
          <a:p>
            <a:pPr algn="ctr">
              <a:lnSpc>
                <a:spcPts val="487"/>
              </a:lnSpc>
            </a:pPr>
            <a:r>
              <a:rPr lang="en-US" sz="601" i="1" spc="15">
                <a:solidFill>
                  <a:srgbClr val="0F71B8"/>
                </a:solidFill>
                <a:latin typeface="Inter Italics"/>
                <a:ea typeface="Inter Italics"/>
                <a:cs typeface="Inter Italics"/>
                <a:sym typeface="Inter Italics"/>
              </a:rPr>
              <a:t>2.58€</a:t>
            </a:r>
          </a:p>
        </p:txBody>
      </p:sp>
      <p:sp>
        <p:nvSpPr>
          <p:cNvPr id="27" name="TextBox 27"/>
          <p:cNvSpPr txBox="1"/>
          <p:nvPr/>
        </p:nvSpPr>
        <p:spPr>
          <a:xfrm>
            <a:off x="6223218" y="1406928"/>
            <a:ext cx="1161563" cy="67999"/>
          </a:xfrm>
          <a:prstGeom prst="rect">
            <a:avLst/>
          </a:prstGeom>
        </p:spPr>
        <p:txBody>
          <a:bodyPr lIns="0" tIns="0" rIns="0" bIns="0" rtlCol="0" anchor="t">
            <a:spAutoFit/>
          </a:bodyPr>
          <a:lstStyle/>
          <a:p>
            <a:pPr algn="ctr">
              <a:lnSpc>
                <a:spcPts val="487"/>
              </a:lnSpc>
            </a:pPr>
            <a:r>
              <a:rPr lang="en-US" sz="601" i="1" spc="15">
                <a:solidFill>
                  <a:srgbClr val="0F71B8"/>
                </a:solidFill>
                <a:latin typeface="Inter Italics"/>
                <a:ea typeface="Inter Italics"/>
                <a:cs typeface="Inter Italics"/>
                <a:sym typeface="Inter Italics"/>
              </a:rPr>
              <a:t>4.72€</a:t>
            </a:r>
          </a:p>
        </p:txBody>
      </p:sp>
      <p:sp>
        <p:nvSpPr>
          <p:cNvPr id="28" name="TextBox 28"/>
          <p:cNvSpPr txBox="1"/>
          <p:nvPr/>
        </p:nvSpPr>
        <p:spPr>
          <a:xfrm>
            <a:off x="6032709" y="3306051"/>
            <a:ext cx="1161563" cy="67999"/>
          </a:xfrm>
          <a:prstGeom prst="rect">
            <a:avLst/>
          </a:prstGeom>
        </p:spPr>
        <p:txBody>
          <a:bodyPr lIns="0" tIns="0" rIns="0" bIns="0" rtlCol="0" anchor="t">
            <a:spAutoFit/>
          </a:bodyPr>
          <a:lstStyle/>
          <a:p>
            <a:pPr algn="ctr">
              <a:lnSpc>
                <a:spcPts val="487"/>
              </a:lnSpc>
            </a:pPr>
            <a:r>
              <a:rPr lang="en-US" sz="601" i="1" spc="15">
                <a:solidFill>
                  <a:srgbClr val="0F71B8"/>
                </a:solidFill>
                <a:latin typeface="Inter Italics"/>
                <a:ea typeface="Inter Italics"/>
                <a:cs typeface="Inter Italics"/>
                <a:sym typeface="Inter Italics"/>
              </a:rPr>
              <a:t>1.51€</a:t>
            </a:r>
          </a:p>
        </p:txBody>
      </p:sp>
      <p:sp>
        <p:nvSpPr>
          <p:cNvPr id="29" name="TextBox 29"/>
          <p:cNvSpPr txBox="1"/>
          <p:nvPr/>
        </p:nvSpPr>
        <p:spPr>
          <a:xfrm>
            <a:off x="4960918" y="3445973"/>
            <a:ext cx="1161563" cy="67999"/>
          </a:xfrm>
          <a:prstGeom prst="rect">
            <a:avLst/>
          </a:prstGeom>
        </p:spPr>
        <p:txBody>
          <a:bodyPr lIns="0" tIns="0" rIns="0" bIns="0" rtlCol="0" anchor="t">
            <a:spAutoFit/>
          </a:bodyPr>
          <a:lstStyle/>
          <a:p>
            <a:pPr algn="ctr">
              <a:lnSpc>
                <a:spcPts val="487"/>
              </a:lnSpc>
            </a:pPr>
            <a:r>
              <a:rPr lang="en-US" sz="601" i="1" spc="15">
                <a:solidFill>
                  <a:srgbClr val="0F71B8"/>
                </a:solidFill>
                <a:latin typeface="Inter Italics"/>
                <a:ea typeface="Inter Italics"/>
                <a:cs typeface="Inter Italics"/>
                <a:sym typeface="Inter Italics"/>
              </a:rPr>
              <a:t>0.20€</a:t>
            </a:r>
          </a:p>
        </p:txBody>
      </p:sp>
      <p:sp>
        <p:nvSpPr>
          <p:cNvPr id="30" name="TextBox 30"/>
          <p:cNvSpPr txBox="1"/>
          <p:nvPr/>
        </p:nvSpPr>
        <p:spPr>
          <a:xfrm>
            <a:off x="4158652" y="3262526"/>
            <a:ext cx="1161563" cy="67999"/>
          </a:xfrm>
          <a:prstGeom prst="rect">
            <a:avLst/>
          </a:prstGeom>
        </p:spPr>
        <p:txBody>
          <a:bodyPr lIns="0" tIns="0" rIns="0" bIns="0" rtlCol="0" anchor="t">
            <a:spAutoFit/>
          </a:bodyPr>
          <a:lstStyle/>
          <a:p>
            <a:pPr algn="ctr">
              <a:lnSpc>
                <a:spcPts val="487"/>
              </a:lnSpc>
            </a:pPr>
            <a:r>
              <a:rPr lang="en-US" sz="601" i="1" spc="15">
                <a:solidFill>
                  <a:srgbClr val="0F71B8"/>
                </a:solidFill>
                <a:latin typeface="Inter Italics"/>
                <a:ea typeface="Inter Italics"/>
                <a:cs typeface="Inter Italics"/>
                <a:sym typeface="Inter Italics"/>
              </a:rPr>
              <a:t>1.66€</a:t>
            </a:r>
          </a:p>
        </p:txBody>
      </p:sp>
      <p:sp>
        <p:nvSpPr>
          <p:cNvPr id="31" name="TextBox 31"/>
          <p:cNvSpPr txBox="1"/>
          <p:nvPr/>
        </p:nvSpPr>
        <p:spPr>
          <a:xfrm>
            <a:off x="5748892" y="3417398"/>
            <a:ext cx="739052" cy="253873"/>
          </a:xfrm>
          <a:prstGeom prst="rect">
            <a:avLst/>
          </a:prstGeom>
        </p:spPr>
        <p:txBody>
          <a:bodyPr lIns="0" tIns="0" rIns="0" bIns="0" rtlCol="0" anchor="t">
            <a:spAutoFit/>
          </a:bodyPr>
          <a:lstStyle/>
          <a:p>
            <a:pPr algn="l">
              <a:lnSpc>
                <a:spcPts val="1092"/>
              </a:lnSpc>
            </a:pPr>
            <a:r>
              <a:rPr lang="en-US" sz="780" i="1" spc="19">
                <a:solidFill>
                  <a:srgbClr val="0F71B8"/>
                </a:solidFill>
                <a:latin typeface="Vollkorn Italics"/>
                <a:ea typeface="Vollkorn Italics"/>
                <a:cs typeface="Vollkorn Italics"/>
                <a:sym typeface="Vollkorn Italics"/>
              </a:rPr>
              <a:t>FORMATION</a:t>
            </a:r>
          </a:p>
          <a:p>
            <a:pPr algn="ctr">
              <a:lnSpc>
                <a:spcPts val="1092"/>
              </a:lnSpc>
            </a:pPr>
            <a:r>
              <a:rPr lang="en-US" sz="780" i="1" spc="19">
                <a:solidFill>
                  <a:srgbClr val="0F71B8"/>
                </a:solidFill>
                <a:latin typeface="Vollkorn Italics"/>
                <a:ea typeface="Vollkorn Italics"/>
                <a:cs typeface="Vollkorn Italics"/>
                <a:sym typeface="Vollkorn Italics"/>
              </a:rPr>
              <a:t>7%</a:t>
            </a:r>
          </a:p>
        </p:txBody>
      </p:sp>
      <p:sp>
        <p:nvSpPr>
          <p:cNvPr id="32" name="TextBox 32"/>
          <p:cNvSpPr txBox="1"/>
          <p:nvPr/>
        </p:nvSpPr>
        <p:spPr>
          <a:xfrm>
            <a:off x="4581163" y="3423053"/>
            <a:ext cx="739052" cy="253873"/>
          </a:xfrm>
          <a:prstGeom prst="rect">
            <a:avLst/>
          </a:prstGeom>
        </p:spPr>
        <p:txBody>
          <a:bodyPr lIns="0" tIns="0" rIns="0" bIns="0" rtlCol="0" anchor="t">
            <a:spAutoFit/>
          </a:bodyPr>
          <a:lstStyle/>
          <a:p>
            <a:pPr algn="l">
              <a:lnSpc>
                <a:spcPts val="1092"/>
              </a:lnSpc>
            </a:pPr>
            <a:r>
              <a:rPr lang="en-US" sz="780" i="1" spc="19">
                <a:solidFill>
                  <a:srgbClr val="0F71B8"/>
                </a:solidFill>
                <a:latin typeface="Vollkorn Italics"/>
                <a:ea typeface="Vollkorn Italics"/>
                <a:cs typeface="Vollkorn Italics"/>
                <a:sym typeface="Vollkorn Italics"/>
              </a:rPr>
              <a:t>VIE SPORTIVE</a:t>
            </a:r>
          </a:p>
          <a:p>
            <a:pPr algn="l">
              <a:lnSpc>
                <a:spcPts val="1092"/>
              </a:lnSpc>
            </a:pPr>
            <a:r>
              <a:rPr lang="en-US" sz="780" i="1" spc="19">
                <a:solidFill>
                  <a:srgbClr val="0F71B8"/>
                </a:solidFill>
                <a:latin typeface="Vollkorn Italics"/>
                <a:ea typeface="Vollkorn Italics"/>
                <a:cs typeface="Vollkorn Italics"/>
                <a:sym typeface="Vollkorn Italics"/>
              </a:rPr>
              <a:t>     6%</a:t>
            </a:r>
          </a:p>
        </p:txBody>
      </p:sp>
      <p:sp>
        <p:nvSpPr>
          <p:cNvPr id="33" name="TextBox 33"/>
          <p:cNvSpPr txBox="1"/>
          <p:nvPr/>
        </p:nvSpPr>
        <p:spPr>
          <a:xfrm>
            <a:off x="5784892" y="3590173"/>
            <a:ext cx="1161563" cy="67999"/>
          </a:xfrm>
          <a:prstGeom prst="rect">
            <a:avLst/>
          </a:prstGeom>
        </p:spPr>
        <p:txBody>
          <a:bodyPr lIns="0" tIns="0" rIns="0" bIns="0" rtlCol="0" anchor="t">
            <a:spAutoFit/>
          </a:bodyPr>
          <a:lstStyle/>
          <a:p>
            <a:pPr algn="ctr">
              <a:lnSpc>
                <a:spcPts val="487"/>
              </a:lnSpc>
            </a:pPr>
            <a:r>
              <a:rPr lang="en-US" sz="601" i="1" spc="15">
                <a:solidFill>
                  <a:srgbClr val="0F71B8"/>
                </a:solidFill>
                <a:latin typeface="Inter Italics"/>
                <a:ea typeface="Inter Italics"/>
                <a:cs typeface="Inter Italics"/>
                <a:sym typeface="Inter Italics"/>
              </a:rPr>
              <a:t>1.35€</a:t>
            </a:r>
          </a:p>
        </p:txBody>
      </p:sp>
      <p:sp>
        <p:nvSpPr>
          <p:cNvPr id="34" name="TextBox 34"/>
          <p:cNvSpPr txBox="1"/>
          <p:nvPr/>
        </p:nvSpPr>
        <p:spPr>
          <a:xfrm>
            <a:off x="4446338" y="3590173"/>
            <a:ext cx="1161563" cy="67999"/>
          </a:xfrm>
          <a:prstGeom prst="rect">
            <a:avLst/>
          </a:prstGeom>
        </p:spPr>
        <p:txBody>
          <a:bodyPr lIns="0" tIns="0" rIns="0" bIns="0" rtlCol="0" anchor="t">
            <a:spAutoFit/>
          </a:bodyPr>
          <a:lstStyle/>
          <a:p>
            <a:pPr algn="ctr">
              <a:lnSpc>
                <a:spcPts val="487"/>
              </a:lnSpc>
            </a:pPr>
            <a:r>
              <a:rPr lang="en-US" sz="601" i="1" spc="15">
                <a:solidFill>
                  <a:srgbClr val="0F71B8"/>
                </a:solidFill>
                <a:latin typeface="Inter Italics"/>
                <a:ea typeface="Inter Italics"/>
                <a:cs typeface="Inter Italics"/>
                <a:sym typeface="Inter Italics"/>
              </a:rPr>
              <a:t>1.24€</a:t>
            </a:r>
          </a:p>
        </p:txBody>
      </p:sp>
      <p:sp>
        <p:nvSpPr>
          <p:cNvPr id="35" name="TextBox 35"/>
          <p:cNvSpPr txBox="1"/>
          <p:nvPr/>
        </p:nvSpPr>
        <p:spPr>
          <a:xfrm>
            <a:off x="4158652" y="2815783"/>
            <a:ext cx="1161563" cy="67999"/>
          </a:xfrm>
          <a:prstGeom prst="rect">
            <a:avLst/>
          </a:prstGeom>
        </p:spPr>
        <p:txBody>
          <a:bodyPr lIns="0" tIns="0" rIns="0" bIns="0" rtlCol="0" anchor="t">
            <a:spAutoFit/>
          </a:bodyPr>
          <a:lstStyle/>
          <a:p>
            <a:pPr algn="ctr">
              <a:lnSpc>
                <a:spcPts val="487"/>
              </a:lnSpc>
            </a:pPr>
            <a:r>
              <a:rPr lang="en-US" sz="601" i="1" spc="15">
                <a:solidFill>
                  <a:srgbClr val="0F71B8"/>
                </a:solidFill>
                <a:latin typeface="Inter Italics"/>
                <a:ea typeface="Inter Italics"/>
                <a:cs typeface="Inter Italics"/>
                <a:sym typeface="Inter Italics"/>
              </a:rPr>
              <a:t>0.45€</a:t>
            </a:r>
          </a:p>
        </p:txBody>
      </p:sp>
      <p:sp>
        <p:nvSpPr>
          <p:cNvPr id="36" name="TextBox 36"/>
          <p:cNvSpPr txBox="1"/>
          <p:nvPr/>
        </p:nvSpPr>
        <p:spPr>
          <a:xfrm>
            <a:off x="4000381" y="2398938"/>
            <a:ext cx="1161563" cy="67999"/>
          </a:xfrm>
          <a:prstGeom prst="rect">
            <a:avLst/>
          </a:prstGeom>
        </p:spPr>
        <p:txBody>
          <a:bodyPr lIns="0" tIns="0" rIns="0" bIns="0" rtlCol="0" anchor="t">
            <a:spAutoFit/>
          </a:bodyPr>
          <a:lstStyle/>
          <a:p>
            <a:pPr algn="ctr">
              <a:lnSpc>
                <a:spcPts val="487"/>
              </a:lnSpc>
            </a:pPr>
            <a:r>
              <a:rPr lang="en-US" sz="601" i="1" spc="15">
                <a:solidFill>
                  <a:srgbClr val="0F71B8"/>
                </a:solidFill>
                <a:latin typeface="Inter Italics"/>
                <a:ea typeface="Inter Italics"/>
                <a:cs typeface="Inter Italics"/>
                <a:sym typeface="Inter Italics"/>
              </a:rPr>
              <a:t>1.71€</a:t>
            </a:r>
          </a:p>
        </p:txBody>
      </p:sp>
      <p:sp>
        <p:nvSpPr>
          <p:cNvPr id="37" name="TextBox 37"/>
          <p:cNvSpPr txBox="1"/>
          <p:nvPr/>
        </p:nvSpPr>
        <p:spPr>
          <a:xfrm>
            <a:off x="3939433" y="1179956"/>
            <a:ext cx="1161563" cy="67999"/>
          </a:xfrm>
          <a:prstGeom prst="rect">
            <a:avLst/>
          </a:prstGeom>
        </p:spPr>
        <p:txBody>
          <a:bodyPr lIns="0" tIns="0" rIns="0" bIns="0" rtlCol="0" anchor="t">
            <a:spAutoFit/>
          </a:bodyPr>
          <a:lstStyle/>
          <a:p>
            <a:pPr algn="ctr">
              <a:lnSpc>
                <a:spcPts val="487"/>
              </a:lnSpc>
            </a:pPr>
            <a:r>
              <a:rPr lang="en-US" sz="601" i="1" spc="15">
                <a:solidFill>
                  <a:srgbClr val="0F71B8"/>
                </a:solidFill>
                <a:latin typeface="Inter Italics"/>
                <a:ea typeface="Inter Italics"/>
                <a:cs typeface="Inter Italics"/>
                <a:sym typeface="Inter Italics"/>
              </a:rPr>
              <a:t>4.34€</a:t>
            </a:r>
          </a:p>
        </p:txBody>
      </p:sp>
      <p:sp>
        <p:nvSpPr>
          <p:cNvPr id="38" name="TextBox 38"/>
          <p:cNvSpPr txBox="1"/>
          <p:nvPr/>
        </p:nvSpPr>
        <p:spPr>
          <a:xfrm>
            <a:off x="2332768" y="3883212"/>
            <a:ext cx="2912021" cy="355418"/>
          </a:xfrm>
          <a:prstGeom prst="rect">
            <a:avLst/>
          </a:prstGeom>
        </p:spPr>
        <p:txBody>
          <a:bodyPr lIns="0" tIns="0" rIns="0" bIns="0" rtlCol="0" anchor="t">
            <a:spAutoFit/>
          </a:bodyPr>
          <a:lstStyle/>
          <a:p>
            <a:pPr algn="ctr">
              <a:lnSpc>
                <a:spcPts val="2985"/>
              </a:lnSpc>
            </a:pPr>
            <a:r>
              <a:rPr lang="en-US" sz="2132" b="1" spc="-144">
                <a:solidFill>
                  <a:srgbClr val="0F71B8"/>
                </a:solidFill>
                <a:latin typeface="Cardo Bold"/>
                <a:ea typeface="Cardo Bold"/>
                <a:cs typeface="Cardo Bold"/>
                <a:sym typeface="Cardo Bold"/>
              </a:rPr>
              <a:t>Le Pôle Espoirs de Voiron</a:t>
            </a:r>
          </a:p>
        </p:txBody>
      </p:sp>
      <p:sp>
        <p:nvSpPr>
          <p:cNvPr id="39" name="TextBox 39"/>
          <p:cNvSpPr txBox="1"/>
          <p:nvPr/>
        </p:nvSpPr>
        <p:spPr>
          <a:xfrm>
            <a:off x="867288" y="4244891"/>
            <a:ext cx="3291364" cy="1600209"/>
          </a:xfrm>
          <a:prstGeom prst="rect">
            <a:avLst/>
          </a:prstGeom>
        </p:spPr>
        <p:txBody>
          <a:bodyPr lIns="0" tIns="0" rIns="0" bIns="0" rtlCol="0" anchor="t">
            <a:spAutoFit/>
          </a:bodyPr>
          <a:lstStyle/>
          <a:p>
            <a:pPr algn="just">
              <a:lnSpc>
                <a:spcPts val="1617"/>
              </a:lnSpc>
            </a:pPr>
            <a:r>
              <a:rPr lang="en-US" sz="1155" spc="28" dirty="0" err="1">
                <a:solidFill>
                  <a:srgbClr val="262674"/>
                </a:solidFill>
                <a:latin typeface="Inter"/>
                <a:ea typeface="Inter"/>
                <a:cs typeface="Inter"/>
                <a:sym typeface="Inter"/>
              </a:rPr>
              <a:t>Depuis</a:t>
            </a:r>
            <a:r>
              <a:rPr lang="en-US" sz="1155" spc="28" dirty="0">
                <a:solidFill>
                  <a:srgbClr val="262674"/>
                </a:solidFill>
                <a:latin typeface="Inter"/>
                <a:ea typeface="Inter"/>
                <a:cs typeface="Inter"/>
                <a:sym typeface="Inter"/>
              </a:rPr>
              <a:t> 1997, la ligue </a:t>
            </a:r>
            <a:r>
              <a:rPr lang="en-US" sz="1155" spc="28" dirty="0" err="1">
                <a:solidFill>
                  <a:srgbClr val="262674"/>
                </a:solidFill>
                <a:latin typeface="Inter"/>
                <a:ea typeface="Inter"/>
                <a:cs typeface="Inter"/>
                <a:sym typeface="Inter"/>
              </a:rPr>
              <a:t>porte</a:t>
            </a:r>
            <a:r>
              <a:rPr lang="en-US" sz="1155" spc="28" dirty="0">
                <a:solidFill>
                  <a:srgbClr val="262674"/>
                </a:solidFill>
                <a:latin typeface="Inter"/>
                <a:ea typeface="Inter"/>
                <a:cs typeface="Inter"/>
                <a:sym typeface="Inter"/>
              </a:rPr>
              <a:t> le </a:t>
            </a:r>
            <a:r>
              <a:rPr lang="en-US" sz="1155" spc="28" dirty="0" err="1">
                <a:solidFill>
                  <a:srgbClr val="262674"/>
                </a:solidFill>
                <a:latin typeface="Inter"/>
                <a:ea typeface="Inter"/>
                <a:cs typeface="Inter"/>
                <a:sym typeface="Inter"/>
              </a:rPr>
              <a:t>pôle</a:t>
            </a:r>
            <a:r>
              <a:rPr lang="en-US" sz="1155" spc="28" dirty="0">
                <a:solidFill>
                  <a:srgbClr val="262674"/>
                </a:solidFill>
                <a:latin typeface="Inter"/>
                <a:ea typeface="Inter"/>
                <a:cs typeface="Inter"/>
                <a:sym typeface="Inter"/>
              </a:rPr>
              <a:t> </a:t>
            </a:r>
            <a:r>
              <a:rPr lang="en-US" sz="1155" spc="28" dirty="0" err="1">
                <a:solidFill>
                  <a:srgbClr val="262674"/>
                </a:solidFill>
                <a:latin typeface="Inter"/>
                <a:ea typeface="Inter"/>
                <a:cs typeface="Inter"/>
                <a:sym typeface="Inter"/>
              </a:rPr>
              <a:t>espoirs</a:t>
            </a:r>
            <a:r>
              <a:rPr lang="en-US" sz="1155" spc="28" dirty="0">
                <a:solidFill>
                  <a:srgbClr val="262674"/>
                </a:solidFill>
                <a:latin typeface="Inter"/>
                <a:ea typeface="Inter"/>
                <a:cs typeface="Inter"/>
                <a:sym typeface="Inter"/>
              </a:rPr>
              <a:t> de Voiron qui </a:t>
            </a:r>
            <a:r>
              <a:rPr lang="en-US" sz="1155" spc="28" dirty="0" err="1">
                <a:solidFill>
                  <a:srgbClr val="262674"/>
                </a:solidFill>
                <a:latin typeface="Inter"/>
                <a:ea typeface="Inter"/>
                <a:cs typeface="Inter"/>
                <a:sym typeface="Inter"/>
              </a:rPr>
              <a:t>regroupe</a:t>
            </a:r>
            <a:r>
              <a:rPr lang="en-US" sz="1155" spc="28" dirty="0">
                <a:solidFill>
                  <a:srgbClr val="262674"/>
                </a:solidFill>
                <a:latin typeface="Inter"/>
                <a:ea typeface="Inter"/>
                <a:cs typeface="Inter"/>
                <a:sym typeface="Inter"/>
              </a:rPr>
              <a:t> les </a:t>
            </a:r>
            <a:r>
              <a:rPr lang="en-US" sz="1155" spc="28" dirty="0" err="1">
                <a:solidFill>
                  <a:srgbClr val="262674"/>
                </a:solidFill>
                <a:latin typeface="Inter"/>
                <a:ea typeface="Inter"/>
                <a:cs typeface="Inter"/>
                <a:sym typeface="Inter"/>
              </a:rPr>
              <a:t>meilleurs</a:t>
            </a:r>
            <a:r>
              <a:rPr lang="en-US" sz="1155" spc="28" dirty="0">
                <a:solidFill>
                  <a:srgbClr val="262674"/>
                </a:solidFill>
                <a:latin typeface="Inter"/>
                <a:ea typeface="Inter"/>
                <a:cs typeface="Inter"/>
                <a:sym typeface="Inter"/>
              </a:rPr>
              <a:t> jeunes joueurs de la </a:t>
            </a:r>
            <a:r>
              <a:rPr lang="en-US" sz="1155" spc="28" dirty="0" err="1">
                <a:solidFill>
                  <a:srgbClr val="262674"/>
                </a:solidFill>
                <a:latin typeface="Inter"/>
                <a:ea typeface="Inter"/>
                <a:cs typeface="Inter"/>
                <a:sym typeface="Inter"/>
              </a:rPr>
              <a:t>région</a:t>
            </a:r>
            <a:r>
              <a:rPr lang="en-US" sz="1155" spc="28" dirty="0">
                <a:solidFill>
                  <a:srgbClr val="262674"/>
                </a:solidFill>
                <a:latin typeface="Inter"/>
                <a:ea typeface="Inter"/>
                <a:cs typeface="Inter"/>
                <a:sym typeface="Inter"/>
              </a:rPr>
              <a:t> entre 11 et 17 ans. </a:t>
            </a:r>
            <a:r>
              <a:rPr lang="en-US" sz="1155" spc="28" dirty="0" err="1">
                <a:solidFill>
                  <a:srgbClr val="262674"/>
                </a:solidFill>
                <a:latin typeface="Inter"/>
                <a:ea typeface="Inter"/>
                <a:cs typeface="Inter"/>
                <a:sym typeface="Inter"/>
              </a:rPr>
              <a:t>Ils</a:t>
            </a:r>
            <a:r>
              <a:rPr lang="en-US" sz="1155" spc="28" dirty="0">
                <a:solidFill>
                  <a:srgbClr val="262674"/>
                </a:solidFill>
                <a:latin typeface="Inter"/>
                <a:ea typeface="Inter"/>
                <a:cs typeface="Inter"/>
                <a:sym typeface="Inter"/>
              </a:rPr>
              <a:t> </a:t>
            </a:r>
            <a:r>
              <a:rPr lang="en-US" sz="1155" spc="28" dirty="0" err="1">
                <a:solidFill>
                  <a:srgbClr val="262674"/>
                </a:solidFill>
                <a:latin typeface="Inter"/>
                <a:ea typeface="Inter"/>
                <a:cs typeface="Inter"/>
                <a:sym typeface="Inter"/>
              </a:rPr>
              <a:t>s’entraînent</a:t>
            </a:r>
            <a:r>
              <a:rPr lang="en-US" sz="1155" spc="28" dirty="0">
                <a:solidFill>
                  <a:srgbClr val="262674"/>
                </a:solidFill>
                <a:latin typeface="Inter"/>
                <a:ea typeface="Inter"/>
                <a:cs typeface="Inter"/>
                <a:sym typeface="Inter"/>
              </a:rPr>
              <a:t> </a:t>
            </a:r>
            <a:r>
              <a:rPr lang="en-US" sz="1155" spc="28" dirty="0" err="1">
                <a:solidFill>
                  <a:srgbClr val="262674"/>
                </a:solidFill>
                <a:latin typeface="Inter"/>
                <a:ea typeface="Inter"/>
                <a:cs typeface="Inter"/>
                <a:sym typeface="Inter"/>
              </a:rPr>
              <a:t>quotidiennement</a:t>
            </a:r>
            <a:r>
              <a:rPr lang="en-US" sz="1155" spc="28" dirty="0">
                <a:solidFill>
                  <a:srgbClr val="262674"/>
                </a:solidFill>
                <a:latin typeface="Inter"/>
                <a:ea typeface="Inter"/>
                <a:cs typeface="Inter"/>
                <a:sym typeface="Inter"/>
              </a:rPr>
              <a:t> avec un </a:t>
            </a:r>
            <a:r>
              <a:rPr lang="en-US" sz="1155" spc="28" dirty="0" err="1">
                <a:solidFill>
                  <a:srgbClr val="262674"/>
                </a:solidFill>
                <a:latin typeface="Inter"/>
                <a:ea typeface="Inter"/>
                <a:cs typeface="Inter"/>
                <a:sym typeface="Inter"/>
              </a:rPr>
              <a:t>emploi</a:t>
            </a:r>
            <a:r>
              <a:rPr lang="en-US" sz="1155" spc="28" dirty="0">
                <a:solidFill>
                  <a:srgbClr val="262674"/>
                </a:solidFill>
                <a:latin typeface="Inter"/>
                <a:ea typeface="Inter"/>
                <a:cs typeface="Inter"/>
                <a:sym typeface="Inter"/>
              </a:rPr>
              <a:t> du temps </a:t>
            </a:r>
            <a:r>
              <a:rPr lang="en-US" sz="1155" spc="28" dirty="0" err="1">
                <a:solidFill>
                  <a:srgbClr val="262674"/>
                </a:solidFill>
                <a:latin typeface="Inter"/>
                <a:ea typeface="Inter"/>
                <a:cs typeface="Inter"/>
                <a:sym typeface="Inter"/>
              </a:rPr>
              <a:t>aménagé</a:t>
            </a:r>
            <a:r>
              <a:rPr lang="en-US" sz="1155" spc="28" dirty="0">
                <a:solidFill>
                  <a:srgbClr val="262674"/>
                </a:solidFill>
                <a:latin typeface="Inter"/>
                <a:ea typeface="Inter"/>
                <a:cs typeface="Inter"/>
                <a:sym typeface="Inter"/>
              </a:rPr>
              <a:t> et un </a:t>
            </a:r>
            <a:r>
              <a:rPr lang="en-US" sz="1155" spc="28" dirty="0" err="1">
                <a:solidFill>
                  <a:srgbClr val="262674"/>
                </a:solidFill>
                <a:latin typeface="Inter"/>
                <a:ea typeface="Inter"/>
                <a:cs typeface="Inter"/>
                <a:sym typeface="Inter"/>
              </a:rPr>
              <a:t>suivi</a:t>
            </a:r>
            <a:r>
              <a:rPr lang="en-US" sz="1155" spc="28" dirty="0">
                <a:solidFill>
                  <a:srgbClr val="262674"/>
                </a:solidFill>
                <a:latin typeface="Inter"/>
                <a:ea typeface="Inter"/>
                <a:cs typeface="Inter"/>
                <a:sym typeface="Inter"/>
              </a:rPr>
              <a:t> sportif, scolaire, </a:t>
            </a:r>
            <a:r>
              <a:rPr lang="en-US" sz="1155" spc="28" dirty="0" err="1">
                <a:solidFill>
                  <a:srgbClr val="262674"/>
                </a:solidFill>
                <a:latin typeface="Inter"/>
                <a:ea typeface="Inter"/>
                <a:cs typeface="Inter"/>
                <a:sym typeface="Inter"/>
              </a:rPr>
              <a:t>médical</a:t>
            </a:r>
            <a:r>
              <a:rPr lang="en-US" sz="1155" spc="28" dirty="0">
                <a:solidFill>
                  <a:srgbClr val="262674"/>
                </a:solidFill>
                <a:latin typeface="Inter"/>
                <a:ea typeface="Inter"/>
                <a:cs typeface="Inter"/>
                <a:sym typeface="Inter"/>
              </a:rPr>
              <a:t> et mental </a:t>
            </a:r>
            <a:r>
              <a:rPr lang="en-US" sz="1155" spc="28" dirty="0" err="1">
                <a:solidFill>
                  <a:srgbClr val="262674"/>
                </a:solidFill>
                <a:latin typeface="Inter"/>
                <a:ea typeface="Inter"/>
                <a:cs typeface="Inter"/>
                <a:sym typeface="Inter"/>
              </a:rPr>
              <a:t>personnalisé</a:t>
            </a:r>
            <a:r>
              <a:rPr lang="en-US" sz="1155" spc="28" dirty="0">
                <a:solidFill>
                  <a:srgbClr val="262674"/>
                </a:solidFill>
                <a:latin typeface="Inter"/>
                <a:ea typeface="Inter"/>
                <a:cs typeface="Inter"/>
                <a:sym typeface="Inter"/>
              </a:rPr>
              <a:t> pour leur </a:t>
            </a:r>
            <a:r>
              <a:rPr lang="en-US" sz="1155" spc="28" dirty="0" err="1">
                <a:solidFill>
                  <a:srgbClr val="262674"/>
                </a:solidFill>
                <a:latin typeface="Inter"/>
                <a:ea typeface="Inter"/>
                <a:cs typeface="Inter"/>
                <a:sym typeface="Inter"/>
              </a:rPr>
              <a:t>permettre</a:t>
            </a:r>
            <a:r>
              <a:rPr lang="en-US" sz="1155" spc="28" dirty="0">
                <a:solidFill>
                  <a:srgbClr val="262674"/>
                </a:solidFill>
                <a:latin typeface="Inter"/>
                <a:ea typeface="Inter"/>
                <a:cs typeface="Inter"/>
                <a:sym typeface="Inter"/>
              </a:rPr>
              <a:t> de </a:t>
            </a:r>
            <a:r>
              <a:rPr lang="en-US" sz="1155" spc="28" dirty="0" err="1">
                <a:solidFill>
                  <a:srgbClr val="262674"/>
                </a:solidFill>
                <a:latin typeface="Inter"/>
                <a:ea typeface="Inter"/>
                <a:cs typeface="Inter"/>
                <a:sym typeface="Inter"/>
              </a:rPr>
              <a:t>mener</a:t>
            </a:r>
            <a:r>
              <a:rPr lang="en-US" sz="1155" spc="28" dirty="0">
                <a:solidFill>
                  <a:srgbClr val="262674"/>
                </a:solidFill>
                <a:latin typeface="Inter"/>
                <a:ea typeface="Inter"/>
                <a:cs typeface="Inter"/>
                <a:sym typeface="Inter"/>
              </a:rPr>
              <a:t> à bien leur double </a:t>
            </a:r>
            <a:r>
              <a:rPr lang="en-US" sz="1155" spc="28" dirty="0" err="1">
                <a:solidFill>
                  <a:srgbClr val="262674"/>
                </a:solidFill>
                <a:latin typeface="Inter"/>
                <a:ea typeface="Inter"/>
                <a:cs typeface="Inter"/>
                <a:sym typeface="Inter"/>
              </a:rPr>
              <a:t>projet</a:t>
            </a:r>
            <a:r>
              <a:rPr lang="en-US" sz="1155" spc="28" dirty="0">
                <a:solidFill>
                  <a:srgbClr val="262674"/>
                </a:solidFill>
                <a:latin typeface="Inter"/>
                <a:ea typeface="Inter"/>
                <a:cs typeface="Inter"/>
                <a:sym typeface="Inter"/>
              </a:rPr>
              <a:t> sportif et scolaire. </a:t>
            </a:r>
          </a:p>
        </p:txBody>
      </p:sp>
      <p:sp>
        <p:nvSpPr>
          <p:cNvPr id="40" name="TextBox 40"/>
          <p:cNvSpPr txBox="1"/>
          <p:nvPr/>
        </p:nvSpPr>
        <p:spPr>
          <a:xfrm>
            <a:off x="-1034432" y="6164424"/>
            <a:ext cx="5119043" cy="355418"/>
          </a:xfrm>
          <a:prstGeom prst="rect">
            <a:avLst/>
          </a:prstGeom>
        </p:spPr>
        <p:txBody>
          <a:bodyPr lIns="0" tIns="0" rIns="0" bIns="0" rtlCol="0" anchor="t">
            <a:spAutoFit/>
          </a:bodyPr>
          <a:lstStyle/>
          <a:p>
            <a:pPr algn="ctr">
              <a:lnSpc>
                <a:spcPts val="2985"/>
              </a:lnSpc>
            </a:pPr>
            <a:r>
              <a:rPr lang="en-US" sz="2132" b="1" spc="-144">
                <a:solidFill>
                  <a:srgbClr val="0F71B8"/>
                </a:solidFill>
                <a:latin typeface="Cardo Bold"/>
                <a:ea typeface="Cardo Bold"/>
                <a:cs typeface="Cardo Bold"/>
                <a:sym typeface="Cardo Bold"/>
              </a:rPr>
              <a:t>Se former avec nous</a:t>
            </a:r>
          </a:p>
        </p:txBody>
      </p:sp>
      <p:sp>
        <p:nvSpPr>
          <p:cNvPr id="41" name="TextBox 41"/>
          <p:cNvSpPr txBox="1"/>
          <p:nvPr/>
        </p:nvSpPr>
        <p:spPr>
          <a:xfrm>
            <a:off x="-1330264" y="7877409"/>
            <a:ext cx="5119043" cy="355418"/>
          </a:xfrm>
          <a:prstGeom prst="rect">
            <a:avLst/>
          </a:prstGeom>
        </p:spPr>
        <p:txBody>
          <a:bodyPr lIns="0" tIns="0" rIns="0" bIns="0" rtlCol="0" anchor="t">
            <a:spAutoFit/>
          </a:bodyPr>
          <a:lstStyle/>
          <a:p>
            <a:pPr algn="ctr">
              <a:lnSpc>
                <a:spcPts val="2985"/>
              </a:lnSpc>
            </a:pPr>
            <a:r>
              <a:rPr lang="en-US" sz="2132" b="1" spc="-144">
                <a:solidFill>
                  <a:srgbClr val="0F71B8"/>
                </a:solidFill>
                <a:latin typeface="Cardo Bold"/>
                <a:ea typeface="Cardo Bold"/>
                <a:cs typeface="Cardo Bold"/>
                <a:sym typeface="Cardo Bold"/>
              </a:rPr>
              <a:t>Nos bons plans</a:t>
            </a:r>
          </a:p>
        </p:txBody>
      </p:sp>
      <p:sp>
        <p:nvSpPr>
          <p:cNvPr id="42" name="TextBox 42"/>
          <p:cNvSpPr txBox="1"/>
          <p:nvPr/>
        </p:nvSpPr>
        <p:spPr>
          <a:xfrm>
            <a:off x="417672" y="8313691"/>
            <a:ext cx="3630938" cy="1143635"/>
          </a:xfrm>
          <a:prstGeom prst="rect">
            <a:avLst/>
          </a:prstGeom>
        </p:spPr>
        <p:txBody>
          <a:bodyPr lIns="0" tIns="0" rIns="0" bIns="0" rtlCol="0" anchor="t">
            <a:spAutoFit/>
          </a:bodyPr>
          <a:lstStyle/>
          <a:p>
            <a:pPr algn="just">
              <a:lnSpc>
                <a:spcPts val="1540"/>
              </a:lnSpc>
            </a:pPr>
            <a:r>
              <a:rPr lang="en-US" sz="1100" spc="27">
                <a:solidFill>
                  <a:srgbClr val="262674"/>
                </a:solidFill>
                <a:latin typeface="Inter"/>
                <a:ea typeface="Inter"/>
                <a:cs typeface="Inter"/>
                <a:sym typeface="Inter"/>
              </a:rPr>
              <a:t>Vous vendez ou connaissez quelqu’un qui vend un bien ? Contactez-nous et nous vous mettrons en relation avec l’agent SAFTI de votre secteur ! </a:t>
            </a:r>
          </a:p>
          <a:p>
            <a:pPr algn="just">
              <a:lnSpc>
                <a:spcPts val="1540"/>
              </a:lnSpc>
            </a:pPr>
            <a:r>
              <a:rPr lang="en-US" sz="1100" b="1" spc="27">
                <a:solidFill>
                  <a:srgbClr val="ED6607"/>
                </a:solidFill>
                <a:latin typeface="Inter Bold"/>
                <a:ea typeface="Inter Bold"/>
                <a:cs typeface="Inter Bold"/>
                <a:sym typeface="Inter Bold"/>
              </a:rPr>
              <a:t>10% de la commission reversée entre la ligue, votre comité et votre club + 200 € de bon d’achat pour vous ! </a:t>
            </a:r>
          </a:p>
        </p:txBody>
      </p:sp>
      <p:sp>
        <p:nvSpPr>
          <p:cNvPr id="43" name="TextBox 43"/>
          <p:cNvSpPr txBox="1"/>
          <p:nvPr/>
        </p:nvSpPr>
        <p:spPr>
          <a:xfrm>
            <a:off x="541530" y="6963033"/>
            <a:ext cx="1574490" cy="453390"/>
          </a:xfrm>
          <a:prstGeom prst="rect">
            <a:avLst/>
          </a:prstGeom>
        </p:spPr>
        <p:txBody>
          <a:bodyPr lIns="0" tIns="0" rIns="0" bIns="0" rtlCol="0" anchor="t">
            <a:spAutoFit/>
          </a:bodyPr>
          <a:lstStyle/>
          <a:p>
            <a:pPr algn="ctr">
              <a:lnSpc>
                <a:spcPts val="1260"/>
              </a:lnSpc>
            </a:pPr>
            <a:r>
              <a:rPr lang="en-US" sz="900" spc="22" dirty="0">
                <a:solidFill>
                  <a:srgbClr val="262674"/>
                </a:solidFill>
                <a:latin typeface="Inter"/>
                <a:ea typeface="Inter"/>
                <a:cs typeface="Inter"/>
                <a:sym typeface="Inter"/>
              </a:rPr>
              <a:t>Encadrants </a:t>
            </a:r>
            <a:r>
              <a:rPr lang="en-US" sz="900" spc="22" dirty="0" err="1">
                <a:solidFill>
                  <a:srgbClr val="262674"/>
                </a:solidFill>
                <a:latin typeface="Inter"/>
                <a:ea typeface="Inter"/>
                <a:cs typeface="Inter"/>
                <a:sym typeface="Inter"/>
              </a:rPr>
              <a:t>Bénévoles</a:t>
            </a:r>
            <a:endParaRPr lang="en-US" sz="900" spc="22" dirty="0">
              <a:solidFill>
                <a:srgbClr val="262674"/>
              </a:solidFill>
              <a:latin typeface="Inter"/>
              <a:ea typeface="Inter"/>
              <a:cs typeface="Inter"/>
              <a:sym typeface="Inter"/>
            </a:endParaRPr>
          </a:p>
          <a:p>
            <a:pPr algn="ctr">
              <a:lnSpc>
                <a:spcPts val="1260"/>
              </a:lnSpc>
            </a:pPr>
            <a:r>
              <a:rPr lang="en-US" sz="900" spc="22" dirty="0">
                <a:solidFill>
                  <a:srgbClr val="262674"/>
                </a:solidFill>
                <a:latin typeface="Inter"/>
                <a:ea typeface="Inter"/>
                <a:cs typeface="Inter"/>
                <a:sym typeface="Inter"/>
              </a:rPr>
              <a:t>Encadrants Professionnels</a:t>
            </a:r>
          </a:p>
          <a:p>
            <a:pPr algn="ctr">
              <a:lnSpc>
                <a:spcPts val="1260"/>
              </a:lnSpc>
            </a:pPr>
            <a:r>
              <a:rPr lang="en-US" sz="900" spc="22" dirty="0" err="1">
                <a:solidFill>
                  <a:srgbClr val="262674"/>
                </a:solidFill>
                <a:latin typeface="Inter"/>
                <a:ea typeface="Inter"/>
                <a:cs typeface="Inter"/>
                <a:sym typeface="Inter"/>
              </a:rPr>
              <a:t>Séminaire</a:t>
            </a:r>
            <a:r>
              <a:rPr lang="en-US" sz="900" spc="22" dirty="0">
                <a:solidFill>
                  <a:srgbClr val="262674"/>
                </a:solidFill>
                <a:latin typeface="Inter"/>
                <a:ea typeface="Inter"/>
                <a:cs typeface="Inter"/>
                <a:sym typeface="Inter"/>
              </a:rPr>
              <a:t> Pro Bad AURA</a:t>
            </a:r>
          </a:p>
        </p:txBody>
      </p:sp>
      <p:grpSp>
        <p:nvGrpSpPr>
          <p:cNvPr id="44" name="Group 44"/>
          <p:cNvGrpSpPr/>
          <p:nvPr/>
        </p:nvGrpSpPr>
        <p:grpSpPr>
          <a:xfrm>
            <a:off x="2184125" y="6683021"/>
            <a:ext cx="1591157" cy="899113"/>
            <a:chOff x="0" y="0"/>
            <a:chExt cx="8872553" cy="5013603"/>
          </a:xfrm>
        </p:grpSpPr>
        <p:sp>
          <p:nvSpPr>
            <p:cNvPr id="45" name="Freeform 45"/>
            <p:cNvSpPr/>
            <p:nvPr/>
          </p:nvSpPr>
          <p:spPr>
            <a:xfrm>
              <a:off x="0" y="0"/>
              <a:ext cx="8872553" cy="5013603"/>
            </a:xfrm>
            <a:custGeom>
              <a:avLst/>
              <a:gdLst/>
              <a:ahLst/>
              <a:cxnLst/>
              <a:rect l="l" t="t" r="r" b="b"/>
              <a:pathLst>
                <a:path w="8872553" h="5013603">
                  <a:moveTo>
                    <a:pt x="0" y="0"/>
                  </a:moveTo>
                  <a:lnTo>
                    <a:pt x="0" y="5013603"/>
                  </a:lnTo>
                  <a:lnTo>
                    <a:pt x="8872553" y="5013603"/>
                  </a:lnTo>
                  <a:lnTo>
                    <a:pt x="8872553" y="0"/>
                  </a:lnTo>
                  <a:lnTo>
                    <a:pt x="0" y="0"/>
                  </a:lnTo>
                  <a:close/>
                  <a:moveTo>
                    <a:pt x="8811592" y="4952643"/>
                  </a:moveTo>
                  <a:lnTo>
                    <a:pt x="59690" y="4952643"/>
                  </a:lnTo>
                  <a:lnTo>
                    <a:pt x="59690" y="59690"/>
                  </a:lnTo>
                  <a:lnTo>
                    <a:pt x="8811592" y="59690"/>
                  </a:lnTo>
                  <a:lnTo>
                    <a:pt x="8811592" y="4952643"/>
                  </a:lnTo>
                  <a:close/>
                </a:path>
              </a:pathLst>
            </a:custGeom>
            <a:solidFill>
              <a:srgbClr val="262674"/>
            </a:solidFill>
          </p:spPr>
          <p:txBody>
            <a:bodyPr/>
            <a:lstStyle/>
            <a:p>
              <a:endParaRPr lang="fr-FR"/>
            </a:p>
          </p:txBody>
        </p:sp>
      </p:grpSp>
      <p:grpSp>
        <p:nvGrpSpPr>
          <p:cNvPr id="46" name="Group 46"/>
          <p:cNvGrpSpPr/>
          <p:nvPr/>
        </p:nvGrpSpPr>
        <p:grpSpPr>
          <a:xfrm>
            <a:off x="3851482" y="6683021"/>
            <a:ext cx="1591157" cy="899113"/>
            <a:chOff x="0" y="0"/>
            <a:chExt cx="8872553" cy="5013603"/>
          </a:xfrm>
        </p:grpSpPr>
        <p:sp>
          <p:nvSpPr>
            <p:cNvPr id="47" name="Freeform 47"/>
            <p:cNvSpPr/>
            <p:nvPr/>
          </p:nvSpPr>
          <p:spPr>
            <a:xfrm>
              <a:off x="0" y="0"/>
              <a:ext cx="8872553" cy="5013603"/>
            </a:xfrm>
            <a:custGeom>
              <a:avLst/>
              <a:gdLst/>
              <a:ahLst/>
              <a:cxnLst/>
              <a:rect l="l" t="t" r="r" b="b"/>
              <a:pathLst>
                <a:path w="8872553" h="5013603">
                  <a:moveTo>
                    <a:pt x="0" y="0"/>
                  </a:moveTo>
                  <a:lnTo>
                    <a:pt x="0" y="5013603"/>
                  </a:lnTo>
                  <a:lnTo>
                    <a:pt x="8872553" y="5013603"/>
                  </a:lnTo>
                  <a:lnTo>
                    <a:pt x="8872553" y="0"/>
                  </a:lnTo>
                  <a:lnTo>
                    <a:pt x="0" y="0"/>
                  </a:lnTo>
                  <a:close/>
                  <a:moveTo>
                    <a:pt x="8811592" y="4952643"/>
                  </a:moveTo>
                  <a:lnTo>
                    <a:pt x="59690" y="4952643"/>
                  </a:lnTo>
                  <a:lnTo>
                    <a:pt x="59690" y="59690"/>
                  </a:lnTo>
                  <a:lnTo>
                    <a:pt x="8811592" y="59690"/>
                  </a:lnTo>
                  <a:lnTo>
                    <a:pt x="8811592" y="4952643"/>
                  </a:lnTo>
                  <a:close/>
                </a:path>
              </a:pathLst>
            </a:custGeom>
            <a:solidFill>
              <a:srgbClr val="262674"/>
            </a:solidFill>
          </p:spPr>
          <p:txBody>
            <a:bodyPr/>
            <a:lstStyle/>
            <a:p>
              <a:endParaRPr lang="fr-FR"/>
            </a:p>
          </p:txBody>
        </p:sp>
      </p:grpSp>
      <p:grpSp>
        <p:nvGrpSpPr>
          <p:cNvPr id="48" name="Group 48"/>
          <p:cNvGrpSpPr/>
          <p:nvPr/>
        </p:nvGrpSpPr>
        <p:grpSpPr>
          <a:xfrm>
            <a:off x="5515979" y="6683021"/>
            <a:ext cx="1591157" cy="899113"/>
            <a:chOff x="0" y="0"/>
            <a:chExt cx="8872553" cy="5013603"/>
          </a:xfrm>
        </p:grpSpPr>
        <p:sp>
          <p:nvSpPr>
            <p:cNvPr id="49" name="Freeform 49"/>
            <p:cNvSpPr/>
            <p:nvPr/>
          </p:nvSpPr>
          <p:spPr>
            <a:xfrm>
              <a:off x="0" y="0"/>
              <a:ext cx="8872553" cy="5013603"/>
            </a:xfrm>
            <a:custGeom>
              <a:avLst/>
              <a:gdLst/>
              <a:ahLst/>
              <a:cxnLst/>
              <a:rect l="l" t="t" r="r" b="b"/>
              <a:pathLst>
                <a:path w="8872553" h="5013603">
                  <a:moveTo>
                    <a:pt x="0" y="0"/>
                  </a:moveTo>
                  <a:lnTo>
                    <a:pt x="0" y="5013603"/>
                  </a:lnTo>
                  <a:lnTo>
                    <a:pt x="8872553" y="5013603"/>
                  </a:lnTo>
                  <a:lnTo>
                    <a:pt x="8872553" y="0"/>
                  </a:lnTo>
                  <a:lnTo>
                    <a:pt x="0" y="0"/>
                  </a:lnTo>
                  <a:close/>
                  <a:moveTo>
                    <a:pt x="8811592" y="4952643"/>
                  </a:moveTo>
                  <a:lnTo>
                    <a:pt x="59690" y="4952643"/>
                  </a:lnTo>
                  <a:lnTo>
                    <a:pt x="59690" y="59690"/>
                  </a:lnTo>
                  <a:lnTo>
                    <a:pt x="8811592" y="59690"/>
                  </a:lnTo>
                  <a:lnTo>
                    <a:pt x="8811592" y="4952643"/>
                  </a:lnTo>
                  <a:close/>
                </a:path>
              </a:pathLst>
            </a:custGeom>
            <a:solidFill>
              <a:srgbClr val="262674"/>
            </a:solidFill>
          </p:spPr>
          <p:txBody>
            <a:bodyPr/>
            <a:lstStyle/>
            <a:p>
              <a:endParaRPr lang="fr-FR"/>
            </a:p>
          </p:txBody>
        </p:sp>
      </p:grpSp>
      <p:sp>
        <p:nvSpPr>
          <p:cNvPr id="50" name="Freeform 50"/>
          <p:cNvSpPr/>
          <p:nvPr/>
        </p:nvSpPr>
        <p:spPr>
          <a:xfrm>
            <a:off x="792000" y="6519842"/>
            <a:ext cx="1095309" cy="326359"/>
          </a:xfrm>
          <a:custGeom>
            <a:avLst/>
            <a:gdLst/>
            <a:ahLst/>
            <a:cxnLst/>
            <a:rect l="l" t="t" r="r" b="b"/>
            <a:pathLst>
              <a:path w="1095309" h="326359">
                <a:moveTo>
                  <a:pt x="0" y="0"/>
                </a:moveTo>
                <a:lnTo>
                  <a:pt x="1095309" y="0"/>
                </a:lnTo>
                <a:lnTo>
                  <a:pt x="1095309" y="326359"/>
                </a:lnTo>
                <a:lnTo>
                  <a:pt x="0" y="326359"/>
                </a:lnTo>
                <a:lnTo>
                  <a:pt x="0" y="0"/>
                </a:lnTo>
                <a:close/>
              </a:path>
            </a:pathLst>
          </a:custGeom>
          <a:blipFill>
            <a:blip r:embed="rId10"/>
            <a:stretch>
              <a:fillRect l="-69021" t="-70962" r="-519656" b="-279742"/>
            </a:stretch>
          </a:blipFill>
        </p:spPr>
        <p:txBody>
          <a:bodyPr/>
          <a:lstStyle/>
          <a:p>
            <a:endParaRPr lang="fr-FR"/>
          </a:p>
        </p:txBody>
      </p:sp>
      <p:sp>
        <p:nvSpPr>
          <p:cNvPr id="51" name="Freeform 51"/>
          <p:cNvSpPr/>
          <p:nvPr/>
        </p:nvSpPr>
        <p:spPr>
          <a:xfrm>
            <a:off x="5820892" y="6519842"/>
            <a:ext cx="963088" cy="326359"/>
          </a:xfrm>
          <a:custGeom>
            <a:avLst/>
            <a:gdLst/>
            <a:ahLst/>
            <a:cxnLst/>
            <a:rect l="l" t="t" r="r" b="b"/>
            <a:pathLst>
              <a:path w="963088" h="326359">
                <a:moveTo>
                  <a:pt x="0" y="0"/>
                </a:moveTo>
                <a:lnTo>
                  <a:pt x="963088" y="0"/>
                </a:lnTo>
                <a:lnTo>
                  <a:pt x="963088" y="326359"/>
                </a:lnTo>
                <a:lnTo>
                  <a:pt x="0" y="326359"/>
                </a:lnTo>
                <a:lnTo>
                  <a:pt x="0" y="0"/>
                </a:lnTo>
                <a:close/>
              </a:path>
            </a:pathLst>
          </a:custGeom>
          <a:blipFill>
            <a:blip r:embed="rId10"/>
            <a:stretch>
              <a:fillRect l="-599850" t="-70962" r="-83375" b="-279742"/>
            </a:stretch>
          </a:blipFill>
        </p:spPr>
        <p:txBody>
          <a:bodyPr/>
          <a:lstStyle/>
          <a:p>
            <a:endParaRPr lang="fr-FR"/>
          </a:p>
        </p:txBody>
      </p:sp>
      <p:sp>
        <p:nvSpPr>
          <p:cNvPr id="52" name="Freeform 52"/>
          <p:cNvSpPr/>
          <p:nvPr/>
        </p:nvSpPr>
        <p:spPr>
          <a:xfrm>
            <a:off x="2368768" y="6519842"/>
            <a:ext cx="1215841" cy="326359"/>
          </a:xfrm>
          <a:custGeom>
            <a:avLst/>
            <a:gdLst/>
            <a:ahLst/>
            <a:cxnLst/>
            <a:rect l="l" t="t" r="r" b="b"/>
            <a:pathLst>
              <a:path w="1215841" h="326359">
                <a:moveTo>
                  <a:pt x="0" y="0"/>
                </a:moveTo>
                <a:lnTo>
                  <a:pt x="1215841" y="0"/>
                </a:lnTo>
                <a:lnTo>
                  <a:pt x="1215841" y="326359"/>
                </a:lnTo>
                <a:lnTo>
                  <a:pt x="0" y="326359"/>
                </a:lnTo>
                <a:lnTo>
                  <a:pt x="0" y="0"/>
                </a:lnTo>
                <a:close/>
              </a:path>
            </a:pathLst>
          </a:custGeom>
          <a:blipFill>
            <a:blip r:embed="rId10"/>
            <a:stretch>
              <a:fillRect l="-191222" t="-70962" r="-329183" b="-279742"/>
            </a:stretch>
          </a:blipFill>
        </p:spPr>
        <p:txBody>
          <a:bodyPr/>
          <a:lstStyle/>
          <a:p>
            <a:endParaRPr lang="fr-FR"/>
          </a:p>
        </p:txBody>
      </p:sp>
      <p:sp>
        <p:nvSpPr>
          <p:cNvPr id="53" name="Freeform 53"/>
          <p:cNvSpPr/>
          <p:nvPr/>
        </p:nvSpPr>
        <p:spPr>
          <a:xfrm>
            <a:off x="4003541" y="6519842"/>
            <a:ext cx="1277248" cy="326359"/>
          </a:xfrm>
          <a:custGeom>
            <a:avLst/>
            <a:gdLst/>
            <a:ahLst/>
            <a:cxnLst/>
            <a:rect l="l" t="t" r="r" b="b"/>
            <a:pathLst>
              <a:path w="1277248" h="326359">
                <a:moveTo>
                  <a:pt x="0" y="0"/>
                </a:moveTo>
                <a:lnTo>
                  <a:pt x="1277249" y="0"/>
                </a:lnTo>
                <a:lnTo>
                  <a:pt x="1277249" y="326359"/>
                </a:lnTo>
                <a:lnTo>
                  <a:pt x="0" y="326359"/>
                </a:lnTo>
                <a:lnTo>
                  <a:pt x="0" y="0"/>
                </a:lnTo>
                <a:close/>
              </a:path>
            </a:pathLst>
          </a:custGeom>
          <a:blipFill>
            <a:blip r:embed="rId10"/>
            <a:stretch>
              <a:fillRect l="-310021" t="-70962" r="-180557" b="-279742"/>
            </a:stretch>
          </a:blipFill>
        </p:spPr>
        <p:txBody>
          <a:bodyPr/>
          <a:lstStyle/>
          <a:p>
            <a:endParaRPr lang="fr-FR"/>
          </a:p>
        </p:txBody>
      </p:sp>
      <p:sp>
        <p:nvSpPr>
          <p:cNvPr id="54" name="TextBox 54"/>
          <p:cNvSpPr txBox="1"/>
          <p:nvPr/>
        </p:nvSpPr>
        <p:spPr>
          <a:xfrm>
            <a:off x="2196506" y="6941451"/>
            <a:ext cx="1574490" cy="453390"/>
          </a:xfrm>
          <a:prstGeom prst="rect">
            <a:avLst/>
          </a:prstGeom>
        </p:spPr>
        <p:txBody>
          <a:bodyPr lIns="0" tIns="0" rIns="0" bIns="0" rtlCol="0" anchor="t">
            <a:spAutoFit/>
          </a:bodyPr>
          <a:lstStyle/>
          <a:p>
            <a:pPr algn="ctr">
              <a:lnSpc>
                <a:spcPts val="1260"/>
              </a:lnSpc>
            </a:pPr>
            <a:r>
              <a:rPr lang="en-US" sz="900" spc="22" dirty="0" err="1">
                <a:solidFill>
                  <a:srgbClr val="262674"/>
                </a:solidFill>
                <a:latin typeface="Inter"/>
                <a:ea typeface="Inter"/>
                <a:cs typeface="Inter"/>
                <a:sym typeface="Inter"/>
              </a:rPr>
              <a:t>Séminaire</a:t>
            </a:r>
            <a:r>
              <a:rPr lang="en-US" sz="900" spc="22" dirty="0">
                <a:solidFill>
                  <a:srgbClr val="262674"/>
                </a:solidFill>
                <a:latin typeface="Inter"/>
                <a:ea typeface="Inter"/>
                <a:cs typeface="Inter"/>
                <a:sym typeface="Inter"/>
              </a:rPr>
              <a:t> Dirigeants</a:t>
            </a:r>
          </a:p>
          <a:p>
            <a:pPr algn="ctr">
              <a:lnSpc>
                <a:spcPts val="1260"/>
              </a:lnSpc>
            </a:pPr>
            <a:r>
              <a:rPr lang="en-US" sz="900" spc="22" dirty="0">
                <a:solidFill>
                  <a:srgbClr val="262674"/>
                </a:solidFill>
                <a:latin typeface="Inter"/>
                <a:ea typeface="Inter"/>
                <a:cs typeface="Inter"/>
                <a:sym typeface="Inter"/>
              </a:rPr>
              <a:t>Dirigeants de comités</a:t>
            </a:r>
          </a:p>
          <a:p>
            <a:pPr algn="ctr">
              <a:lnSpc>
                <a:spcPts val="1260"/>
              </a:lnSpc>
            </a:pPr>
            <a:r>
              <a:rPr lang="en-US" sz="900" spc="22" dirty="0">
                <a:solidFill>
                  <a:srgbClr val="262674"/>
                </a:solidFill>
                <a:latin typeface="Inter"/>
                <a:ea typeface="Inter"/>
                <a:cs typeface="Inter"/>
                <a:sym typeface="Inter"/>
              </a:rPr>
              <a:t>Dirigeants </a:t>
            </a:r>
            <a:r>
              <a:rPr lang="en-US" sz="900" spc="22" dirty="0" err="1">
                <a:solidFill>
                  <a:srgbClr val="262674"/>
                </a:solidFill>
                <a:latin typeface="Inter"/>
                <a:ea typeface="Inter"/>
                <a:cs typeface="Inter"/>
                <a:sym typeface="Inter"/>
              </a:rPr>
              <a:t>employeurs</a:t>
            </a:r>
            <a:endParaRPr lang="en-US" sz="900" spc="22" dirty="0">
              <a:solidFill>
                <a:srgbClr val="262674"/>
              </a:solidFill>
              <a:latin typeface="Inter"/>
              <a:ea typeface="Inter"/>
              <a:cs typeface="Inter"/>
              <a:sym typeface="Inter"/>
            </a:endParaRPr>
          </a:p>
        </p:txBody>
      </p:sp>
      <p:sp>
        <p:nvSpPr>
          <p:cNvPr id="55" name="TextBox 55"/>
          <p:cNvSpPr txBox="1"/>
          <p:nvPr/>
        </p:nvSpPr>
        <p:spPr>
          <a:xfrm>
            <a:off x="3858385" y="6970026"/>
            <a:ext cx="1574490" cy="148590"/>
          </a:xfrm>
          <a:prstGeom prst="rect">
            <a:avLst/>
          </a:prstGeom>
        </p:spPr>
        <p:txBody>
          <a:bodyPr lIns="0" tIns="0" rIns="0" bIns="0" rtlCol="0" anchor="t">
            <a:spAutoFit/>
          </a:bodyPr>
          <a:lstStyle/>
          <a:p>
            <a:pPr algn="ctr">
              <a:lnSpc>
                <a:spcPts val="1260"/>
              </a:lnSpc>
            </a:pPr>
            <a:r>
              <a:rPr lang="en-US" sz="900" spc="22">
                <a:solidFill>
                  <a:srgbClr val="262674"/>
                </a:solidFill>
                <a:latin typeface="Inter"/>
                <a:ea typeface="Inter"/>
                <a:cs typeface="Inter"/>
                <a:sym typeface="Inter"/>
              </a:rPr>
              <a:t>Formations GEO</a:t>
            </a:r>
          </a:p>
        </p:txBody>
      </p:sp>
      <p:sp>
        <p:nvSpPr>
          <p:cNvPr id="56" name="TextBox 56"/>
          <p:cNvSpPr txBox="1"/>
          <p:nvPr/>
        </p:nvSpPr>
        <p:spPr>
          <a:xfrm>
            <a:off x="5524312" y="6912258"/>
            <a:ext cx="1580413" cy="545414"/>
          </a:xfrm>
          <a:prstGeom prst="rect">
            <a:avLst/>
          </a:prstGeom>
        </p:spPr>
        <p:txBody>
          <a:bodyPr lIns="0" tIns="0" rIns="0" bIns="0" rtlCol="0" anchor="t">
            <a:spAutoFit/>
          </a:bodyPr>
          <a:lstStyle/>
          <a:p>
            <a:pPr algn="ctr">
              <a:lnSpc>
                <a:spcPts val="1109"/>
              </a:lnSpc>
            </a:pPr>
            <a:r>
              <a:rPr lang="en-US" sz="792" spc="19">
                <a:solidFill>
                  <a:srgbClr val="262674"/>
                </a:solidFill>
                <a:latin typeface="Inter"/>
                <a:ea typeface="Inter"/>
                <a:cs typeface="Inter"/>
                <a:sym typeface="Inter"/>
              </a:rPr>
              <a:t>Formations Juge Arbitres</a:t>
            </a:r>
          </a:p>
          <a:p>
            <a:pPr algn="ctr">
              <a:lnSpc>
                <a:spcPts val="1109"/>
              </a:lnSpc>
            </a:pPr>
            <a:r>
              <a:rPr lang="en-US" sz="792" spc="19">
                <a:solidFill>
                  <a:srgbClr val="262674"/>
                </a:solidFill>
                <a:latin typeface="Inter"/>
                <a:ea typeface="Inter"/>
                <a:cs typeface="Inter"/>
                <a:sym typeface="Inter"/>
              </a:rPr>
              <a:t>Formations Arbitres</a:t>
            </a:r>
          </a:p>
          <a:p>
            <a:pPr algn="ctr">
              <a:lnSpc>
                <a:spcPts val="1109"/>
              </a:lnSpc>
            </a:pPr>
            <a:r>
              <a:rPr lang="en-US" sz="792" spc="19">
                <a:solidFill>
                  <a:srgbClr val="262674"/>
                </a:solidFill>
                <a:latin typeface="Inter"/>
                <a:ea typeface="Inter"/>
                <a:cs typeface="Inter"/>
                <a:sym typeface="Inter"/>
              </a:rPr>
              <a:t>Formations Juges de Lignes</a:t>
            </a:r>
          </a:p>
          <a:p>
            <a:pPr algn="ctr">
              <a:lnSpc>
                <a:spcPts val="1109"/>
              </a:lnSpc>
            </a:pPr>
            <a:r>
              <a:rPr lang="en-US" sz="792" spc="19">
                <a:solidFill>
                  <a:srgbClr val="262674"/>
                </a:solidFill>
                <a:latin typeface="Inter"/>
                <a:ea typeface="Inter"/>
                <a:cs typeface="Inter"/>
                <a:sym typeface="Inter"/>
              </a:rPr>
              <a:t>Modules Interclubs</a:t>
            </a:r>
          </a:p>
        </p:txBody>
      </p:sp>
      <p:sp>
        <p:nvSpPr>
          <p:cNvPr id="57" name="TextBox 57"/>
          <p:cNvSpPr txBox="1"/>
          <p:nvPr/>
        </p:nvSpPr>
        <p:spPr>
          <a:xfrm>
            <a:off x="862493" y="6568216"/>
            <a:ext cx="988704" cy="173209"/>
          </a:xfrm>
          <a:prstGeom prst="rect">
            <a:avLst/>
          </a:prstGeom>
        </p:spPr>
        <p:txBody>
          <a:bodyPr lIns="0" tIns="0" rIns="0" bIns="0" rtlCol="0" anchor="t">
            <a:spAutoFit/>
          </a:bodyPr>
          <a:lstStyle/>
          <a:p>
            <a:pPr algn="l">
              <a:lnSpc>
                <a:spcPts val="1478"/>
              </a:lnSpc>
            </a:pPr>
            <a:r>
              <a:rPr lang="en-US" sz="1055" spc="26" dirty="0">
                <a:solidFill>
                  <a:srgbClr val="019FE3"/>
                </a:solidFill>
                <a:latin typeface="Inter"/>
                <a:ea typeface="Inter"/>
                <a:cs typeface="Inter"/>
                <a:sym typeface="Inter"/>
              </a:rPr>
              <a:t>ENCADRANTS</a:t>
            </a:r>
          </a:p>
        </p:txBody>
      </p:sp>
      <p:sp>
        <p:nvSpPr>
          <p:cNvPr id="58" name="TextBox 58"/>
          <p:cNvSpPr txBox="1"/>
          <p:nvPr/>
        </p:nvSpPr>
        <p:spPr>
          <a:xfrm>
            <a:off x="2548970" y="6576992"/>
            <a:ext cx="874577" cy="173209"/>
          </a:xfrm>
          <a:prstGeom prst="rect">
            <a:avLst/>
          </a:prstGeom>
        </p:spPr>
        <p:txBody>
          <a:bodyPr lIns="0" tIns="0" rIns="0" bIns="0" rtlCol="0" anchor="t">
            <a:spAutoFit/>
          </a:bodyPr>
          <a:lstStyle/>
          <a:p>
            <a:pPr algn="l">
              <a:lnSpc>
                <a:spcPts val="1478"/>
              </a:lnSpc>
            </a:pPr>
            <a:r>
              <a:rPr lang="en-US" sz="1055" spc="26">
                <a:solidFill>
                  <a:srgbClr val="019FE3"/>
                </a:solidFill>
                <a:latin typeface="Inter"/>
                <a:ea typeface="Inter"/>
                <a:cs typeface="Inter"/>
                <a:sym typeface="Inter"/>
              </a:rPr>
              <a:t>DIRIGEANTS</a:t>
            </a:r>
          </a:p>
        </p:txBody>
      </p:sp>
      <p:sp>
        <p:nvSpPr>
          <p:cNvPr id="59" name="TextBox 59"/>
          <p:cNvSpPr txBox="1"/>
          <p:nvPr/>
        </p:nvSpPr>
        <p:spPr>
          <a:xfrm>
            <a:off x="4003541" y="6596042"/>
            <a:ext cx="1277248" cy="173209"/>
          </a:xfrm>
          <a:prstGeom prst="rect">
            <a:avLst/>
          </a:prstGeom>
        </p:spPr>
        <p:txBody>
          <a:bodyPr lIns="0" tIns="0" rIns="0" bIns="0" rtlCol="0" anchor="t">
            <a:spAutoFit/>
          </a:bodyPr>
          <a:lstStyle/>
          <a:p>
            <a:pPr algn="ctr">
              <a:lnSpc>
                <a:spcPts val="1478"/>
              </a:lnSpc>
            </a:pPr>
            <a:r>
              <a:rPr lang="en-US" sz="1055" spc="26">
                <a:solidFill>
                  <a:srgbClr val="019FE3"/>
                </a:solidFill>
                <a:latin typeface="Inter"/>
                <a:ea typeface="Inter"/>
                <a:cs typeface="Inter"/>
                <a:sym typeface="Inter"/>
              </a:rPr>
              <a:t>ORGANISATEURS</a:t>
            </a:r>
          </a:p>
        </p:txBody>
      </p:sp>
      <p:sp>
        <p:nvSpPr>
          <p:cNvPr id="60" name="TextBox 60"/>
          <p:cNvSpPr txBox="1"/>
          <p:nvPr/>
        </p:nvSpPr>
        <p:spPr>
          <a:xfrm>
            <a:off x="5820892" y="6539911"/>
            <a:ext cx="963088" cy="275946"/>
          </a:xfrm>
          <a:prstGeom prst="rect">
            <a:avLst/>
          </a:prstGeom>
        </p:spPr>
        <p:txBody>
          <a:bodyPr lIns="0" tIns="0" rIns="0" bIns="0" rtlCol="0" anchor="t">
            <a:spAutoFit/>
          </a:bodyPr>
          <a:lstStyle/>
          <a:p>
            <a:pPr algn="ctr">
              <a:lnSpc>
                <a:spcPts val="1119"/>
              </a:lnSpc>
            </a:pPr>
            <a:r>
              <a:rPr lang="en-US" sz="1055" spc="26">
                <a:solidFill>
                  <a:srgbClr val="019FE3"/>
                </a:solidFill>
                <a:latin typeface="Inter"/>
                <a:ea typeface="Inter"/>
                <a:cs typeface="Inter"/>
                <a:sym typeface="Inter"/>
              </a:rPr>
              <a:t>OFFICIELS TECHNIQUES</a:t>
            </a:r>
          </a:p>
        </p:txBody>
      </p:sp>
      <p:sp>
        <p:nvSpPr>
          <p:cNvPr id="61" name="TextBox 61"/>
          <p:cNvSpPr txBox="1"/>
          <p:nvPr/>
        </p:nvSpPr>
        <p:spPr>
          <a:xfrm>
            <a:off x="1588456" y="7725009"/>
            <a:ext cx="4270812" cy="143722"/>
          </a:xfrm>
          <a:prstGeom prst="rect">
            <a:avLst/>
          </a:prstGeom>
        </p:spPr>
        <p:txBody>
          <a:bodyPr lIns="0" tIns="0" rIns="0" bIns="0" rtlCol="0" anchor="t">
            <a:spAutoFit/>
          </a:bodyPr>
          <a:lstStyle/>
          <a:p>
            <a:pPr algn="ctr">
              <a:lnSpc>
                <a:spcPts val="1120"/>
              </a:lnSpc>
              <a:spcBef>
                <a:spcPct val="0"/>
              </a:spcBef>
            </a:pPr>
            <a:r>
              <a:rPr lang="en-US" sz="800" i="1" spc="20">
                <a:solidFill>
                  <a:srgbClr val="6D6D87"/>
                </a:solidFill>
                <a:latin typeface="Inter Italics"/>
                <a:ea typeface="Inter Italics"/>
                <a:cs typeface="Inter Italics"/>
                <a:sym typeface="Inter Italics"/>
              </a:rPr>
              <a:t>Pour tout renseignement sur les formations : thomas.champion@badminton-aura.org</a:t>
            </a:r>
          </a:p>
        </p:txBody>
      </p:sp>
      <p:sp>
        <p:nvSpPr>
          <p:cNvPr id="62" name="TextBox 62"/>
          <p:cNvSpPr txBox="1"/>
          <p:nvPr/>
        </p:nvSpPr>
        <p:spPr>
          <a:xfrm>
            <a:off x="1778521" y="9438276"/>
            <a:ext cx="4020515" cy="143722"/>
          </a:xfrm>
          <a:prstGeom prst="rect">
            <a:avLst/>
          </a:prstGeom>
        </p:spPr>
        <p:txBody>
          <a:bodyPr lIns="0" tIns="0" rIns="0" bIns="0" rtlCol="0" anchor="t">
            <a:spAutoFit/>
          </a:bodyPr>
          <a:lstStyle/>
          <a:p>
            <a:pPr algn="ctr">
              <a:lnSpc>
                <a:spcPts val="1120"/>
              </a:lnSpc>
              <a:spcBef>
                <a:spcPct val="0"/>
              </a:spcBef>
            </a:pPr>
            <a:r>
              <a:rPr lang="en-US" sz="800" i="1" spc="20">
                <a:solidFill>
                  <a:srgbClr val="6D6D87"/>
                </a:solidFill>
                <a:latin typeface="Inter Italics"/>
                <a:ea typeface="Inter Italics"/>
                <a:cs typeface="Inter Italics"/>
                <a:sym typeface="Inter Italics"/>
              </a:rPr>
              <a:t>Pour tout renseignement sur ces bons plans : florian.baud@badminton-aura.org</a:t>
            </a:r>
          </a:p>
        </p:txBody>
      </p:sp>
      <p:sp>
        <p:nvSpPr>
          <p:cNvPr id="63" name="TextBox 63"/>
          <p:cNvSpPr txBox="1"/>
          <p:nvPr/>
        </p:nvSpPr>
        <p:spPr>
          <a:xfrm>
            <a:off x="6097884" y="9233476"/>
            <a:ext cx="963088" cy="275946"/>
          </a:xfrm>
          <a:prstGeom prst="rect">
            <a:avLst/>
          </a:prstGeom>
        </p:spPr>
        <p:txBody>
          <a:bodyPr lIns="0" tIns="0" rIns="0" bIns="0" rtlCol="0" anchor="t">
            <a:spAutoFit/>
          </a:bodyPr>
          <a:lstStyle/>
          <a:p>
            <a:pPr algn="ctr">
              <a:lnSpc>
                <a:spcPts val="1119"/>
              </a:lnSpc>
            </a:pPr>
            <a:r>
              <a:rPr lang="en-US" sz="1055" b="1" i="1" spc="26">
                <a:solidFill>
                  <a:srgbClr val="0F71B8"/>
                </a:solidFill>
                <a:latin typeface="Inter Bold Italics"/>
                <a:ea typeface="Inter Bold Italics"/>
                <a:cs typeface="Inter Bold Italics"/>
                <a:sym typeface="Inter Bold Italics"/>
              </a:rPr>
              <a:t>Devenez partenaire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2259" y="-581905"/>
            <a:ext cx="7560000" cy="10692000"/>
            <a:chOff x="0" y="0"/>
            <a:chExt cx="2709333" cy="3831771"/>
          </a:xfrm>
        </p:grpSpPr>
        <p:sp>
          <p:nvSpPr>
            <p:cNvPr id="3" name="Freeform 3"/>
            <p:cNvSpPr/>
            <p:nvPr/>
          </p:nvSpPr>
          <p:spPr>
            <a:xfrm>
              <a:off x="0" y="0"/>
              <a:ext cx="2709333" cy="3831772"/>
            </a:xfrm>
            <a:custGeom>
              <a:avLst/>
              <a:gdLst/>
              <a:ahLst/>
              <a:cxnLst/>
              <a:rect l="l" t="t" r="r" b="b"/>
              <a:pathLst>
                <a:path w="2709333" h="3831772">
                  <a:moveTo>
                    <a:pt x="0" y="0"/>
                  </a:moveTo>
                  <a:lnTo>
                    <a:pt x="2709333" y="0"/>
                  </a:lnTo>
                  <a:lnTo>
                    <a:pt x="2709333" y="3831772"/>
                  </a:lnTo>
                  <a:lnTo>
                    <a:pt x="0" y="3831772"/>
                  </a:lnTo>
                  <a:close/>
                </a:path>
              </a:pathLst>
            </a:custGeom>
            <a:solidFill>
              <a:srgbClr val="000000">
                <a:alpha val="0"/>
              </a:srgbClr>
            </a:solidFill>
            <a:ln w="285750" cap="sq">
              <a:solidFill>
                <a:srgbClr val="E3E3ED"/>
              </a:solidFill>
              <a:prstDash val="solid"/>
              <a:miter/>
            </a:ln>
          </p:spPr>
          <p:txBody>
            <a:bodyPr/>
            <a:lstStyle/>
            <a:p>
              <a:endParaRPr lang="fr-FR"/>
            </a:p>
          </p:txBody>
        </p:sp>
        <p:sp>
          <p:nvSpPr>
            <p:cNvPr id="4" name="TextBox 4"/>
            <p:cNvSpPr txBox="1"/>
            <p:nvPr/>
          </p:nvSpPr>
          <p:spPr>
            <a:xfrm>
              <a:off x="0" y="-28575"/>
              <a:ext cx="2709333" cy="3860346"/>
            </a:xfrm>
            <a:prstGeom prst="rect">
              <a:avLst/>
            </a:prstGeom>
          </p:spPr>
          <p:txBody>
            <a:bodyPr lIns="50800" tIns="50800" rIns="50800" bIns="50800" rtlCol="0" anchor="ctr"/>
            <a:lstStyle/>
            <a:p>
              <a:pPr algn="ctr">
                <a:lnSpc>
                  <a:spcPts val="1805"/>
                </a:lnSpc>
              </a:pPr>
              <a:endParaRPr/>
            </a:p>
          </p:txBody>
        </p:sp>
      </p:grpSp>
      <p:grpSp>
        <p:nvGrpSpPr>
          <p:cNvPr id="5" name="Group 5"/>
          <p:cNvGrpSpPr/>
          <p:nvPr/>
        </p:nvGrpSpPr>
        <p:grpSpPr>
          <a:xfrm>
            <a:off x="437154" y="8684875"/>
            <a:ext cx="6670660" cy="1413439"/>
            <a:chOff x="0" y="0"/>
            <a:chExt cx="37196693" cy="7881568"/>
          </a:xfrm>
        </p:grpSpPr>
        <p:sp>
          <p:nvSpPr>
            <p:cNvPr id="6" name="Freeform 6"/>
            <p:cNvSpPr/>
            <p:nvPr/>
          </p:nvSpPr>
          <p:spPr>
            <a:xfrm>
              <a:off x="0" y="0"/>
              <a:ext cx="37196694" cy="7881568"/>
            </a:xfrm>
            <a:custGeom>
              <a:avLst/>
              <a:gdLst/>
              <a:ahLst/>
              <a:cxnLst/>
              <a:rect l="l" t="t" r="r" b="b"/>
              <a:pathLst>
                <a:path w="37196694" h="7881568">
                  <a:moveTo>
                    <a:pt x="0" y="0"/>
                  </a:moveTo>
                  <a:lnTo>
                    <a:pt x="0" y="7881568"/>
                  </a:lnTo>
                  <a:lnTo>
                    <a:pt x="37196694" y="7881568"/>
                  </a:lnTo>
                  <a:lnTo>
                    <a:pt x="37196694" y="0"/>
                  </a:lnTo>
                  <a:lnTo>
                    <a:pt x="0" y="0"/>
                  </a:lnTo>
                  <a:close/>
                  <a:moveTo>
                    <a:pt x="37135733" y="7820607"/>
                  </a:moveTo>
                  <a:lnTo>
                    <a:pt x="59690" y="7820607"/>
                  </a:lnTo>
                  <a:lnTo>
                    <a:pt x="59690" y="59690"/>
                  </a:lnTo>
                  <a:lnTo>
                    <a:pt x="37135733" y="59690"/>
                  </a:lnTo>
                  <a:lnTo>
                    <a:pt x="37135733" y="7820607"/>
                  </a:lnTo>
                  <a:close/>
                </a:path>
              </a:pathLst>
            </a:custGeom>
            <a:solidFill>
              <a:srgbClr val="262674"/>
            </a:solidFill>
          </p:spPr>
          <p:txBody>
            <a:bodyPr/>
            <a:lstStyle/>
            <a:p>
              <a:endParaRPr lang="fr-FR"/>
            </a:p>
          </p:txBody>
        </p:sp>
      </p:grpSp>
      <p:sp>
        <p:nvSpPr>
          <p:cNvPr id="7" name="Freeform 7"/>
          <p:cNvSpPr/>
          <p:nvPr/>
        </p:nvSpPr>
        <p:spPr>
          <a:xfrm flipH="1">
            <a:off x="-36000" y="1036999"/>
            <a:ext cx="525086" cy="348466"/>
          </a:xfrm>
          <a:custGeom>
            <a:avLst/>
            <a:gdLst/>
            <a:ahLst/>
            <a:cxnLst/>
            <a:rect l="l" t="t" r="r" b="b"/>
            <a:pathLst>
              <a:path w="525086" h="348466">
                <a:moveTo>
                  <a:pt x="525086" y="0"/>
                </a:moveTo>
                <a:lnTo>
                  <a:pt x="0" y="0"/>
                </a:lnTo>
                <a:lnTo>
                  <a:pt x="0" y="348466"/>
                </a:lnTo>
                <a:lnTo>
                  <a:pt x="525086" y="348466"/>
                </a:lnTo>
                <a:lnTo>
                  <a:pt x="52508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8" name="TextBox 8"/>
          <p:cNvSpPr txBox="1"/>
          <p:nvPr/>
        </p:nvSpPr>
        <p:spPr>
          <a:xfrm>
            <a:off x="489086" y="1182657"/>
            <a:ext cx="6582727" cy="1538883"/>
          </a:xfrm>
          <a:prstGeom prst="rect">
            <a:avLst/>
          </a:prstGeom>
        </p:spPr>
        <p:txBody>
          <a:bodyPr lIns="0" tIns="0" rIns="0" bIns="0" rtlCol="0" anchor="t">
            <a:spAutoFit/>
          </a:bodyPr>
          <a:lstStyle/>
          <a:p>
            <a:pPr algn="ctr">
              <a:lnSpc>
                <a:spcPts val="1540"/>
              </a:lnSpc>
            </a:pPr>
            <a:r>
              <a:rPr lang="fr-FR" sz="1100" spc="27" dirty="0">
                <a:solidFill>
                  <a:srgbClr val="262674"/>
                </a:solidFill>
                <a:latin typeface="Inter"/>
                <a:ea typeface="Inter"/>
                <a:cs typeface="Inter"/>
                <a:sym typeface="Inter"/>
              </a:rPr>
              <a:t>Cher badiste, vous venez de prendre une licence dans un de nos club du Puy-de-Dôme et nous en sommes ravis ! Que vous recherchiez une pratique loisir ou plus compétitive, vous pourrez passer de bons moments sur les courts que ce soit en jeu libre, en interclub, lors de stages ou en tournois ! Nous vous souhaitons une belle saison sportive ... </a:t>
            </a:r>
            <a:endParaRPr lang="en-US" sz="1100" spc="27" dirty="0">
              <a:solidFill>
                <a:srgbClr val="262674"/>
              </a:solidFill>
              <a:latin typeface="Inter"/>
              <a:ea typeface="Inter"/>
              <a:cs typeface="Inter"/>
              <a:sym typeface="Inter"/>
            </a:endParaRPr>
          </a:p>
          <a:p>
            <a:pPr algn="ctr">
              <a:lnSpc>
                <a:spcPts val="1540"/>
              </a:lnSpc>
            </a:pPr>
            <a:r>
              <a:rPr lang="en-US" sz="1100" spc="27" dirty="0">
                <a:solidFill>
                  <a:srgbClr val="262674"/>
                </a:solidFill>
                <a:latin typeface="Inter"/>
                <a:ea typeface="Inter"/>
                <a:cs typeface="Inter"/>
                <a:sym typeface="Inter"/>
              </a:rPr>
              <a:t>                                                  </a:t>
            </a:r>
          </a:p>
          <a:p>
            <a:pPr algn="r">
              <a:lnSpc>
                <a:spcPts val="1540"/>
              </a:lnSpc>
            </a:pPr>
            <a:r>
              <a:rPr lang="en-US" sz="1100" spc="27" dirty="0">
                <a:solidFill>
                  <a:srgbClr val="262674"/>
                </a:solidFill>
                <a:latin typeface="Inter"/>
                <a:ea typeface="Inter"/>
                <a:cs typeface="Inter"/>
                <a:sym typeface="Inter"/>
              </a:rPr>
              <a:t>Jérôme BIGAY, nouveau président du comité 63</a:t>
            </a:r>
          </a:p>
          <a:p>
            <a:pPr algn="ctr">
              <a:lnSpc>
                <a:spcPts val="1540"/>
              </a:lnSpc>
            </a:pPr>
            <a:endParaRPr lang="en-US" sz="1100" spc="27" dirty="0">
              <a:solidFill>
                <a:srgbClr val="262674"/>
              </a:solidFill>
              <a:latin typeface="Inter"/>
              <a:ea typeface="Inter"/>
              <a:cs typeface="Inter"/>
              <a:sym typeface="Inter"/>
            </a:endParaRPr>
          </a:p>
          <a:p>
            <a:pPr algn="ctr">
              <a:lnSpc>
                <a:spcPts val="1540"/>
              </a:lnSpc>
            </a:pPr>
            <a:r>
              <a:rPr lang="en-US" sz="1100" spc="27" dirty="0">
                <a:solidFill>
                  <a:srgbClr val="262674"/>
                </a:solidFill>
                <a:latin typeface="Inter"/>
                <a:ea typeface="Inter"/>
                <a:cs typeface="Inter"/>
                <a:sym typeface="Inter"/>
              </a:rPr>
              <a:t>   </a:t>
            </a:r>
          </a:p>
        </p:txBody>
      </p:sp>
      <p:sp>
        <p:nvSpPr>
          <p:cNvPr id="9" name="Freeform 9"/>
          <p:cNvSpPr/>
          <p:nvPr/>
        </p:nvSpPr>
        <p:spPr>
          <a:xfrm>
            <a:off x="7034914" y="2377875"/>
            <a:ext cx="525086" cy="348466"/>
          </a:xfrm>
          <a:custGeom>
            <a:avLst/>
            <a:gdLst/>
            <a:ahLst/>
            <a:cxnLst/>
            <a:rect l="l" t="t" r="r" b="b"/>
            <a:pathLst>
              <a:path w="525086" h="348466">
                <a:moveTo>
                  <a:pt x="0" y="0"/>
                </a:moveTo>
                <a:lnTo>
                  <a:pt x="525086" y="0"/>
                </a:lnTo>
                <a:lnTo>
                  <a:pt x="525086" y="348467"/>
                </a:lnTo>
                <a:lnTo>
                  <a:pt x="0" y="3484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10" name="Group 10"/>
          <p:cNvGrpSpPr/>
          <p:nvPr/>
        </p:nvGrpSpPr>
        <p:grpSpPr>
          <a:xfrm>
            <a:off x="437154" y="3132696"/>
            <a:ext cx="3250545" cy="2485129"/>
            <a:chOff x="0" y="0"/>
            <a:chExt cx="18125575" cy="13857488"/>
          </a:xfrm>
        </p:grpSpPr>
        <p:sp>
          <p:nvSpPr>
            <p:cNvPr id="11" name="Freeform 11"/>
            <p:cNvSpPr/>
            <p:nvPr/>
          </p:nvSpPr>
          <p:spPr>
            <a:xfrm>
              <a:off x="0" y="0"/>
              <a:ext cx="18125574" cy="13857487"/>
            </a:xfrm>
            <a:custGeom>
              <a:avLst/>
              <a:gdLst/>
              <a:ahLst/>
              <a:cxnLst/>
              <a:rect l="l" t="t" r="r" b="b"/>
              <a:pathLst>
                <a:path w="18125574" h="13857487">
                  <a:moveTo>
                    <a:pt x="0" y="0"/>
                  </a:moveTo>
                  <a:lnTo>
                    <a:pt x="0" y="13857487"/>
                  </a:lnTo>
                  <a:lnTo>
                    <a:pt x="18125574" y="13857487"/>
                  </a:lnTo>
                  <a:lnTo>
                    <a:pt x="18125574" y="0"/>
                  </a:lnTo>
                  <a:lnTo>
                    <a:pt x="0" y="0"/>
                  </a:lnTo>
                  <a:close/>
                  <a:moveTo>
                    <a:pt x="18064615" y="13796528"/>
                  </a:moveTo>
                  <a:lnTo>
                    <a:pt x="59690" y="13796528"/>
                  </a:lnTo>
                  <a:lnTo>
                    <a:pt x="59690" y="59690"/>
                  </a:lnTo>
                  <a:lnTo>
                    <a:pt x="18064615" y="59690"/>
                  </a:lnTo>
                  <a:lnTo>
                    <a:pt x="18064615" y="13796528"/>
                  </a:lnTo>
                  <a:close/>
                </a:path>
              </a:pathLst>
            </a:custGeom>
            <a:solidFill>
              <a:srgbClr val="262674"/>
            </a:solidFill>
          </p:spPr>
          <p:txBody>
            <a:bodyPr/>
            <a:lstStyle/>
            <a:p>
              <a:endParaRPr lang="fr-FR"/>
            </a:p>
          </p:txBody>
        </p:sp>
      </p:grpSp>
      <p:grpSp>
        <p:nvGrpSpPr>
          <p:cNvPr id="12" name="Group 12"/>
          <p:cNvGrpSpPr/>
          <p:nvPr/>
        </p:nvGrpSpPr>
        <p:grpSpPr>
          <a:xfrm>
            <a:off x="3865870" y="3132696"/>
            <a:ext cx="3250545" cy="3342379"/>
            <a:chOff x="0" y="0"/>
            <a:chExt cx="18125575" cy="18637655"/>
          </a:xfrm>
        </p:grpSpPr>
        <p:sp>
          <p:nvSpPr>
            <p:cNvPr id="13" name="Freeform 13"/>
            <p:cNvSpPr/>
            <p:nvPr/>
          </p:nvSpPr>
          <p:spPr>
            <a:xfrm>
              <a:off x="0" y="0"/>
              <a:ext cx="18125574" cy="18637655"/>
            </a:xfrm>
            <a:custGeom>
              <a:avLst/>
              <a:gdLst/>
              <a:ahLst/>
              <a:cxnLst/>
              <a:rect l="l" t="t" r="r" b="b"/>
              <a:pathLst>
                <a:path w="18125574" h="18637655">
                  <a:moveTo>
                    <a:pt x="0" y="0"/>
                  </a:moveTo>
                  <a:lnTo>
                    <a:pt x="0" y="18637655"/>
                  </a:lnTo>
                  <a:lnTo>
                    <a:pt x="18125574" y="18637655"/>
                  </a:lnTo>
                  <a:lnTo>
                    <a:pt x="18125574" y="0"/>
                  </a:lnTo>
                  <a:lnTo>
                    <a:pt x="0" y="0"/>
                  </a:lnTo>
                  <a:close/>
                  <a:moveTo>
                    <a:pt x="18064615" y="18576694"/>
                  </a:moveTo>
                  <a:lnTo>
                    <a:pt x="59690" y="18576694"/>
                  </a:lnTo>
                  <a:lnTo>
                    <a:pt x="59690" y="59690"/>
                  </a:lnTo>
                  <a:lnTo>
                    <a:pt x="18064615" y="59690"/>
                  </a:lnTo>
                  <a:lnTo>
                    <a:pt x="18064615" y="18576694"/>
                  </a:lnTo>
                  <a:close/>
                </a:path>
              </a:pathLst>
            </a:custGeom>
            <a:solidFill>
              <a:srgbClr val="262674"/>
            </a:solidFill>
          </p:spPr>
          <p:txBody>
            <a:bodyPr/>
            <a:lstStyle/>
            <a:p>
              <a:endParaRPr lang="fr-FR"/>
            </a:p>
          </p:txBody>
        </p:sp>
      </p:grpSp>
      <p:sp>
        <p:nvSpPr>
          <p:cNvPr id="14" name="Freeform 14"/>
          <p:cNvSpPr/>
          <p:nvPr/>
        </p:nvSpPr>
        <p:spPr>
          <a:xfrm>
            <a:off x="890555" y="2820201"/>
            <a:ext cx="2279226" cy="574639"/>
          </a:xfrm>
          <a:custGeom>
            <a:avLst/>
            <a:gdLst/>
            <a:ahLst/>
            <a:cxnLst/>
            <a:rect l="l" t="t" r="r" b="b"/>
            <a:pathLst>
              <a:path w="2279226" h="574639">
                <a:moveTo>
                  <a:pt x="0" y="0"/>
                </a:moveTo>
                <a:lnTo>
                  <a:pt x="2279226" y="0"/>
                </a:lnTo>
                <a:lnTo>
                  <a:pt x="2279226" y="574639"/>
                </a:lnTo>
                <a:lnTo>
                  <a:pt x="0" y="574639"/>
                </a:lnTo>
                <a:lnTo>
                  <a:pt x="0" y="0"/>
                </a:lnTo>
                <a:close/>
              </a:path>
            </a:pathLst>
          </a:custGeom>
          <a:blipFill>
            <a:blip r:embed="rId4"/>
            <a:stretch>
              <a:fillRect t="-10229" b="-10229"/>
            </a:stretch>
          </a:blipFill>
        </p:spPr>
        <p:txBody>
          <a:bodyPr/>
          <a:lstStyle/>
          <a:p>
            <a:endParaRPr lang="fr-FR"/>
          </a:p>
        </p:txBody>
      </p:sp>
      <p:sp>
        <p:nvSpPr>
          <p:cNvPr id="15" name="Freeform 15"/>
          <p:cNvSpPr/>
          <p:nvPr/>
        </p:nvSpPr>
        <p:spPr>
          <a:xfrm>
            <a:off x="4494342" y="2820201"/>
            <a:ext cx="1993602" cy="922761"/>
          </a:xfrm>
          <a:custGeom>
            <a:avLst/>
            <a:gdLst/>
            <a:ahLst/>
            <a:cxnLst/>
            <a:rect l="l" t="t" r="r" b="b"/>
            <a:pathLst>
              <a:path w="1993602" h="922761">
                <a:moveTo>
                  <a:pt x="0" y="0"/>
                </a:moveTo>
                <a:lnTo>
                  <a:pt x="1993602" y="0"/>
                </a:lnTo>
                <a:lnTo>
                  <a:pt x="1993602" y="922761"/>
                </a:lnTo>
                <a:lnTo>
                  <a:pt x="0" y="922761"/>
                </a:lnTo>
                <a:lnTo>
                  <a:pt x="0" y="0"/>
                </a:lnTo>
                <a:close/>
              </a:path>
            </a:pathLst>
          </a:custGeom>
          <a:blipFill>
            <a:blip r:embed="rId4"/>
            <a:stretch>
              <a:fillRect l="-26202" r="-26202"/>
            </a:stretch>
          </a:blipFill>
        </p:spPr>
        <p:txBody>
          <a:bodyPr/>
          <a:lstStyle/>
          <a:p>
            <a:endParaRPr lang="fr-FR"/>
          </a:p>
        </p:txBody>
      </p:sp>
      <p:sp>
        <p:nvSpPr>
          <p:cNvPr id="16" name="AutoShape 16"/>
          <p:cNvSpPr/>
          <p:nvPr/>
        </p:nvSpPr>
        <p:spPr>
          <a:xfrm>
            <a:off x="452186" y="7763943"/>
            <a:ext cx="6664229" cy="0"/>
          </a:xfrm>
          <a:prstGeom prst="line">
            <a:avLst/>
          </a:prstGeom>
          <a:ln w="19050" cap="flat">
            <a:solidFill>
              <a:srgbClr val="313193"/>
            </a:solidFill>
            <a:prstDash val="solid"/>
            <a:headEnd type="none" w="sm" len="sm"/>
            <a:tailEnd type="none" w="sm" len="sm"/>
          </a:ln>
        </p:spPr>
        <p:txBody>
          <a:bodyPr/>
          <a:lstStyle/>
          <a:p>
            <a:endParaRPr lang="fr-FR"/>
          </a:p>
        </p:txBody>
      </p:sp>
      <p:sp>
        <p:nvSpPr>
          <p:cNvPr id="17" name="AutoShape 17"/>
          <p:cNvSpPr/>
          <p:nvPr/>
        </p:nvSpPr>
        <p:spPr>
          <a:xfrm flipV="1">
            <a:off x="955072" y="7321869"/>
            <a:ext cx="0" cy="560505"/>
          </a:xfrm>
          <a:prstGeom prst="line">
            <a:avLst/>
          </a:prstGeom>
          <a:ln w="19050" cap="flat">
            <a:solidFill>
              <a:srgbClr val="313193"/>
            </a:solidFill>
            <a:prstDash val="solid"/>
            <a:headEnd type="none" w="sm" len="sm"/>
            <a:tailEnd type="none" w="sm" len="sm"/>
          </a:ln>
        </p:spPr>
        <p:txBody>
          <a:bodyPr/>
          <a:lstStyle/>
          <a:p>
            <a:endParaRPr lang="fr-FR"/>
          </a:p>
        </p:txBody>
      </p:sp>
      <p:sp>
        <p:nvSpPr>
          <p:cNvPr id="18" name="AutoShape 18"/>
          <p:cNvSpPr/>
          <p:nvPr/>
        </p:nvSpPr>
        <p:spPr>
          <a:xfrm flipV="1">
            <a:off x="2167860" y="7602122"/>
            <a:ext cx="0" cy="560505"/>
          </a:xfrm>
          <a:prstGeom prst="line">
            <a:avLst/>
          </a:prstGeom>
          <a:ln w="19050" cap="flat">
            <a:solidFill>
              <a:srgbClr val="313193"/>
            </a:solidFill>
            <a:prstDash val="solid"/>
            <a:headEnd type="none" w="sm" len="sm"/>
            <a:tailEnd type="none" w="sm" len="sm"/>
          </a:ln>
        </p:spPr>
        <p:txBody>
          <a:bodyPr/>
          <a:lstStyle/>
          <a:p>
            <a:endParaRPr lang="fr-FR"/>
          </a:p>
        </p:txBody>
      </p:sp>
      <p:sp>
        <p:nvSpPr>
          <p:cNvPr id="19" name="AutoShape 19"/>
          <p:cNvSpPr/>
          <p:nvPr/>
        </p:nvSpPr>
        <p:spPr>
          <a:xfrm flipV="1">
            <a:off x="3377535" y="7325793"/>
            <a:ext cx="0" cy="560505"/>
          </a:xfrm>
          <a:prstGeom prst="line">
            <a:avLst/>
          </a:prstGeom>
          <a:ln w="19050" cap="flat">
            <a:solidFill>
              <a:srgbClr val="313193"/>
            </a:solidFill>
            <a:prstDash val="solid"/>
            <a:headEnd type="none" w="sm" len="sm"/>
            <a:tailEnd type="none" w="sm" len="sm"/>
          </a:ln>
        </p:spPr>
        <p:txBody>
          <a:bodyPr/>
          <a:lstStyle/>
          <a:p>
            <a:endParaRPr lang="fr-FR"/>
          </a:p>
        </p:txBody>
      </p:sp>
      <p:sp>
        <p:nvSpPr>
          <p:cNvPr id="20" name="AutoShape 20"/>
          <p:cNvSpPr/>
          <p:nvPr/>
        </p:nvSpPr>
        <p:spPr>
          <a:xfrm flipV="1">
            <a:off x="4587210" y="7582968"/>
            <a:ext cx="0" cy="560505"/>
          </a:xfrm>
          <a:prstGeom prst="line">
            <a:avLst/>
          </a:prstGeom>
          <a:ln w="19050" cap="flat">
            <a:solidFill>
              <a:srgbClr val="313193"/>
            </a:solidFill>
            <a:prstDash val="solid"/>
            <a:headEnd type="none" w="sm" len="sm"/>
            <a:tailEnd type="none" w="sm" len="sm"/>
          </a:ln>
        </p:spPr>
        <p:txBody>
          <a:bodyPr/>
          <a:lstStyle/>
          <a:p>
            <a:endParaRPr lang="fr-FR"/>
          </a:p>
        </p:txBody>
      </p:sp>
      <p:sp>
        <p:nvSpPr>
          <p:cNvPr id="21" name="AutoShape 21"/>
          <p:cNvSpPr/>
          <p:nvPr/>
        </p:nvSpPr>
        <p:spPr>
          <a:xfrm flipV="1">
            <a:off x="5796885" y="7287693"/>
            <a:ext cx="0" cy="560505"/>
          </a:xfrm>
          <a:prstGeom prst="line">
            <a:avLst/>
          </a:prstGeom>
          <a:ln w="19050" cap="flat">
            <a:solidFill>
              <a:srgbClr val="313193"/>
            </a:solidFill>
            <a:prstDash val="solid"/>
            <a:headEnd type="none" w="sm" len="sm"/>
            <a:tailEnd type="none" w="sm" len="sm"/>
          </a:ln>
        </p:spPr>
        <p:txBody>
          <a:bodyPr/>
          <a:lstStyle/>
          <a:p>
            <a:endParaRPr lang="fr-FR"/>
          </a:p>
        </p:txBody>
      </p:sp>
      <p:sp>
        <p:nvSpPr>
          <p:cNvPr id="22" name="AutoShape 22"/>
          <p:cNvSpPr/>
          <p:nvPr/>
        </p:nvSpPr>
        <p:spPr>
          <a:xfrm flipV="1">
            <a:off x="7006560" y="7606046"/>
            <a:ext cx="0" cy="560505"/>
          </a:xfrm>
          <a:prstGeom prst="line">
            <a:avLst/>
          </a:prstGeom>
          <a:ln w="19050" cap="flat">
            <a:solidFill>
              <a:srgbClr val="313193"/>
            </a:solidFill>
            <a:prstDash val="solid"/>
            <a:headEnd type="none" w="sm" len="sm"/>
            <a:tailEnd type="none" w="sm" len="sm"/>
          </a:ln>
        </p:spPr>
        <p:txBody>
          <a:bodyPr/>
          <a:lstStyle/>
          <a:p>
            <a:endParaRPr lang="fr-FR"/>
          </a:p>
        </p:txBody>
      </p:sp>
      <p:sp>
        <p:nvSpPr>
          <p:cNvPr id="23" name="Freeform 23"/>
          <p:cNvSpPr/>
          <p:nvPr/>
        </p:nvSpPr>
        <p:spPr>
          <a:xfrm>
            <a:off x="1313019" y="8910757"/>
            <a:ext cx="476152" cy="476152"/>
          </a:xfrm>
          <a:custGeom>
            <a:avLst/>
            <a:gdLst/>
            <a:ahLst/>
            <a:cxnLst/>
            <a:rect l="l" t="t" r="r" b="b"/>
            <a:pathLst>
              <a:path w="476152" h="476152">
                <a:moveTo>
                  <a:pt x="0" y="0"/>
                </a:moveTo>
                <a:lnTo>
                  <a:pt x="476152" y="0"/>
                </a:lnTo>
                <a:lnTo>
                  <a:pt x="476152" y="476152"/>
                </a:lnTo>
                <a:lnTo>
                  <a:pt x="0" y="4761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24" name="Freeform 24"/>
          <p:cNvSpPr/>
          <p:nvPr/>
        </p:nvSpPr>
        <p:spPr>
          <a:xfrm>
            <a:off x="2423619" y="8910757"/>
            <a:ext cx="476152" cy="476152"/>
          </a:xfrm>
          <a:custGeom>
            <a:avLst/>
            <a:gdLst/>
            <a:ahLst/>
            <a:cxnLst/>
            <a:rect l="l" t="t" r="r" b="b"/>
            <a:pathLst>
              <a:path w="476152" h="476152">
                <a:moveTo>
                  <a:pt x="0" y="0"/>
                </a:moveTo>
                <a:lnTo>
                  <a:pt x="476151" y="0"/>
                </a:lnTo>
                <a:lnTo>
                  <a:pt x="476151" y="476152"/>
                </a:lnTo>
                <a:lnTo>
                  <a:pt x="0" y="4761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25" name="Freeform 25"/>
          <p:cNvSpPr/>
          <p:nvPr/>
        </p:nvSpPr>
        <p:spPr>
          <a:xfrm>
            <a:off x="3534218" y="8910757"/>
            <a:ext cx="491564" cy="491564"/>
          </a:xfrm>
          <a:custGeom>
            <a:avLst/>
            <a:gdLst/>
            <a:ahLst/>
            <a:cxnLst/>
            <a:rect l="l" t="t" r="r" b="b"/>
            <a:pathLst>
              <a:path w="491564" h="491564">
                <a:moveTo>
                  <a:pt x="0" y="0"/>
                </a:moveTo>
                <a:lnTo>
                  <a:pt x="491564" y="0"/>
                </a:lnTo>
                <a:lnTo>
                  <a:pt x="491564" y="491564"/>
                </a:lnTo>
                <a:lnTo>
                  <a:pt x="0" y="491564"/>
                </a:lnTo>
                <a:lnTo>
                  <a:pt x="0" y="0"/>
                </a:lnTo>
                <a:close/>
              </a:path>
            </a:pathLst>
          </a:custGeom>
          <a:blipFill>
            <a:blip r:embed="rId9"/>
            <a:stretch>
              <a:fillRect/>
            </a:stretch>
          </a:blipFill>
        </p:spPr>
        <p:txBody>
          <a:bodyPr/>
          <a:lstStyle/>
          <a:p>
            <a:endParaRPr lang="fr-FR"/>
          </a:p>
        </p:txBody>
      </p:sp>
      <p:sp>
        <p:nvSpPr>
          <p:cNvPr id="26" name="Freeform 26"/>
          <p:cNvSpPr/>
          <p:nvPr/>
        </p:nvSpPr>
        <p:spPr>
          <a:xfrm>
            <a:off x="4663957" y="8962171"/>
            <a:ext cx="504491" cy="373324"/>
          </a:xfrm>
          <a:custGeom>
            <a:avLst/>
            <a:gdLst/>
            <a:ahLst/>
            <a:cxnLst/>
            <a:rect l="l" t="t" r="r" b="b"/>
            <a:pathLst>
              <a:path w="504491" h="373324">
                <a:moveTo>
                  <a:pt x="0" y="0"/>
                </a:moveTo>
                <a:lnTo>
                  <a:pt x="504491" y="0"/>
                </a:lnTo>
                <a:lnTo>
                  <a:pt x="504491" y="373324"/>
                </a:lnTo>
                <a:lnTo>
                  <a:pt x="0" y="3733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27" name="Freeform 27"/>
          <p:cNvSpPr/>
          <p:nvPr/>
        </p:nvSpPr>
        <p:spPr>
          <a:xfrm>
            <a:off x="5755601" y="8895345"/>
            <a:ext cx="491564" cy="491564"/>
          </a:xfrm>
          <a:custGeom>
            <a:avLst/>
            <a:gdLst/>
            <a:ahLst/>
            <a:cxnLst/>
            <a:rect l="l" t="t" r="r" b="b"/>
            <a:pathLst>
              <a:path w="491564" h="491564">
                <a:moveTo>
                  <a:pt x="0" y="0"/>
                </a:moveTo>
                <a:lnTo>
                  <a:pt x="491564" y="0"/>
                </a:lnTo>
                <a:lnTo>
                  <a:pt x="491564" y="491564"/>
                </a:lnTo>
                <a:lnTo>
                  <a:pt x="0" y="491564"/>
                </a:lnTo>
                <a:lnTo>
                  <a:pt x="0" y="0"/>
                </a:lnTo>
                <a:close/>
              </a:path>
            </a:pathLst>
          </a:custGeom>
          <a:blipFill>
            <a:blip r:embed="rId12"/>
            <a:stretch>
              <a:fillRect/>
            </a:stretch>
          </a:blipFill>
        </p:spPr>
        <p:txBody>
          <a:bodyPr/>
          <a:lstStyle/>
          <a:p>
            <a:endParaRPr lang="fr-FR"/>
          </a:p>
        </p:txBody>
      </p:sp>
      <p:sp>
        <p:nvSpPr>
          <p:cNvPr id="28" name="Freeform 28"/>
          <p:cNvSpPr/>
          <p:nvPr/>
        </p:nvSpPr>
        <p:spPr>
          <a:xfrm>
            <a:off x="493250" y="477099"/>
            <a:ext cx="1655190" cy="560218"/>
          </a:xfrm>
          <a:custGeom>
            <a:avLst/>
            <a:gdLst/>
            <a:ahLst/>
            <a:cxnLst/>
            <a:rect l="l" t="t" r="r" b="b"/>
            <a:pathLst>
              <a:path w="1655190" h="560218">
                <a:moveTo>
                  <a:pt x="0" y="0"/>
                </a:moveTo>
                <a:lnTo>
                  <a:pt x="1655190" y="0"/>
                </a:lnTo>
                <a:lnTo>
                  <a:pt x="1655190" y="560219"/>
                </a:lnTo>
                <a:lnTo>
                  <a:pt x="0" y="560219"/>
                </a:lnTo>
                <a:lnTo>
                  <a:pt x="0" y="0"/>
                </a:lnTo>
                <a:close/>
              </a:path>
            </a:pathLst>
          </a:custGeom>
          <a:blipFill>
            <a:blip r:embed="rId13"/>
            <a:stretch>
              <a:fillRect/>
            </a:stretch>
          </a:blipFill>
          <a:ln w="38100" cap="sq">
            <a:solidFill>
              <a:srgbClr val="000000"/>
            </a:solidFill>
            <a:prstDash val="solid"/>
            <a:miter/>
          </a:ln>
        </p:spPr>
        <p:txBody>
          <a:bodyPr/>
          <a:lstStyle/>
          <a:p>
            <a:endParaRPr lang="fr-FR"/>
          </a:p>
        </p:txBody>
      </p:sp>
      <p:grpSp>
        <p:nvGrpSpPr>
          <p:cNvPr id="29" name="Group 29"/>
          <p:cNvGrpSpPr/>
          <p:nvPr/>
        </p:nvGrpSpPr>
        <p:grpSpPr>
          <a:xfrm>
            <a:off x="1320845" y="9678134"/>
            <a:ext cx="4918310" cy="1013866"/>
            <a:chOff x="0" y="0"/>
            <a:chExt cx="6557747" cy="1351821"/>
          </a:xfrm>
        </p:grpSpPr>
        <p:sp>
          <p:nvSpPr>
            <p:cNvPr id="30" name="AutoShape 30"/>
            <p:cNvSpPr/>
            <p:nvPr/>
          </p:nvSpPr>
          <p:spPr>
            <a:xfrm>
              <a:off x="0" y="0"/>
              <a:ext cx="6557747" cy="1351821"/>
            </a:xfrm>
            <a:prstGeom prst="rect">
              <a:avLst/>
            </a:prstGeom>
            <a:solidFill>
              <a:srgbClr val="313193"/>
            </a:solidFill>
          </p:spPr>
          <p:txBody>
            <a:bodyPr/>
            <a:lstStyle/>
            <a:p>
              <a:endParaRPr lang="fr-FR"/>
            </a:p>
          </p:txBody>
        </p:sp>
      </p:grpSp>
      <p:sp>
        <p:nvSpPr>
          <p:cNvPr id="32" name="TextBox 32"/>
          <p:cNvSpPr txBox="1"/>
          <p:nvPr/>
        </p:nvSpPr>
        <p:spPr>
          <a:xfrm>
            <a:off x="955072" y="2893144"/>
            <a:ext cx="2214710" cy="388438"/>
          </a:xfrm>
          <a:prstGeom prst="rect">
            <a:avLst/>
          </a:prstGeom>
        </p:spPr>
        <p:txBody>
          <a:bodyPr lIns="0" tIns="0" rIns="0" bIns="0" rtlCol="0" anchor="t">
            <a:spAutoFit/>
          </a:bodyPr>
          <a:lstStyle/>
          <a:p>
            <a:pPr algn="ctr">
              <a:lnSpc>
                <a:spcPts val="3265"/>
              </a:lnSpc>
            </a:pPr>
            <a:r>
              <a:rPr lang="en-US" sz="2332" b="1" spc="-158">
                <a:solidFill>
                  <a:srgbClr val="313193"/>
                </a:solidFill>
                <a:latin typeface="Cardo Bold"/>
                <a:ea typeface="Cardo Bold"/>
                <a:cs typeface="Cardo Bold"/>
                <a:sym typeface="Cardo Bold"/>
              </a:rPr>
              <a:t>Notre philosophie</a:t>
            </a:r>
          </a:p>
        </p:txBody>
      </p:sp>
      <p:sp>
        <p:nvSpPr>
          <p:cNvPr id="33" name="TextBox 33"/>
          <p:cNvSpPr txBox="1"/>
          <p:nvPr/>
        </p:nvSpPr>
        <p:spPr>
          <a:xfrm>
            <a:off x="4375186" y="2919428"/>
            <a:ext cx="2214710" cy="388438"/>
          </a:xfrm>
          <a:prstGeom prst="rect">
            <a:avLst/>
          </a:prstGeom>
        </p:spPr>
        <p:txBody>
          <a:bodyPr lIns="0" tIns="0" rIns="0" bIns="0" rtlCol="0" anchor="t">
            <a:spAutoFit/>
          </a:bodyPr>
          <a:lstStyle/>
          <a:p>
            <a:pPr algn="ctr">
              <a:lnSpc>
                <a:spcPts val="3265"/>
              </a:lnSpc>
            </a:pPr>
            <a:r>
              <a:rPr lang="en-US" sz="2332" b="1" spc="-158">
                <a:solidFill>
                  <a:srgbClr val="313193"/>
                </a:solidFill>
                <a:latin typeface="Cardo Bold"/>
                <a:ea typeface="Cardo Bold"/>
                <a:cs typeface="Cardo Bold"/>
                <a:sym typeface="Cardo Bold"/>
              </a:rPr>
              <a:t>Chiffres clés</a:t>
            </a:r>
          </a:p>
        </p:txBody>
      </p:sp>
      <p:sp>
        <p:nvSpPr>
          <p:cNvPr id="34" name="TextBox 34"/>
          <p:cNvSpPr txBox="1"/>
          <p:nvPr/>
        </p:nvSpPr>
        <p:spPr>
          <a:xfrm>
            <a:off x="700487" y="3537715"/>
            <a:ext cx="1855008" cy="177484"/>
          </a:xfrm>
          <a:prstGeom prst="rect">
            <a:avLst/>
          </a:prstGeom>
        </p:spPr>
        <p:txBody>
          <a:bodyPr lIns="0" tIns="0" rIns="0" bIns="0" rtlCol="0" anchor="t">
            <a:spAutoFit/>
          </a:bodyPr>
          <a:lstStyle/>
          <a:p>
            <a:pPr algn="l">
              <a:lnSpc>
                <a:spcPts val="1540"/>
              </a:lnSpc>
            </a:pPr>
            <a:endParaRPr lang="en-US" sz="1100" spc="27" dirty="0">
              <a:solidFill>
                <a:srgbClr val="262674"/>
              </a:solidFill>
              <a:latin typeface="Inter"/>
              <a:ea typeface="Inter"/>
              <a:cs typeface="Inter"/>
              <a:sym typeface="Inter"/>
            </a:endParaRPr>
          </a:p>
        </p:txBody>
      </p:sp>
      <p:sp>
        <p:nvSpPr>
          <p:cNvPr id="35" name="TextBox 35"/>
          <p:cNvSpPr txBox="1"/>
          <p:nvPr/>
        </p:nvSpPr>
        <p:spPr>
          <a:xfrm>
            <a:off x="4590339" y="3577209"/>
            <a:ext cx="900804" cy="333425"/>
          </a:xfrm>
          <a:prstGeom prst="rect">
            <a:avLst/>
          </a:prstGeom>
        </p:spPr>
        <p:txBody>
          <a:bodyPr lIns="0" tIns="0" rIns="0" bIns="0" rtlCol="0" anchor="t">
            <a:spAutoFit/>
          </a:bodyPr>
          <a:lstStyle/>
          <a:p>
            <a:pPr algn="r">
              <a:lnSpc>
                <a:spcPts val="2623"/>
              </a:lnSpc>
            </a:pPr>
            <a:endParaRPr lang="en-US" sz="1873" spc="46" dirty="0">
              <a:solidFill>
                <a:srgbClr val="313193"/>
              </a:solidFill>
              <a:latin typeface="Anton"/>
              <a:ea typeface="Anton"/>
              <a:cs typeface="Anton"/>
              <a:sym typeface="Anton"/>
            </a:endParaRPr>
          </a:p>
        </p:txBody>
      </p:sp>
      <p:sp>
        <p:nvSpPr>
          <p:cNvPr id="36" name="TextBox 36"/>
          <p:cNvSpPr txBox="1"/>
          <p:nvPr/>
        </p:nvSpPr>
        <p:spPr>
          <a:xfrm>
            <a:off x="4119722" y="3895187"/>
            <a:ext cx="1371421" cy="218008"/>
          </a:xfrm>
          <a:prstGeom prst="rect">
            <a:avLst/>
          </a:prstGeom>
        </p:spPr>
        <p:txBody>
          <a:bodyPr lIns="0" tIns="0" rIns="0" bIns="0" rtlCol="0" anchor="t">
            <a:spAutoFit/>
          </a:bodyPr>
          <a:lstStyle/>
          <a:p>
            <a:pPr algn="r">
              <a:lnSpc>
                <a:spcPts val="1697"/>
              </a:lnSpc>
            </a:pPr>
            <a:endParaRPr lang="en-US" sz="1212" spc="30" dirty="0">
              <a:solidFill>
                <a:srgbClr val="313193"/>
              </a:solidFill>
              <a:latin typeface="Inter"/>
              <a:ea typeface="Inter"/>
              <a:cs typeface="Inter"/>
              <a:sym typeface="Inter"/>
            </a:endParaRPr>
          </a:p>
        </p:txBody>
      </p:sp>
      <p:sp>
        <p:nvSpPr>
          <p:cNvPr id="37" name="TextBox 37"/>
          <p:cNvSpPr txBox="1"/>
          <p:nvPr/>
        </p:nvSpPr>
        <p:spPr>
          <a:xfrm>
            <a:off x="1997373" y="6627475"/>
            <a:ext cx="5119043" cy="355418"/>
          </a:xfrm>
          <a:prstGeom prst="rect">
            <a:avLst/>
          </a:prstGeom>
        </p:spPr>
        <p:txBody>
          <a:bodyPr lIns="0" tIns="0" rIns="0" bIns="0" rtlCol="0" anchor="t">
            <a:spAutoFit/>
          </a:bodyPr>
          <a:lstStyle/>
          <a:p>
            <a:pPr algn="r">
              <a:lnSpc>
                <a:spcPts val="2985"/>
              </a:lnSpc>
            </a:pPr>
            <a:r>
              <a:rPr lang="en-US" sz="2132" b="1" spc="-144" dirty="0">
                <a:solidFill>
                  <a:srgbClr val="313193"/>
                </a:solidFill>
                <a:latin typeface="Cardo Bold"/>
                <a:ea typeface="Cardo Bold"/>
                <a:cs typeface="Cardo Bold"/>
                <a:sym typeface="Cardo Bold"/>
              </a:rPr>
              <a:t>Temps Forts</a:t>
            </a:r>
          </a:p>
        </p:txBody>
      </p:sp>
      <p:sp>
        <p:nvSpPr>
          <p:cNvPr id="38" name="TextBox 38"/>
          <p:cNvSpPr txBox="1"/>
          <p:nvPr/>
        </p:nvSpPr>
        <p:spPr>
          <a:xfrm>
            <a:off x="245682" y="7915345"/>
            <a:ext cx="1439329" cy="230832"/>
          </a:xfrm>
          <a:prstGeom prst="rect">
            <a:avLst/>
          </a:prstGeom>
        </p:spPr>
        <p:txBody>
          <a:bodyPr wrap="square" lIns="0" tIns="0" rIns="0" bIns="0" rtlCol="0" anchor="t">
            <a:spAutoFit/>
          </a:bodyPr>
          <a:lstStyle/>
          <a:p>
            <a:pPr algn="ctr">
              <a:lnSpc>
                <a:spcPts val="865"/>
              </a:lnSpc>
            </a:pPr>
            <a:r>
              <a:rPr lang="en-US" sz="618" b="1" spc="15" dirty="0">
                <a:solidFill>
                  <a:srgbClr val="262674"/>
                </a:solidFill>
                <a:latin typeface="Inter Bold"/>
                <a:ea typeface="Inter Bold"/>
                <a:cs typeface="Inter Bold"/>
                <a:sym typeface="Inter Bold"/>
              </a:rPr>
              <a:t>1ere ETAPE DU CIRCUIT TDJ</a:t>
            </a:r>
          </a:p>
          <a:p>
            <a:pPr algn="ctr">
              <a:lnSpc>
                <a:spcPts val="865"/>
              </a:lnSpc>
            </a:pPr>
            <a:r>
              <a:rPr lang="en-US" sz="618" b="1" spc="15" dirty="0">
                <a:solidFill>
                  <a:srgbClr val="262674"/>
                </a:solidFill>
                <a:latin typeface="Inter Bold"/>
                <a:ea typeface="Inter Bold"/>
                <a:cs typeface="Inter Bold"/>
                <a:sym typeface="Inter Bold"/>
              </a:rPr>
              <a:t>4/5 octobre 2025</a:t>
            </a:r>
          </a:p>
        </p:txBody>
      </p:sp>
      <p:sp>
        <p:nvSpPr>
          <p:cNvPr id="39" name="TextBox 39"/>
          <p:cNvSpPr txBox="1"/>
          <p:nvPr/>
        </p:nvSpPr>
        <p:spPr>
          <a:xfrm>
            <a:off x="1313019" y="9453597"/>
            <a:ext cx="854841" cy="93619"/>
          </a:xfrm>
          <a:prstGeom prst="rect">
            <a:avLst/>
          </a:prstGeom>
        </p:spPr>
        <p:txBody>
          <a:bodyPr lIns="0" tIns="0" rIns="0" bIns="0" rtlCol="0" anchor="t">
            <a:spAutoFit/>
          </a:bodyPr>
          <a:lstStyle/>
          <a:p>
            <a:pPr algn="l">
              <a:lnSpc>
                <a:spcPts val="725"/>
              </a:lnSpc>
            </a:pPr>
            <a:r>
              <a:rPr lang="en-US" sz="518" b="1" spc="12">
                <a:solidFill>
                  <a:srgbClr val="6D6D87"/>
                </a:solidFill>
                <a:latin typeface="Inter Bold"/>
                <a:ea typeface="Inter Bold"/>
                <a:cs typeface="Inter Bold"/>
                <a:sym typeface="Inter Bold"/>
              </a:rPr>
              <a:t>VOS RESEAUX</a:t>
            </a:r>
          </a:p>
        </p:txBody>
      </p:sp>
      <p:sp>
        <p:nvSpPr>
          <p:cNvPr id="41" name="TextBox 41"/>
          <p:cNvSpPr txBox="1"/>
          <p:nvPr/>
        </p:nvSpPr>
        <p:spPr>
          <a:xfrm>
            <a:off x="1627991" y="7211493"/>
            <a:ext cx="1117174" cy="346249"/>
          </a:xfrm>
          <a:prstGeom prst="rect">
            <a:avLst/>
          </a:prstGeom>
        </p:spPr>
        <p:txBody>
          <a:bodyPr lIns="0" tIns="0" rIns="0" bIns="0" rtlCol="0" anchor="t">
            <a:spAutoFit/>
          </a:bodyPr>
          <a:lstStyle/>
          <a:p>
            <a:pPr algn="ctr">
              <a:lnSpc>
                <a:spcPts val="865"/>
              </a:lnSpc>
            </a:pPr>
            <a:r>
              <a:rPr lang="en-US" sz="618" b="1" spc="15" dirty="0">
                <a:solidFill>
                  <a:srgbClr val="262674"/>
                </a:solidFill>
                <a:latin typeface="Inter Bold"/>
                <a:ea typeface="Inter Bold"/>
                <a:cs typeface="Inter Bold"/>
                <a:sym typeface="Inter Bold"/>
              </a:rPr>
              <a:t>CHAMPIONNAT RÉGIONAL VÉTÉRANS</a:t>
            </a:r>
          </a:p>
          <a:p>
            <a:pPr algn="ctr">
              <a:lnSpc>
                <a:spcPts val="865"/>
              </a:lnSpc>
            </a:pPr>
            <a:r>
              <a:rPr lang="en-US" sz="618" b="1" spc="15" dirty="0">
                <a:solidFill>
                  <a:srgbClr val="262674"/>
                </a:solidFill>
                <a:latin typeface="Inter Bold"/>
                <a:ea typeface="Inter Bold"/>
                <a:cs typeface="Inter Bold"/>
                <a:sym typeface="Inter Bold"/>
              </a:rPr>
              <a:t>29/30 novembre 2025</a:t>
            </a:r>
          </a:p>
        </p:txBody>
      </p:sp>
      <p:sp>
        <p:nvSpPr>
          <p:cNvPr id="43" name="TextBox 43"/>
          <p:cNvSpPr txBox="1"/>
          <p:nvPr/>
        </p:nvSpPr>
        <p:spPr>
          <a:xfrm>
            <a:off x="2862521" y="7910625"/>
            <a:ext cx="1117174" cy="212674"/>
          </a:xfrm>
          <a:prstGeom prst="rect">
            <a:avLst/>
          </a:prstGeom>
        </p:spPr>
        <p:txBody>
          <a:bodyPr lIns="0" tIns="0" rIns="0" bIns="0" rtlCol="0" anchor="t">
            <a:spAutoFit/>
          </a:bodyPr>
          <a:lstStyle/>
          <a:p>
            <a:pPr algn="ctr">
              <a:lnSpc>
                <a:spcPts val="865"/>
              </a:lnSpc>
            </a:pPr>
            <a:r>
              <a:rPr lang="en-US" sz="618" b="1" spc="15">
                <a:solidFill>
                  <a:srgbClr val="262674"/>
                </a:solidFill>
                <a:latin typeface="Inter Bold"/>
                <a:ea typeface="Inter Bold"/>
                <a:cs typeface="Inter Bold"/>
                <a:sym typeface="Inter Bold"/>
              </a:rPr>
              <a:t>CHAMPIONNAT RÉGIONAL JEUNES</a:t>
            </a:r>
          </a:p>
        </p:txBody>
      </p:sp>
      <p:sp>
        <p:nvSpPr>
          <p:cNvPr id="44" name="TextBox 44"/>
          <p:cNvSpPr txBox="1"/>
          <p:nvPr/>
        </p:nvSpPr>
        <p:spPr>
          <a:xfrm>
            <a:off x="2825085" y="8115523"/>
            <a:ext cx="1117174" cy="105222"/>
          </a:xfrm>
          <a:prstGeom prst="rect">
            <a:avLst/>
          </a:prstGeom>
        </p:spPr>
        <p:txBody>
          <a:bodyPr lIns="0" tIns="0" rIns="0" bIns="0" rtlCol="0" anchor="t">
            <a:spAutoFit/>
          </a:bodyPr>
          <a:lstStyle/>
          <a:p>
            <a:pPr algn="ctr">
              <a:lnSpc>
                <a:spcPts val="865"/>
              </a:lnSpc>
            </a:pPr>
            <a:r>
              <a:rPr lang="en-US" sz="618" b="1" i="1" spc="15" dirty="0">
                <a:solidFill>
                  <a:srgbClr val="262674"/>
                </a:solidFill>
                <a:latin typeface="Inter Italics"/>
                <a:ea typeface="Inter Italics"/>
                <a:cs typeface="Inter Italics"/>
                <a:sym typeface="Inter Italics"/>
              </a:rPr>
              <a:t>24/25 janvier 2025</a:t>
            </a:r>
          </a:p>
        </p:txBody>
      </p:sp>
      <p:sp>
        <p:nvSpPr>
          <p:cNvPr id="45" name="TextBox 45"/>
          <p:cNvSpPr txBox="1"/>
          <p:nvPr/>
        </p:nvSpPr>
        <p:spPr>
          <a:xfrm>
            <a:off x="3817786" y="7222433"/>
            <a:ext cx="1478216" cy="230832"/>
          </a:xfrm>
          <a:prstGeom prst="rect">
            <a:avLst/>
          </a:prstGeom>
        </p:spPr>
        <p:txBody>
          <a:bodyPr wrap="square" lIns="0" tIns="0" rIns="0" bIns="0" rtlCol="0" anchor="t">
            <a:spAutoFit/>
          </a:bodyPr>
          <a:lstStyle/>
          <a:p>
            <a:pPr algn="ctr">
              <a:lnSpc>
                <a:spcPts val="865"/>
              </a:lnSpc>
            </a:pPr>
            <a:r>
              <a:rPr lang="en-US" sz="618" b="1" spc="15" dirty="0">
                <a:solidFill>
                  <a:srgbClr val="262674"/>
                </a:solidFill>
                <a:latin typeface="Inter Bold"/>
                <a:ea typeface="Inter Bold"/>
                <a:cs typeface="Inter Bold"/>
                <a:sym typeface="Inter Bold"/>
              </a:rPr>
              <a:t>CHAMPIONNAT DEPARTEMENTAL ADULTES</a:t>
            </a:r>
          </a:p>
        </p:txBody>
      </p:sp>
      <p:sp>
        <p:nvSpPr>
          <p:cNvPr id="46" name="TextBox 46"/>
          <p:cNvSpPr txBox="1"/>
          <p:nvPr/>
        </p:nvSpPr>
        <p:spPr>
          <a:xfrm>
            <a:off x="4025782" y="7468762"/>
            <a:ext cx="1117174" cy="105222"/>
          </a:xfrm>
          <a:prstGeom prst="rect">
            <a:avLst/>
          </a:prstGeom>
        </p:spPr>
        <p:txBody>
          <a:bodyPr lIns="0" tIns="0" rIns="0" bIns="0" rtlCol="0" anchor="t">
            <a:spAutoFit/>
          </a:bodyPr>
          <a:lstStyle/>
          <a:p>
            <a:pPr algn="ctr">
              <a:lnSpc>
                <a:spcPts val="865"/>
              </a:lnSpc>
            </a:pPr>
            <a:r>
              <a:rPr lang="en-US" sz="618" b="1" i="1" spc="15" dirty="0">
                <a:solidFill>
                  <a:srgbClr val="262674"/>
                </a:solidFill>
                <a:latin typeface="Inter Italics"/>
                <a:ea typeface="Inter Italics"/>
                <a:cs typeface="Inter Italics"/>
                <a:sym typeface="Inter Italics"/>
              </a:rPr>
              <a:t>7/8 MARS 2026</a:t>
            </a:r>
          </a:p>
        </p:txBody>
      </p:sp>
      <p:sp>
        <p:nvSpPr>
          <p:cNvPr id="48" name="TextBox 48"/>
          <p:cNvSpPr txBox="1"/>
          <p:nvPr/>
        </p:nvSpPr>
        <p:spPr>
          <a:xfrm>
            <a:off x="5197014" y="7985724"/>
            <a:ext cx="1117174" cy="230832"/>
          </a:xfrm>
          <a:prstGeom prst="rect">
            <a:avLst/>
          </a:prstGeom>
        </p:spPr>
        <p:txBody>
          <a:bodyPr lIns="0" tIns="0" rIns="0" bIns="0" rtlCol="0" anchor="t">
            <a:spAutoFit/>
          </a:bodyPr>
          <a:lstStyle/>
          <a:p>
            <a:pPr algn="ctr">
              <a:lnSpc>
                <a:spcPts val="865"/>
              </a:lnSpc>
            </a:pPr>
            <a:r>
              <a:rPr lang="en-US" sz="618" b="1" spc="15" dirty="0">
                <a:solidFill>
                  <a:srgbClr val="262674"/>
                </a:solidFill>
                <a:latin typeface="Inter Italics"/>
                <a:ea typeface="Inter Italics"/>
                <a:cs typeface="Inter Italics"/>
                <a:sym typeface="Inter Italics"/>
              </a:rPr>
              <a:t>INTERCLUBS JEUNES</a:t>
            </a:r>
          </a:p>
          <a:p>
            <a:pPr algn="ctr">
              <a:lnSpc>
                <a:spcPts val="865"/>
              </a:lnSpc>
            </a:pPr>
            <a:r>
              <a:rPr lang="en-US" sz="618" b="1" i="1" spc="15" dirty="0">
                <a:solidFill>
                  <a:srgbClr val="262674"/>
                </a:solidFill>
                <a:latin typeface="Inter Italics"/>
                <a:ea typeface="Inter Italics"/>
                <a:cs typeface="Inter Italics"/>
                <a:sym typeface="Inter Italics"/>
              </a:rPr>
              <a:t>30/31 MAI 2026</a:t>
            </a:r>
          </a:p>
        </p:txBody>
      </p:sp>
      <p:sp>
        <p:nvSpPr>
          <p:cNvPr id="49" name="TextBox 49"/>
          <p:cNvSpPr txBox="1"/>
          <p:nvPr/>
        </p:nvSpPr>
        <p:spPr>
          <a:xfrm>
            <a:off x="6352131" y="7327589"/>
            <a:ext cx="1117174" cy="230832"/>
          </a:xfrm>
          <a:prstGeom prst="rect">
            <a:avLst/>
          </a:prstGeom>
        </p:spPr>
        <p:txBody>
          <a:bodyPr lIns="0" tIns="0" rIns="0" bIns="0" rtlCol="0" anchor="t">
            <a:spAutoFit/>
          </a:bodyPr>
          <a:lstStyle/>
          <a:p>
            <a:pPr algn="ctr">
              <a:lnSpc>
                <a:spcPts val="865"/>
              </a:lnSpc>
            </a:pPr>
            <a:r>
              <a:rPr lang="en-US" sz="618" b="1" spc="15" dirty="0">
                <a:solidFill>
                  <a:srgbClr val="262674"/>
                </a:solidFill>
                <a:latin typeface="Inter Bold"/>
                <a:ea typeface="Inter Bold"/>
                <a:cs typeface="Inter Bold"/>
                <a:sym typeface="Inter Bold"/>
              </a:rPr>
              <a:t>FINALES  ICD </a:t>
            </a:r>
          </a:p>
          <a:p>
            <a:pPr algn="ctr">
              <a:lnSpc>
                <a:spcPts val="865"/>
              </a:lnSpc>
            </a:pPr>
            <a:r>
              <a:rPr lang="en-US" sz="618" b="1" spc="15" dirty="0">
                <a:solidFill>
                  <a:srgbClr val="262674"/>
                </a:solidFill>
                <a:latin typeface="Inter Bold"/>
                <a:ea typeface="Inter Bold"/>
                <a:cs typeface="Inter Bold"/>
                <a:sym typeface="Inter Bold"/>
              </a:rPr>
              <a:t>Juin 2026</a:t>
            </a:r>
          </a:p>
        </p:txBody>
      </p:sp>
      <p:sp>
        <p:nvSpPr>
          <p:cNvPr id="50" name="TextBox 50"/>
          <p:cNvSpPr txBox="1"/>
          <p:nvPr/>
        </p:nvSpPr>
        <p:spPr>
          <a:xfrm>
            <a:off x="6175842" y="7450409"/>
            <a:ext cx="1117174" cy="108012"/>
          </a:xfrm>
          <a:prstGeom prst="rect">
            <a:avLst/>
          </a:prstGeom>
        </p:spPr>
        <p:txBody>
          <a:bodyPr lIns="0" tIns="0" rIns="0" bIns="0" rtlCol="0" anchor="t">
            <a:spAutoFit/>
          </a:bodyPr>
          <a:lstStyle/>
          <a:p>
            <a:pPr algn="l">
              <a:lnSpc>
                <a:spcPts val="865"/>
              </a:lnSpc>
            </a:pPr>
            <a:endParaRPr lang="en-US" sz="618" i="1" spc="15" dirty="0">
              <a:solidFill>
                <a:srgbClr val="262674"/>
              </a:solidFill>
              <a:latin typeface="Inter Italics"/>
              <a:ea typeface="Inter Italics"/>
              <a:cs typeface="Inter Italics"/>
              <a:sym typeface="Inter Italics"/>
            </a:endParaRPr>
          </a:p>
        </p:txBody>
      </p:sp>
      <p:sp>
        <p:nvSpPr>
          <p:cNvPr id="51" name="TextBox 51"/>
          <p:cNvSpPr txBox="1"/>
          <p:nvPr/>
        </p:nvSpPr>
        <p:spPr>
          <a:xfrm>
            <a:off x="3679634" y="681900"/>
            <a:ext cx="5119043" cy="355418"/>
          </a:xfrm>
          <a:prstGeom prst="rect">
            <a:avLst/>
          </a:prstGeom>
        </p:spPr>
        <p:txBody>
          <a:bodyPr lIns="0" tIns="0" rIns="0" bIns="0" rtlCol="0" anchor="t">
            <a:spAutoFit/>
          </a:bodyPr>
          <a:lstStyle/>
          <a:p>
            <a:pPr algn="ctr">
              <a:lnSpc>
                <a:spcPts val="2985"/>
              </a:lnSpc>
            </a:pPr>
            <a:r>
              <a:rPr lang="en-US" sz="2132" b="1" spc="-144">
                <a:solidFill>
                  <a:srgbClr val="313193"/>
                </a:solidFill>
                <a:latin typeface="Cardo Bold"/>
                <a:ea typeface="Cardo Bold"/>
                <a:cs typeface="Cardo Bold"/>
                <a:sym typeface="Cardo Bold"/>
              </a:rPr>
              <a:t>Mot d’accueil</a:t>
            </a:r>
          </a:p>
        </p:txBody>
      </p:sp>
      <p:sp>
        <p:nvSpPr>
          <p:cNvPr id="52" name="TextBox 52"/>
          <p:cNvSpPr txBox="1"/>
          <p:nvPr/>
        </p:nvSpPr>
        <p:spPr>
          <a:xfrm>
            <a:off x="1072056" y="10046471"/>
            <a:ext cx="5415888" cy="286717"/>
          </a:xfrm>
          <a:prstGeom prst="rect">
            <a:avLst/>
          </a:prstGeom>
        </p:spPr>
        <p:txBody>
          <a:bodyPr lIns="0" tIns="0" rIns="0" bIns="0" rtlCol="0" anchor="t">
            <a:spAutoFit/>
          </a:bodyPr>
          <a:lstStyle/>
          <a:p>
            <a:pPr algn="ctr">
              <a:lnSpc>
                <a:spcPts val="2206"/>
              </a:lnSpc>
            </a:pPr>
            <a:r>
              <a:rPr lang="en-US" sz="1970" b="1" spc="49" dirty="0">
                <a:solidFill>
                  <a:srgbClr val="FFFFFF"/>
                </a:solidFill>
                <a:latin typeface="Cardo Bold"/>
                <a:ea typeface="Cardo Bold"/>
                <a:cs typeface="Cardo Bold"/>
                <a:sym typeface="Cardo Bold"/>
              </a:rPr>
              <a:t>COMITÉ 63</a:t>
            </a:r>
          </a:p>
        </p:txBody>
      </p:sp>
      <p:pic>
        <p:nvPicPr>
          <p:cNvPr id="53"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785" y="411660"/>
            <a:ext cx="1807835" cy="68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 r="64228"/>
          <a:stretch/>
        </p:blipFill>
        <p:spPr bwMode="auto">
          <a:xfrm>
            <a:off x="788461" y="3411371"/>
            <a:ext cx="408093" cy="43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 r="64228"/>
          <a:stretch/>
        </p:blipFill>
        <p:spPr bwMode="auto">
          <a:xfrm>
            <a:off x="1270801" y="3945088"/>
            <a:ext cx="408093" cy="43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 r="64228"/>
          <a:stretch/>
        </p:blipFill>
        <p:spPr bwMode="auto">
          <a:xfrm>
            <a:off x="822314" y="4375260"/>
            <a:ext cx="408093" cy="43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 r="64228"/>
          <a:stretch/>
        </p:blipFill>
        <p:spPr bwMode="auto">
          <a:xfrm>
            <a:off x="1778485" y="4875962"/>
            <a:ext cx="408093" cy="43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ectangle 57"/>
          <p:cNvSpPr/>
          <p:nvPr/>
        </p:nvSpPr>
        <p:spPr>
          <a:xfrm>
            <a:off x="1176211" y="3441791"/>
            <a:ext cx="828688" cy="369332"/>
          </a:xfrm>
          <a:prstGeom prst="rect">
            <a:avLst/>
          </a:prstGeom>
        </p:spPr>
        <p:txBody>
          <a:bodyPr wrap="none">
            <a:spAutoFit/>
          </a:bodyPr>
          <a:lstStyle/>
          <a:p>
            <a:r>
              <a:rPr lang="fr-FR" b="1" dirty="0">
                <a:solidFill>
                  <a:srgbClr val="002060"/>
                </a:solidFill>
              </a:rPr>
              <a:t>Ecoute</a:t>
            </a:r>
          </a:p>
        </p:txBody>
      </p:sp>
      <p:sp>
        <p:nvSpPr>
          <p:cNvPr id="59" name="Rectangle 58"/>
          <p:cNvSpPr/>
          <p:nvPr/>
        </p:nvSpPr>
        <p:spPr>
          <a:xfrm>
            <a:off x="1673286" y="3975508"/>
            <a:ext cx="1915845" cy="369332"/>
          </a:xfrm>
          <a:prstGeom prst="rect">
            <a:avLst/>
          </a:prstGeom>
        </p:spPr>
        <p:txBody>
          <a:bodyPr wrap="none">
            <a:spAutoFit/>
          </a:bodyPr>
          <a:lstStyle/>
          <a:p>
            <a:r>
              <a:rPr lang="fr-FR" b="1" dirty="0">
                <a:solidFill>
                  <a:srgbClr val="002060"/>
                </a:solidFill>
              </a:rPr>
              <a:t>Accompagnement</a:t>
            </a:r>
          </a:p>
        </p:txBody>
      </p:sp>
      <p:sp>
        <p:nvSpPr>
          <p:cNvPr id="60" name="ZoneTexte 59"/>
          <p:cNvSpPr txBox="1"/>
          <p:nvPr/>
        </p:nvSpPr>
        <p:spPr>
          <a:xfrm>
            <a:off x="1236145" y="4421068"/>
            <a:ext cx="1856305" cy="369332"/>
          </a:xfrm>
          <a:prstGeom prst="rect">
            <a:avLst/>
          </a:prstGeom>
          <a:noFill/>
        </p:spPr>
        <p:txBody>
          <a:bodyPr wrap="square" rtlCol="0">
            <a:spAutoFit/>
          </a:bodyPr>
          <a:lstStyle/>
          <a:p>
            <a:r>
              <a:rPr lang="fr-FR" b="1" dirty="0">
                <a:solidFill>
                  <a:srgbClr val="002060"/>
                </a:solidFill>
              </a:rPr>
              <a:t>Développement</a:t>
            </a:r>
          </a:p>
        </p:txBody>
      </p:sp>
      <p:sp>
        <p:nvSpPr>
          <p:cNvPr id="61" name="ZoneTexte 60"/>
          <p:cNvSpPr txBox="1"/>
          <p:nvPr/>
        </p:nvSpPr>
        <p:spPr>
          <a:xfrm>
            <a:off x="2114375" y="4919694"/>
            <a:ext cx="1419843" cy="369332"/>
          </a:xfrm>
          <a:prstGeom prst="rect">
            <a:avLst/>
          </a:prstGeom>
          <a:noFill/>
        </p:spPr>
        <p:txBody>
          <a:bodyPr wrap="square" rtlCol="0">
            <a:spAutoFit/>
          </a:bodyPr>
          <a:lstStyle/>
          <a:p>
            <a:r>
              <a:rPr lang="fr-FR" b="1" dirty="0">
                <a:solidFill>
                  <a:srgbClr val="002060"/>
                </a:solidFill>
              </a:rPr>
              <a:t>Convivialité</a:t>
            </a:r>
          </a:p>
        </p:txBody>
      </p:sp>
      <p:sp>
        <p:nvSpPr>
          <p:cNvPr id="62" name="ZoneTexte 61"/>
          <p:cNvSpPr txBox="1"/>
          <p:nvPr/>
        </p:nvSpPr>
        <p:spPr>
          <a:xfrm>
            <a:off x="3879654" y="3570352"/>
            <a:ext cx="3205773" cy="2462213"/>
          </a:xfrm>
          <a:prstGeom prst="rect">
            <a:avLst/>
          </a:prstGeom>
          <a:noFill/>
        </p:spPr>
        <p:txBody>
          <a:bodyPr wrap="square" rtlCol="0">
            <a:spAutoFit/>
          </a:bodyPr>
          <a:lstStyle/>
          <a:p>
            <a:r>
              <a:rPr lang="fr-FR" sz="1400" b="1" dirty="0">
                <a:solidFill>
                  <a:srgbClr val="002060"/>
                </a:solidFill>
                <a:latin typeface="Inter" panose="020B0604020202020204" charset="0"/>
                <a:ea typeface="Inter" panose="020B0604020202020204" charset="0"/>
              </a:rPr>
              <a:t>3200</a:t>
            </a:r>
            <a:r>
              <a:rPr lang="fr-FR" sz="1400" dirty="0">
                <a:solidFill>
                  <a:srgbClr val="002060"/>
                </a:solidFill>
                <a:latin typeface="Inter" panose="020B0604020202020204" charset="0"/>
                <a:ea typeface="Inter" panose="020B0604020202020204" charset="0"/>
              </a:rPr>
              <a:t> licenciés</a:t>
            </a:r>
          </a:p>
          <a:p>
            <a:endParaRPr lang="fr-FR" sz="1400" dirty="0">
              <a:solidFill>
                <a:srgbClr val="002060"/>
              </a:solidFill>
              <a:latin typeface="Inter" panose="020B0604020202020204" charset="0"/>
              <a:ea typeface="Inter" panose="020B0604020202020204" charset="0"/>
            </a:endParaRPr>
          </a:p>
          <a:p>
            <a:r>
              <a:rPr lang="fr-FR" sz="1400" b="1" dirty="0">
                <a:solidFill>
                  <a:srgbClr val="002060"/>
                </a:solidFill>
                <a:latin typeface="Inter" panose="020B0604020202020204" charset="0"/>
                <a:ea typeface="Inter" panose="020B0604020202020204" charset="0"/>
              </a:rPr>
              <a:t>23</a:t>
            </a:r>
            <a:r>
              <a:rPr lang="fr-FR" sz="1400" dirty="0">
                <a:solidFill>
                  <a:srgbClr val="002060"/>
                </a:solidFill>
                <a:latin typeface="Inter" panose="020B0604020202020204" charset="0"/>
                <a:ea typeface="Inter" panose="020B0604020202020204" charset="0"/>
              </a:rPr>
              <a:t> clubs</a:t>
            </a:r>
          </a:p>
          <a:p>
            <a:endParaRPr lang="fr-FR" sz="1400" dirty="0">
              <a:solidFill>
                <a:srgbClr val="002060"/>
              </a:solidFill>
              <a:latin typeface="Inter" panose="020B0604020202020204" charset="0"/>
              <a:ea typeface="Inter" panose="020B0604020202020204" charset="0"/>
            </a:endParaRPr>
          </a:p>
          <a:p>
            <a:r>
              <a:rPr lang="fr-FR" sz="1400" b="1" dirty="0">
                <a:solidFill>
                  <a:srgbClr val="002060"/>
                </a:solidFill>
                <a:latin typeface="Inter" panose="020B0604020202020204" charset="0"/>
                <a:ea typeface="Inter" panose="020B0604020202020204" charset="0"/>
              </a:rPr>
              <a:t>12</a:t>
            </a:r>
            <a:r>
              <a:rPr lang="fr-FR" sz="1400" dirty="0">
                <a:solidFill>
                  <a:srgbClr val="002060"/>
                </a:solidFill>
                <a:latin typeface="Inter" panose="020B0604020202020204" charset="0"/>
                <a:ea typeface="Inter" panose="020B0604020202020204" charset="0"/>
              </a:rPr>
              <a:t> professionnels sur le territoire</a:t>
            </a:r>
          </a:p>
          <a:p>
            <a:endParaRPr lang="fr-FR" sz="1400" dirty="0">
              <a:solidFill>
                <a:srgbClr val="002060"/>
              </a:solidFill>
              <a:latin typeface="Inter" panose="020B0604020202020204" charset="0"/>
              <a:ea typeface="Inter" panose="020B0604020202020204" charset="0"/>
            </a:endParaRPr>
          </a:p>
          <a:p>
            <a:r>
              <a:rPr lang="fr-FR" sz="1400" b="1" dirty="0">
                <a:solidFill>
                  <a:srgbClr val="002060"/>
                </a:solidFill>
                <a:latin typeface="Inter" panose="020B0604020202020204" charset="0"/>
                <a:ea typeface="Inter" panose="020B0604020202020204" charset="0"/>
              </a:rPr>
              <a:t>4</a:t>
            </a:r>
            <a:r>
              <a:rPr lang="fr-FR" sz="1400" dirty="0">
                <a:solidFill>
                  <a:srgbClr val="002060"/>
                </a:solidFill>
                <a:latin typeface="Inter" panose="020B0604020202020204" charset="0"/>
                <a:ea typeface="Inter" panose="020B0604020202020204" charset="0"/>
              </a:rPr>
              <a:t> clubs au-delà des 300 licenciés</a:t>
            </a:r>
          </a:p>
          <a:p>
            <a:endParaRPr lang="fr-FR" sz="1400" dirty="0">
              <a:solidFill>
                <a:srgbClr val="002060"/>
              </a:solidFill>
              <a:latin typeface="Inter" panose="020B0604020202020204" charset="0"/>
              <a:ea typeface="Inter" panose="020B0604020202020204" charset="0"/>
            </a:endParaRPr>
          </a:p>
          <a:p>
            <a:r>
              <a:rPr lang="fr-FR" sz="1400" b="1" dirty="0">
                <a:solidFill>
                  <a:srgbClr val="002060"/>
                </a:solidFill>
                <a:latin typeface="Inter" panose="020B0604020202020204" charset="0"/>
                <a:ea typeface="Inter" panose="020B0604020202020204" charset="0"/>
              </a:rPr>
              <a:t>50</a:t>
            </a:r>
            <a:r>
              <a:rPr lang="fr-FR" sz="1400" dirty="0">
                <a:solidFill>
                  <a:srgbClr val="002060"/>
                </a:solidFill>
                <a:latin typeface="Inter" panose="020B0604020202020204" charset="0"/>
                <a:ea typeface="Inter" panose="020B0604020202020204" charset="0"/>
              </a:rPr>
              <a:t> minibads/poussins par plateau</a:t>
            </a:r>
          </a:p>
          <a:p>
            <a:endParaRPr lang="fr-FR" sz="1400" dirty="0">
              <a:solidFill>
                <a:srgbClr val="002060"/>
              </a:solidFill>
              <a:latin typeface="Inter" panose="020B0604020202020204" charset="0"/>
              <a:ea typeface="Inter" panose="020B0604020202020204" charset="0"/>
            </a:endParaRPr>
          </a:p>
          <a:p>
            <a:r>
              <a:rPr lang="fr-FR" sz="1400" b="1" dirty="0">
                <a:solidFill>
                  <a:srgbClr val="002060"/>
                </a:solidFill>
                <a:latin typeface="Inter" panose="020B0604020202020204" charset="0"/>
                <a:ea typeface="Inter" panose="020B0604020202020204" charset="0"/>
              </a:rPr>
              <a:t>200 </a:t>
            </a:r>
            <a:r>
              <a:rPr lang="fr-FR" sz="1400" dirty="0">
                <a:solidFill>
                  <a:srgbClr val="002060"/>
                </a:solidFill>
                <a:latin typeface="Inter" panose="020B0604020202020204" charset="0"/>
                <a:ea typeface="Inter" panose="020B0604020202020204" charset="0"/>
              </a:rPr>
              <a:t>joueurs sur nos étapes du TDJ</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367" y="88900"/>
            <a:ext cx="7560000" cy="10692000"/>
            <a:chOff x="0" y="0"/>
            <a:chExt cx="2709333" cy="3831771"/>
          </a:xfrm>
        </p:grpSpPr>
        <p:sp>
          <p:nvSpPr>
            <p:cNvPr id="3" name="Freeform 3"/>
            <p:cNvSpPr/>
            <p:nvPr/>
          </p:nvSpPr>
          <p:spPr>
            <a:xfrm>
              <a:off x="0" y="0"/>
              <a:ext cx="2709333" cy="3831772"/>
            </a:xfrm>
            <a:custGeom>
              <a:avLst/>
              <a:gdLst/>
              <a:ahLst/>
              <a:cxnLst/>
              <a:rect l="l" t="t" r="r" b="b"/>
              <a:pathLst>
                <a:path w="2709333" h="3831772">
                  <a:moveTo>
                    <a:pt x="0" y="0"/>
                  </a:moveTo>
                  <a:lnTo>
                    <a:pt x="2709333" y="0"/>
                  </a:lnTo>
                  <a:lnTo>
                    <a:pt x="2709333" y="3831772"/>
                  </a:lnTo>
                  <a:lnTo>
                    <a:pt x="0" y="3831772"/>
                  </a:lnTo>
                  <a:close/>
                </a:path>
              </a:pathLst>
            </a:custGeom>
            <a:solidFill>
              <a:srgbClr val="000000">
                <a:alpha val="0"/>
              </a:srgbClr>
            </a:solidFill>
            <a:ln w="285750" cap="sq">
              <a:solidFill>
                <a:srgbClr val="E3E3ED"/>
              </a:solidFill>
              <a:prstDash val="solid"/>
              <a:miter/>
            </a:ln>
          </p:spPr>
          <p:txBody>
            <a:bodyPr/>
            <a:lstStyle/>
            <a:p>
              <a:endParaRPr lang="fr-FR"/>
            </a:p>
          </p:txBody>
        </p:sp>
        <p:sp>
          <p:nvSpPr>
            <p:cNvPr id="4" name="TextBox 4"/>
            <p:cNvSpPr txBox="1"/>
            <p:nvPr/>
          </p:nvSpPr>
          <p:spPr>
            <a:xfrm>
              <a:off x="0" y="-28575"/>
              <a:ext cx="2709333" cy="3860346"/>
            </a:xfrm>
            <a:prstGeom prst="rect">
              <a:avLst/>
            </a:prstGeom>
          </p:spPr>
          <p:txBody>
            <a:bodyPr lIns="50800" tIns="50800" rIns="50800" bIns="50800" rtlCol="0" anchor="ctr"/>
            <a:lstStyle/>
            <a:p>
              <a:pPr algn="ctr">
                <a:lnSpc>
                  <a:spcPts val="1805"/>
                </a:lnSpc>
              </a:pPr>
              <a:endParaRPr/>
            </a:p>
          </p:txBody>
        </p:sp>
      </p:grpSp>
      <p:grpSp>
        <p:nvGrpSpPr>
          <p:cNvPr id="5" name="Group 5"/>
          <p:cNvGrpSpPr/>
          <p:nvPr/>
        </p:nvGrpSpPr>
        <p:grpSpPr>
          <a:xfrm>
            <a:off x="1320845" y="9678134"/>
            <a:ext cx="4918310" cy="1013866"/>
            <a:chOff x="0" y="0"/>
            <a:chExt cx="6557747" cy="1351821"/>
          </a:xfrm>
        </p:grpSpPr>
        <p:sp>
          <p:nvSpPr>
            <p:cNvPr id="6" name="AutoShape 6"/>
            <p:cNvSpPr/>
            <p:nvPr/>
          </p:nvSpPr>
          <p:spPr>
            <a:xfrm>
              <a:off x="0" y="0"/>
              <a:ext cx="6557747" cy="1351821"/>
            </a:xfrm>
            <a:prstGeom prst="rect">
              <a:avLst/>
            </a:prstGeom>
            <a:solidFill>
              <a:srgbClr val="313193"/>
            </a:solidFill>
          </p:spPr>
          <p:txBody>
            <a:bodyPr/>
            <a:lstStyle/>
            <a:p>
              <a:endParaRPr lang="fr-FR"/>
            </a:p>
          </p:txBody>
        </p:sp>
      </p:grpSp>
      <p:sp>
        <p:nvSpPr>
          <p:cNvPr id="7" name="TextBox 7"/>
          <p:cNvSpPr txBox="1"/>
          <p:nvPr/>
        </p:nvSpPr>
        <p:spPr>
          <a:xfrm>
            <a:off x="409444" y="1455877"/>
            <a:ext cx="3270190" cy="222739"/>
          </a:xfrm>
          <a:prstGeom prst="rect">
            <a:avLst/>
          </a:prstGeom>
        </p:spPr>
        <p:txBody>
          <a:bodyPr lIns="0" tIns="0" rIns="0" bIns="0" rtlCol="0" anchor="t">
            <a:spAutoFit/>
          </a:bodyPr>
          <a:lstStyle/>
          <a:p>
            <a:pPr algn="l">
              <a:lnSpc>
                <a:spcPts val="1898"/>
              </a:lnSpc>
            </a:pPr>
            <a:r>
              <a:rPr lang="en-US" sz="1355" spc="33" dirty="0">
                <a:solidFill>
                  <a:srgbClr val="506E9A"/>
                </a:solidFill>
                <a:latin typeface="Inter"/>
                <a:ea typeface="Inter"/>
                <a:cs typeface="Inter"/>
                <a:sym typeface="Inter"/>
              </a:rPr>
              <a:t> </a:t>
            </a:r>
          </a:p>
        </p:txBody>
      </p:sp>
      <p:sp>
        <p:nvSpPr>
          <p:cNvPr id="8" name="TextBox 8"/>
          <p:cNvSpPr txBox="1"/>
          <p:nvPr/>
        </p:nvSpPr>
        <p:spPr>
          <a:xfrm>
            <a:off x="2566072" y="1323198"/>
            <a:ext cx="3706742" cy="2962349"/>
          </a:xfrm>
          <a:prstGeom prst="rect">
            <a:avLst/>
          </a:prstGeom>
        </p:spPr>
        <p:txBody>
          <a:bodyPr wrap="square" lIns="0" tIns="0" rIns="0" bIns="0" rtlCol="0" anchor="t">
            <a:spAutoFit/>
          </a:bodyPr>
          <a:lstStyle/>
          <a:p>
            <a:pPr marL="285750" indent="-285750" algn="just">
              <a:buFont typeface="Wingdings" pitchFamily="2" charset="2"/>
              <a:buChar char="ü"/>
            </a:pPr>
            <a:r>
              <a:rPr lang="fr-FR" sz="1200" dirty="0">
                <a:solidFill>
                  <a:srgbClr val="002060"/>
                </a:solidFill>
                <a:latin typeface="Inter" panose="020B0604020202020204" charset="0"/>
                <a:ea typeface="Inter" panose="020B0604020202020204" charset="0"/>
                <a:cs typeface="Arial" panose="020B0604020202020204" pitchFamily="34" charset="0"/>
              </a:rPr>
              <a:t>Animer le territoire</a:t>
            </a:r>
          </a:p>
          <a:p>
            <a:pPr marL="285750" lvl="0" indent="-285750" algn="just">
              <a:buFont typeface="Wingdings" pitchFamily="2" charset="2"/>
              <a:buChar char="ü"/>
            </a:pPr>
            <a:r>
              <a:rPr lang="fr-FR" sz="1200" dirty="0">
                <a:solidFill>
                  <a:srgbClr val="002060"/>
                </a:solidFill>
                <a:latin typeface="Inter" panose="020B0604020202020204" charset="0"/>
                <a:ea typeface="Inter" panose="020B0604020202020204" charset="0"/>
                <a:cs typeface="Arial" panose="020B0604020202020204" pitchFamily="34" charset="0"/>
              </a:rPr>
              <a:t>Développer et structurer les clubs</a:t>
            </a:r>
          </a:p>
          <a:p>
            <a:pPr marL="285750" indent="-285750" algn="just">
              <a:buFont typeface="Wingdings" pitchFamily="2" charset="2"/>
              <a:buChar char="ü"/>
            </a:pPr>
            <a:r>
              <a:rPr lang="fr-FR" sz="1200" dirty="0">
                <a:solidFill>
                  <a:srgbClr val="002060"/>
                </a:solidFill>
                <a:latin typeface="Inter" panose="020B0604020202020204" charset="0"/>
                <a:ea typeface="Inter" panose="020B0604020202020204" charset="0"/>
                <a:cs typeface="Arial" panose="020B0604020202020204" pitchFamily="34" charset="0"/>
              </a:rPr>
              <a:t>Aider les clubs à créer et pérenniser des emplois</a:t>
            </a:r>
          </a:p>
          <a:p>
            <a:pPr marL="285750" lvl="0" indent="-285750" algn="just">
              <a:buFont typeface="Wingdings" pitchFamily="2" charset="2"/>
              <a:buChar char="ü"/>
            </a:pPr>
            <a:r>
              <a:rPr lang="fr-FR" sz="1200" dirty="0">
                <a:solidFill>
                  <a:srgbClr val="002060"/>
                </a:solidFill>
                <a:latin typeface="Inter" panose="020B0604020202020204" charset="0"/>
                <a:ea typeface="Inter" panose="020B0604020202020204" charset="0"/>
                <a:cs typeface="Arial" panose="020B0604020202020204" pitchFamily="34" charset="0"/>
              </a:rPr>
              <a:t>Animer l’Equipe Technique Départementale</a:t>
            </a:r>
          </a:p>
          <a:p>
            <a:pPr marL="285750" indent="-285750" algn="just">
              <a:buFont typeface="Wingdings" pitchFamily="2" charset="2"/>
              <a:buChar char="ü"/>
            </a:pPr>
            <a:r>
              <a:rPr lang="fr-FR" sz="1200" dirty="0">
                <a:solidFill>
                  <a:srgbClr val="002060"/>
                </a:solidFill>
                <a:latin typeface="Inter" panose="020B0604020202020204" charset="0"/>
                <a:ea typeface="Inter" panose="020B0604020202020204" charset="0"/>
                <a:cs typeface="Arial" panose="020B0604020202020204" pitchFamily="34" charset="0"/>
              </a:rPr>
              <a:t>Détecter les jeunes talents et les aider à accéder au haut-niveau</a:t>
            </a:r>
          </a:p>
          <a:p>
            <a:pPr marL="285750" lvl="0" indent="-285750" algn="just">
              <a:buFont typeface="Wingdings" pitchFamily="2" charset="2"/>
              <a:buChar char="ü"/>
            </a:pPr>
            <a:r>
              <a:rPr lang="fr-FR" sz="1200" dirty="0">
                <a:solidFill>
                  <a:srgbClr val="002060"/>
                </a:solidFill>
                <a:latin typeface="Inter" panose="020B0604020202020204" charset="0"/>
                <a:ea typeface="Inter" panose="020B0604020202020204" charset="0"/>
                <a:cs typeface="Arial" panose="020B0604020202020204" pitchFamily="34" charset="0"/>
              </a:rPr>
              <a:t>Accompagner les jeunes sur les compétitions de référence</a:t>
            </a:r>
          </a:p>
          <a:p>
            <a:pPr marL="285750" lvl="0" indent="-285750">
              <a:buFont typeface="Wingdings" pitchFamily="2" charset="2"/>
              <a:buChar char="ü"/>
            </a:pPr>
            <a:r>
              <a:rPr lang="fr-FR" sz="1200" dirty="0">
                <a:solidFill>
                  <a:srgbClr val="002060"/>
                </a:solidFill>
                <a:latin typeface="Inter" panose="020B0604020202020204" charset="0"/>
                <a:ea typeface="Inter" panose="020B0604020202020204" charset="0"/>
                <a:cs typeface="Arial" panose="020B0604020202020204" pitchFamily="34" charset="0"/>
              </a:rPr>
              <a:t>Former les futurs encadrants bénévoles,  officiels techniques et dirigeants</a:t>
            </a:r>
          </a:p>
          <a:p>
            <a:pPr marL="285750" lvl="0" indent="-285750">
              <a:buFont typeface="Wingdings" pitchFamily="2" charset="2"/>
              <a:buChar char="ü"/>
            </a:pPr>
            <a:r>
              <a:rPr lang="fr-FR" sz="1200" dirty="0">
                <a:solidFill>
                  <a:srgbClr val="002060"/>
                </a:solidFill>
                <a:latin typeface="Inter" panose="020B0604020202020204" charset="0"/>
                <a:ea typeface="Inter" panose="020B0604020202020204" charset="0"/>
                <a:cs typeface="Arial" panose="020B0604020202020204" pitchFamily="34" charset="0"/>
              </a:rPr>
              <a:t>Proposer une offre de compétitions sur le département (Plateaux, TDJ, Interclubs départementaux, Championnats départementaux…)</a:t>
            </a:r>
          </a:p>
          <a:p>
            <a:pPr algn="just">
              <a:lnSpc>
                <a:spcPts val="1540"/>
              </a:lnSpc>
            </a:pPr>
            <a:endParaRPr lang="en-US" sz="1100" spc="27" dirty="0">
              <a:solidFill>
                <a:srgbClr val="262674"/>
              </a:solidFill>
              <a:latin typeface="Inter"/>
              <a:ea typeface="Inter"/>
              <a:cs typeface="Inter"/>
              <a:sym typeface="Inter"/>
            </a:endParaRPr>
          </a:p>
        </p:txBody>
      </p:sp>
      <p:sp>
        <p:nvSpPr>
          <p:cNvPr id="9" name="TextBox 9"/>
          <p:cNvSpPr txBox="1"/>
          <p:nvPr/>
        </p:nvSpPr>
        <p:spPr>
          <a:xfrm>
            <a:off x="1072056" y="10046471"/>
            <a:ext cx="5415888" cy="286717"/>
          </a:xfrm>
          <a:prstGeom prst="rect">
            <a:avLst/>
          </a:prstGeom>
        </p:spPr>
        <p:txBody>
          <a:bodyPr lIns="0" tIns="0" rIns="0" bIns="0" rtlCol="0" anchor="t">
            <a:spAutoFit/>
          </a:bodyPr>
          <a:lstStyle/>
          <a:p>
            <a:pPr algn="ctr">
              <a:lnSpc>
                <a:spcPts val="2206"/>
              </a:lnSpc>
            </a:pPr>
            <a:r>
              <a:rPr lang="en-US" sz="1970" b="1" spc="49" dirty="0">
                <a:solidFill>
                  <a:srgbClr val="FFFFFF"/>
                </a:solidFill>
                <a:latin typeface="Cardo Bold"/>
                <a:ea typeface="Cardo Bold"/>
                <a:cs typeface="Cardo Bold"/>
                <a:sym typeface="Cardo Bold"/>
              </a:rPr>
              <a:t>COMITÉ 63</a:t>
            </a:r>
          </a:p>
        </p:txBody>
      </p:sp>
      <p:sp>
        <p:nvSpPr>
          <p:cNvPr id="10" name="TextBox 10"/>
          <p:cNvSpPr txBox="1"/>
          <p:nvPr/>
        </p:nvSpPr>
        <p:spPr>
          <a:xfrm>
            <a:off x="-1570433" y="1323198"/>
            <a:ext cx="5119043" cy="355418"/>
          </a:xfrm>
          <a:prstGeom prst="rect">
            <a:avLst/>
          </a:prstGeom>
        </p:spPr>
        <p:txBody>
          <a:bodyPr lIns="0" tIns="0" rIns="0" bIns="0" rtlCol="0" anchor="t">
            <a:spAutoFit/>
          </a:bodyPr>
          <a:lstStyle/>
          <a:p>
            <a:pPr algn="ctr">
              <a:lnSpc>
                <a:spcPts val="2985"/>
              </a:lnSpc>
            </a:pPr>
            <a:r>
              <a:rPr lang="en-US" sz="2132" b="1" spc="-144" dirty="0">
                <a:solidFill>
                  <a:srgbClr val="313193"/>
                </a:solidFill>
                <a:latin typeface="Cardo Bold"/>
                <a:ea typeface="Cardo Bold"/>
                <a:cs typeface="Cardo Bold"/>
                <a:sym typeface="Cardo Bold"/>
              </a:rPr>
              <a:t>Notre Rôle</a:t>
            </a:r>
          </a:p>
        </p:txBody>
      </p:sp>
      <p:sp>
        <p:nvSpPr>
          <p:cNvPr id="11" name="Freeform 11"/>
          <p:cNvSpPr/>
          <p:nvPr/>
        </p:nvSpPr>
        <p:spPr>
          <a:xfrm>
            <a:off x="389349" y="439891"/>
            <a:ext cx="1655190" cy="560218"/>
          </a:xfrm>
          <a:custGeom>
            <a:avLst/>
            <a:gdLst/>
            <a:ahLst/>
            <a:cxnLst/>
            <a:rect l="l" t="t" r="r" b="b"/>
            <a:pathLst>
              <a:path w="1655190" h="560218">
                <a:moveTo>
                  <a:pt x="0" y="0"/>
                </a:moveTo>
                <a:lnTo>
                  <a:pt x="1655190" y="0"/>
                </a:lnTo>
                <a:lnTo>
                  <a:pt x="1655190" y="560218"/>
                </a:lnTo>
                <a:lnTo>
                  <a:pt x="0" y="560218"/>
                </a:lnTo>
                <a:lnTo>
                  <a:pt x="0" y="0"/>
                </a:lnTo>
                <a:close/>
              </a:path>
            </a:pathLst>
          </a:custGeom>
          <a:blipFill>
            <a:blip r:embed="rId2"/>
            <a:stretch>
              <a:fillRect/>
            </a:stretch>
          </a:blipFill>
          <a:ln w="38100" cap="sq">
            <a:solidFill>
              <a:srgbClr val="000000"/>
            </a:solidFill>
            <a:prstDash val="solid"/>
            <a:miter/>
          </a:ln>
        </p:spPr>
        <p:txBody>
          <a:bodyPr/>
          <a:lstStyle/>
          <a:p>
            <a:endParaRPr lang="fr-FR"/>
          </a:p>
        </p:txBody>
      </p:sp>
      <p:sp>
        <p:nvSpPr>
          <p:cNvPr id="12" name="TextBox 12"/>
          <p:cNvSpPr txBox="1"/>
          <p:nvPr/>
        </p:nvSpPr>
        <p:spPr>
          <a:xfrm>
            <a:off x="-1461863" y="4508374"/>
            <a:ext cx="5119043" cy="355418"/>
          </a:xfrm>
          <a:prstGeom prst="rect">
            <a:avLst/>
          </a:prstGeom>
        </p:spPr>
        <p:txBody>
          <a:bodyPr lIns="0" tIns="0" rIns="0" bIns="0" rtlCol="0" anchor="t">
            <a:spAutoFit/>
          </a:bodyPr>
          <a:lstStyle/>
          <a:p>
            <a:pPr algn="ctr">
              <a:lnSpc>
                <a:spcPts val="2985"/>
              </a:lnSpc>
            </a:pPr>
            <a:r>
              <a:rPr lang="en-US" sz="2132" b="1" spc="-144" dirty="0">
                <a:solidFill>
                  <a:srgbClr val="313193"/>
                </a:solidFill>
                <a:latin typeface="Cardo Bold"/>
                <a:ea typeface="Cardo Bold"/>
                <a:cs typeface="Cardo Bold"/>
                <a:sym typeface="Cardo Bold"/>
              </a:rPr>
              <a:t>Partie Libre</a:t>
            </a:r>
          </a:p>
        </p:txBody>
      </p:sp>
      <p:sp>
        <p:nvSpPr>
          <p:cNvPr id="13" name="TextBox 13"/>
          <p:cNvSpPr txBox="1"/>
          <p:nvPr/>
        </p:nvSpPr>
        <p:spPr>
          <a:xfrm>
            <a:off x="-1291388" y="7150238"/>
            <a:ext cx="5119043" cy="384721"/>
          </a:xfrm>
          <a:prstGeom prst="rect">
            <a:avLst/>
          </a:prstGeom>
        </p:spPr>
        <p:txBody>
          <a:bodyPr lIns="0" tIns="0" rIns="0" bIns="0" rtlCol="0" anchor="t">
            <a:spAutoFit/>
          </a:bodyPr>
          <a:lstStyle/>
          <a:p>
            <a:pPr algn="ctr">
              <a:lnSpc>
                <a:spcPts val="2985"/>
              </a:lnSpc>
            </a:pPr>
            <a:r>
              <a:rPr lang="en-US" sz="2132" b="1" spc="-144" dirty="0">
                <a:solidFill>
                  <a:srgbClr val="313193"/>
                </a:solidFill>
                <a:latin typeface="Cardo Bold"/>
                <a:ea typeface="Cardo Bold"/>
                <a:cs typeface="Cardo Bold"/>
                <a:sym typeface="Cardo Bold"/>
              </a:rPr>
              <a:t> Nos Partenaires</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405" y="360996"/>
            <a:ext cx="1807835" cy="68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132" y="7861300"/>
            <a:ext cx="1789054" cy="386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4562" y="8369231"/>
            <a:ext cx="1115923"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547" y="7480300"/>
            <a:ext cx="1000125"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1524" y="8240025"/>
            <a:ext cx="1139326" cy="114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9092" y="7632700"/>
            <a:ext cx="1000125"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3010422" y="4968168"/>
            <a:ext cx="3778250" cy="1938992"/>
          </a:xfrm>
          <a:prstGeom prst="rect">
            <a:avLst/>
          </a:prstGeom>
        </p:spPr>
        <p:txBody>
          <a:bodyPr>
            <a:spAutoFit/>
          </a:bodyPr>
          <a:lstStyle/>
          <a:p>
            <a:pPr lvl="0" defTabSz="457200"/>
            <a:r>
              <a:rPr lang="fr-FR" sz="1200" dirty="0">
                <a:solidFill>
                  <a:srgbClr val="002060"/>
                </a:solidFill>
                <a:latin typeface="Inter" panose="020B0604020202020204" charset="0"/>
                <a:ea typeface="Inter" panose="020B0604020202020204" charset="0"/>
                <a:cs typeface="Arial" panose="020B0604020202020204" pitchFamily="34" charset="0"/>
              </a:rPr>
              <a:t>Pour devenir compétitif et rivaliser avec les meilleurs comités  de la région, nous mettons en place les actions suivantes:</a:t>
            </a:r>
          </a:p>
          <a:p>
            <a:pPr marL="285750" lvl="0" indent="-285750" defTabSz="457200">
              <a:buFontTx/>
              <a:buChar char="-"/>
            </a:pPr>
            <a:r>
              <a:rPr lang="fr-FR" sz="1200" dirty="0">
                <a:solidFill>
                  <a:srgbClr val="002060"/>
                </a:solidFill>
                <a:latin typeface="Inter" panose="020B0604020202020204" charset="0"/>
                <a:ea typeface="Inter" panose="020B0604020202020204" charset="0"/>
                <a:cs typeface="Arial" panose="020B0604020202020204" pitchFamily="34" charset="0"/>
              </a:rPr>
              <a:t>5 stages de 4 jours par saison</a:t>
            </a:r>
          </a:p>
          <a:p>
            <a:pPr marL="285750" lvl="0" indent="-285750" defTabSz="457200">
              <a:buFontTx/>
              <a:buChar char="-"/>
            </a:pPr>
            <a:r>
              <a:rPr lang="fr-FR" sz="1200" dirty="0">
                <a:solidFill>
                  <a:srgbClr val="002060"/>
                </a:solidFill>
                <a:latin typeface="Inter" panose="020B0604020202020204" charset="0"/>
                <a:ea typeface="Inter" panose="020B0604020202020204" charset="0"/>
                <a:cs typeface="Arial" panose="020B0604020202020204" pitchFamily="34" charset="0"/>
              </a:rPr>
              <a:t>1 à 2 entrainements hebdomadaires de minibad à minime 1</a:t>
            </a:r>
          </a:p>
          <a:p>
            <a:pPr marL="285750" lvl="0" indent="-285750" defTabSz="457200">
              <a:buFontTx/>
              <a:buChar char="-"/>
            </a:pPr>
            <a:r>
              <a:rPr lang="fr-FR" sz="1200" dirty="0">
                <a:solidFill>
                  <a:srgbClr val="002060"/>
                </a:solidFill>
                <a:latin typeface="Inter" panose="020B0604020202020204" charset="0"/>
                <a:ea typeface="Inter" panose="020B0604020202020204" charset="0"/>
                <a:cs typeface="Arial" panose="020B0604020202020204" pitchFamily="34" charset="0"/>
              </a:rPr>
              <a:t>1 projet minibad/poussin 63 ambitieux </a:t>
            </a:r>
          </a:p>
          <a:p>
            <a:pPr marL="285750" lvl="0" indent="-285750" defTabSz="457200">
              <a:buFontTx/>
              <a:buChar char="-"/>
            </a:pPr>
            <a:r>
              <a:rPr lang="fr-FR" sz="1200" dirty="0">
                <a:solidFill>
                  <a:srgbClr val="002060"/>
                </a:solidFill>
                <a:latin typeface="Inter" panose="020B0604020202020204" charset="0"/>
                <a:ea typeface="Inter" panose="020B0604020202020204" charset="0"/>
                <a:cs typeface="Arial" panose="020B0604020202020204" pitchFamily="34" charset="0"/>
              </a:rPr>
              <a:t>Un suivi des clubs labellisés renforcé</a:t>
            </a:r>
          </a:p>
          <a:p>
            <a:pPr marL="285750" lvl="0" indent="-285750" defTabSz="457200">
              <a:buFontTx/>
              <a:buChar char="-"/>
            </a:pPr>
            <a:r>
              <a:rPr lang="fr-FR" sz="1200" dirty="0">
                <a:solidFill>
                  <a:srgbClr val="002060"/>
                </a:solidFill>
                <a:latin typeface="Inter" panose="020B0604020202020204" charset="0"/>
                <a:ea typeface="Inter" panose="020B0604020202020204" charset="0"/>
                <a:cs typeface="Arial" panose="020B0604020202020204" pitchFamily="34" charset="0"/>
              </a:rPr>
              <a:t>Un accompagnement sur les compétitions de référence</a:t>
            </a: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9349" y="5095417"/>
            <a:ext cx="2146457" cy="159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10692000"/>
            <a:chOff x="0" y="0"/>
            <a:chExt cx="2709333" cy="3831771"/>
          </a:xfrm>
        </p:grpSpPr>
        <p:sp>
          <p:nvSpPr>
            <p:cNvPr id="3" name="Freeform 3"/>
            <p:cNvSpPr/>
            <p:nvPr/>
          </p:nvSpPr>
          <p:spPr>
            <a:xfrm>
              <a:off x="0" y="0"/>
              <a:ext cx="2709333" cy="3831772"/>
            </a:xfrm>
            <a:custGeom>
              <a:avLst/>
              <a:gdLst/>
              <a:ahLst/>
              <a:cxnLst/>
              <a:rect l="l" t="t" r="r" b="b"/>
              <a:pathLst>
                <a:path w="2709333" h="3831772">
                  <a:moveTo>
                    <a:pt x="0" y="0"/>
                  </a:moveTo>
                  <a:lnTo>
                    <a:pt x="2709333" y="0"/>
                  </a:lnTo>
                  <a:lnTo>
                    <a:pt x="2709333" y="3831772"/>
                  </a:lnTo>
                  <a:lnTo>
                    <a:pt x="0" y="3831772"/>
                  </a:lnTo>
                  <a:close/>
                </a:path>
              </a:pathLst>
            </a:custGeom>
            <a:solidFill>
              <a:srgbClr val="000000">
                <a:alpha val="0"/>
              </a:srgbClr>
            </a:solidFill>
            <a:ln w="285750" cap="sq">
              <a:solidFill>
                <a:srgbClr val="E3E3ED"/>
              </a:solidFill>
              <a:prstDash val="solid"/>
              <a:miter/>
            </a:ln>
          </p:spPr>
          <p:txBody>
            <a:bodyPr/>
            <a:lstStyle/>
            <a:p>
              <a:endParaRPr lang="fr-FR"/>
            </a:p>
          </p:txBody>
        </p:sp>
        <p:sp>
          <p:nvSpPr>
            <p:cNvPr id="4" name="TextBox 4"/>
            <p:cNvSpPr txBox="1"/>
            <p:nvPr/>
          </p:nvSpPr>
          <p:spPr>
            <a:xfrm>
              <a:off x="0" y="-28575"/>
              <a:ext cx="2709333" cy="3860346"/>
            </a:xfrm>
            <a:prstGeom prst="rect">
              <a:avLst/>
            </a:prstGeom>
          </p:spPr>
          <p:txBody>
            <a:bodyPr lIns="50800" tIns="50800" rIns="50800" bIns="50800" rtlCol="0" anchor="ctr"/>
            <a:lstStyle/>
            <a:p>
              <a:pPr algn="ctr">
                <a:lnSpc>
                  <a:spcPts val="1805"/>
                </a:lnSpc>
              </a:pPr>
              <a:endParaRPr/>
            </a:p>
          </p:txBody>
        </p:sp>
      </p:grpSp>
      <p:grpSp>
        <p:nvGrpSpPr>
          <p:cNvPr id="5" name="Group 5"/>
          <p:cNvGrpSpPr/>
          <p:nvPr/>
        </p:nvGrpSpPr>
        <p:grpSpPr>
          <a:xfrm>
            <a:off x="437154" y="8684875"/>
            <a:ext cx="6670660" cy="1413439"/>
            <a:chOff x="0" y="0"/>
            <a:chExt cx="37196693" cy="7881568"/>
          </a:xfrm>
        </p:grpSpPr>
        <p:sp>
          <p:nvSpPr>
            <p:cNvPr id="6" name="Freeform 6"/>
            <p:cNvSpPr/>
            <p:nvPr/>
          </p:nvSpPr>
          <p:spPr>
            <a:xfrm>
              <a:off x="0" y="0"/>
              <a:ext cx="37196694" cy="7881568"/>
            </a:xfrm>
            <a:custGeom>
              <a:avLst/>
              <a:gdLst/>
              <a:ahLst/>
              <a:cxnLst/>
              <a:rect l="l" t="t" r="r" b="b"/>
              <a:pathLst>
                <a:path w="37196694" h="7881568">
                  <a:moveTo>
                    <a:pt x="0" y="0"/>
                  </a:moveTo>
                  <a:lnTo>
                    <a:pt x="0" y="7881568"/>
                  </a:lnTo>
                  <a:lnTo>
                    <a:pt x="37196694" y="7881568"/>
                  </a:lnTo>
                  <a:lnTo>
                    <a:pt x="37196694" y="0"/>
                  </a:lnTo>
                  <a:lnTo>
                    <a:pt x="0" y="0"/>
                  </a:lnTo>
                  <a:close/>
                  <a:moveTo>
                    <a:pt x="37135733" y="7820607"/>
                  </a:moveTo>
                  <a:lnTo>
                    <a:pt x="59690" y="7820607"/>
                  </a:lnTo>
                  <a:lnTo>
                    <a:pt x="59690" y="59690"/>
                  </a:lnTo>
                  <a:lnTo>
                    <a:pt x="37135733" y="59690"/>
                  </a:lnTo>
                  <a:lnTo>
                    <a:pt x="37135733" y="7820607"/>
                  </a:lnTo>
                  <a:close/>
                </a:path>
              </a:pathLst>
            </a:custGeom>
            <a:solidFill>
              <a:srgbClr val="262674"/>
            </a:solidFill>
          </p:spPr>
          <p:txBody>
            <a:bodyPr/>
            <a:lstStyle/>
            <a:p>
              <a:endParaRPr lang="fr-FR"/>
            </a:p>
          </p:txBody>
        </p:sp>
      </p:grpSp>
      <p:sp>
        <p:nvSpPr>
          <p:cNvPr id="7" name="Freeform 7"/>
          <p:cNvSpPr/>
          <p:nvPr/>
        </p:nvSpPr>
        <p:spPr>
          <a:xfrm flipH="1">
            <a:off x="-36000" y="1036999"/>
            <a:ext cx="525086" cy="348466"/>
          </a:xfrm>
          <a:custGeom>
            <a:avLst/>
            <a:gdLst/>
            <a:ahLst/>
            <a:cxnLst/>
            <a:rect l="l" t="t" r="r" b="b"/>
            <a:pathLst>
              <a:path w="525086" h="348466">
                <a:moveTo>
                  <a:pt x="525086" y="0"/>
                </a:moveTo>
                <a:lnTo>
                  <a:pt x="0" y="0"/>
                </a:lnTo>
                <a:lnTo>
                  <a:pt x="0" y="348466"/>
                </a:lnTo>
                <a:lnTo>
                  <a:pt x="525086" y="348466"/>
                </a:lnTo>
                <a:lnTo>
                  <a:pt x="52508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8" name="TextBox 8"/>
          <p:cNvSpPr txBox="1"/>
          <p:nvPr/>
        </p:nvSpPr>
        <p:spPr>
          <a:xfrm>
            <a:off x="489086" y="1182657"/>
            <a:ext cx="6582727" cy="1143635"/>
          </a:xfrm>
          <a:prstGeom prst="rect">
            <a:avLst/>
          </a:prstGeom>
        </p:spPr>
        <p:txBody>
          <a:bodyPr lIns="0" tIns="0" rIns="0" bIns="0" rtlCol="0" anchor="t">
            <a:spAutoFit/>
          </a:bodyPr>
          <a:lstStyle/>
          <a:p>
            <a:pPr algn="ctr">
              <a:lnSpc>
                <a:spcPts val="1540"/>
              </a:lnSpc>
            </a:pPr>
            <a:r>
              <a:rPr lang="en-US" sz="1100" spc="27">
                <a:solidFill>
                  <a:srgbClr val="454F93"/>
                </a:solidFill>
                <a:latin typeface="Inter"/>
                <a:ea typeface="Inter"/>
                <a:cs typeface="Inter"/>
                <a:sym typeface="Inter"/>
              </a:rPr>
              <a:t>TEXTE </a:t>
            </a:r>
          </a:p>
          <a:p>
            <a:pPr algn="ctr">
              <a:lnSpc>
                <a:spcPts val="1540"/>
              </a:lnSpc>
            </a:pPr>
            <a:endParaRPr lang="en-US" sz="1100" spc="27">
              <a:solidFill>
                <a:srgbClr val="454F93"/>
              </a:solidFill>
              <a:latin typeface="Inter"/>
              <a:ea typeface="Inter"/>
              <a:cs typeface="Inter"/>
              <a:sym typeface="Inter"/>
            </a:endParaRPr>
          </a:p>
          <a:p>
            <a:pPr algn="ctr">
              <a:lnSpc>
                <a:spcPts val="1540"/>
              </a:lnSpc>
            </a:pPr>
            <a:endParaRPr lang="en-US" sz="1100" spc="27">
              <a:solidFill>
                <a:srgbClr val="454F93"/>
              </a:solidFill>
              <a:latin typeface="Inter"/>
              <a:ea typeface="Inter"/>
              <a:cs typeface="Inter"/>
              <a:sym typeface="Inter"/>
            </a:endParaRPr>
          </a:p>
          <a:p>
            <a:pPr algn="ctr">
              <a:lnSpc>
                <a:spcPts val="1540"/>
              </a:lnSpc>
            </a:pPr>
            <a:endParaRPr lang="en-US" sz="1100" spc="27">
              <a:solidFill>
                <a:srgbClr val="454F93"/>
              </a:solidFill>
              <a:latin typeface="Inter"/>
              <a:ea typeface="Inter"/>
              <a:cs typeface="Inter"/>
              <a:sym typeface="Inter"/>
            </a:endParaRPr>
          </a:p>
          <a:p>
            <a:pPr algn="ctr">
              <a:lnSpc>
                <a:spcPts val="1540"/>
              </a:lnSpc>
            </a:pPr>
            <a:endParaRPr lang="en-US" sz="1100" spc="27">
              <a:solidFill>
                <a:srgbClr val="454F93"/>
              </a:solidFill>
              <a:latin typeface="Inter"/>
              <a:ea typeface="Inter"/>
              <a:cs typeface="Inter"/>
              <a:sym typeface="Inter"/>
            </a:endParaRPr>
          </a:p>
          <a:p>
            <a:pPr algn="ctr">
              <a:lnSpc>
                <a:spcPts val="1540"/>
              </a:lnSpc>
            </a:pPr>
            <a:r>
              <a:rPr lang="en-US" sz="1100" spc="27">
                <a:solidFill>
                  <a:srgbClr val="454F93"/>
                </a:solidFill>
                <a:latin typeface="Inter"/>
                <a:ea typeface="Inter"/>
                <a:cs typeface="Inter"/>
                <a:sym typeface="Inter"/>
              </a:rPr>
              <a:t>                                                       - SIGNATURE</a:t>
            </a:r>
          </a:p>
        </p:txBody>
      </p:sp>
      <p:sp>
        <p:nvSpPr>
          <p:cNvPr id="9" name="Freeform 9"/>
          <p:cNvSpPr/>
          <p:nvPr/>
        </p:nvSpPr>
        <p:spPr>
          <a:xfrm>
            <a:off x="7034914" y="2377875"/>
            <a:ext cx="525086" cy="348466"/>
          </a:xfrm>
          <a:custGeom>
            <a:avLst/>
            <a:gdLst/>
            <a:ahLst/>
            <a:cxnLst/>
            <a:rect l="l" t="t" r="r" b="b"/>
            <a:pathLst>
              <a:path w="525086" h="348466">
                <a:moveTo>
                  <a:pt x="0" y="0"/>
                </a:moveTo>
                <a:lnTo>
                  <a:pt x="525086" y="0"/>
                </a:lnTo>
                <a:lnTo>
                  <a:pt x="525086" y="348467"/>
                </a:lnTo>
                <a:lnTo>
                  <a:pt x="0" y="3484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10" name="Group 10"/>
          <p:cNvGrpSpPr/>
          <p:nvPr/>
        </p:nvGrpSpPr>
        <p:grpSpPr>
          <a:xfrm>
            <a:off x="437154" y="3132696"/>
            <a:ext cx="3250545" cy="1951729"/>
            <a:chOff x="0" y="0"/>
            <a:chExt cx="18125575" cy="10883162"/>
          </a:xfrm>
        </p:grpSpPr>
        <p:sp>
          <p:nvSpPr>
            <p:cNvPr id="11" name="Freeform 11"/>
            <p:cNvSpPr/>
            <p:nvPr/>
          </p:nvSpPr>
          <p:spPr>
            <a:xfrm>
              <a:off x="0" y="0"/>
              <a:ext cx="18125574" cy="10883162"/>
            </a:xfrm>
            <a:custGeom>
              <a:avLst/>
              <a:gdLst/>
              <a:ahLst/>
              <a:cxnLst/>
              <a:rect l="l" t="t" r="r" b="b"/>
              <a:pathLst>
                <a:path w="18125574" h="10883162">
                  <a:moveTo>
                    <a:pt x="0" y="0"/>
                  </a:moveTo>
                  <a:lnTo>
                    <a:pt x="0" y="10883162"/>
                  </a:lnTo>
                  <a:lnTo>
                    <a:pt x="18125574" y="10883162"/>
                  </a:lnTo>
                  <a:lnTo>
                    <a:pt x="18125574" y="0"/>
                  </a:lnTo>
                  <a:lnTo>
                    <a:pt x="0" y="0"/>
                  </a:lnTo>
                  <a:close/>
                  <a:moveTo>
                    <a:pt x="18064615" y="10822202"/>
                  </a:moveTo>
                  <a:lnTo>
                    <a:pt x="59690" y="10822202"/>
                  </a:lnTo>
                  <a:lnTo>
                    <a:pt x="59690" y="59690"/>
                  </a:lnTo>
                  <a:lnTo>
                    <a:pt x="18064615" y="59690"/>
                  </a:lnTo>
                  <a:lnTo>
                    <a:pt x="18064615" y="10822202"/>
                  </a:lnTo>
                  <a:close/>
                </a:path>
              </a:pathLst>
            </a:custGeom>
            <a:solidFill>
              <a:srgbClr val="262674"/>
            </a:solidFill>
          </p:spPr>
          <p:txBody>
            <a:bodyPr/>
            <a:lstStyle/>
            <a:p>
              <a:endParaRPr lang="fr-FR"/>
            </a:p>
          </p:txBody>
        </p:sp>
      </p:grpSp>
      <p:grpSp>
        <p:nvGrpSpPr>
          <p:cNvPr id="12" name="Group 12"/>
          <p:cNvGrpSpPr/>
          <p:nvPr/>
        </p:nvGrpSpPr>
        <p:grpSpPr>
          <a:xfrm>
            <a:off x="3865870" y="3132696"/>
            <a:ext cx="3250545" cy="3342379"/>
            <a:chOff x="0" y="0"/>
            <a:chExt cx="18125575" cy="18637655"/>
          </a:xfrm>
        </p:grpSpPr>
        <p:sp>
          <p:nvSpPr>
            <p:cNvPr id="13" name="Freeform 13"/>
            <p:cNvSpPr/>
            <p:nvPr/>
          </p:nvSpPr>
          <p:spPr>
            <a:xfrm>
              <a:off x="0" y="0"/>
              <a:ext cx="18125574" cy="18637655"/>
            </a:xfrm>
            <a:custGeom>
              <a:avLst/>
              <a:gdLst/>
              <a:ahLst/>
              <a:cxnLst/>
              <a:rect l="l" t="t" r="r" b="b"/>
              <a:pathLst>
                <a:path w="18125574" h="18637655">
                  <a:moveTo>
                    <a:pt x="0" y="0"/>
                  </a:moveTo>
                  <a:lnTo>
                    <a:pt x="0" y="18637655"/>
                  </a:lnTo>
                  <a:lnTo>
                    <a:pt x="18125574" y="18637655"/>
                  </a:lnTo>
                  <a:lnTo>
                    <a:pt x="18125574" y="0"/>
                  </a:lnTo>
                  <a:lnTo>
                    <a:pt x="0" y="0"/>
                  </a:lnTo>
                  <a:close/>
                  <a:moveTo>
                    <a:pt x="18064615" y="18576694"/>
                  </a:moveTo>
                  <a:lnTo>
                    <a:pt x="59690" y="18576694"/>
                  </a:lnTo>
                  <a:lnTo>
                    <a:pt x="59690" y="59690"/>
                  </a:lnTo>
                  <a:lnTo>
                    <a:pt x="18064615" y="59690"/>
                  </a:lnTo>
                  <a:lnTo>
                    <a:pt x="18064615" y="18576694"/>
                  </a:lnTo>
                  <a:close/>
                </a:path>
              </a:pathLst>
            </a:custGeom>
            <a:solidFill>
              <a:srgbClr val="262674"/>
            </a:solidFill>
          </p:spPr>
          <p:txBody>
            <a:bodyPr/>
            <a:lstStyle/>
            <a:p>
              <a:endParaRPr lang="fr-FR"/>
            </a:p>
          </p:txBody>
        </p:sp>
      </p:grpSp>
      <p:sp>
        <p:nvSpPr>
          <p:cNvPr id="14" name="Freeform 14"/>
          <p:cNvSpPr/>
          <p:nvPr/>
        </p:nvSpPr>
        <p:spPr>
          <a:xfrm>
            <a:off x="890555" y="2820201"/>
            <a:ext cx="2279226" cy="574639"/>
          </a:xfrm>
          <a:custGeom>
            <a:avLst/>
            <a:gdLst/>
            <a:ahLst/>
            <a:cxnLst/>
            <a:rect l="l" t="t" r="r" b="b"/>
            <a:pathLst>
              <a:path w="2279226" h="574639">
                <a:moveTo>
                  <a:pt x="0" y="0"/>
                </a:moveTo>
                <a:lnTo>
                  <a:pt x="2279226" y="0"/>
                </a:lnTo>
                <a:lnTo>
                  <a:pt x="2279226" y="574639"/>
                </a:lnTo>
                <a:lnTo>
                  <a:pt x="0" y="574639"/>
                </a:lnTo>
                <a:lnTo>
                  <a:pt x="0" y="0"/>
                </a:lnTo>
                <a:close/>
              </a:path>
            </a:pathLst>
          </a:custGeom>
          <a:blipFill>
            <a:blip r:embed="rId4"/>
            <a:stretch>
              <a:fillRect t="-10229" b="-10229"/>
            </a:stretch>
          </a:blipFill>
        </p:spPr>
        <p:txBody>
          <a:bodyPr/>
          <a:lstStyle/>
          <a:p>
            <a:endParaRPr lang="fr-FR"/>
          </a:p>
        </p:txBody>
      </p:sp>
      <p:sp>
        <p:nvSpPr>
          <p:cNvPr id="15" name="Freeform 15"/>
          <p:cNvSpPr/>
          <p:nvPr/>
        </p:nvSpPr>
        <p:spPr>
          <a:xfrm>
            <a:off x="4494342" y="2820201"/>
            <a:ext cx="1993602" cy="709383"/>
          </a:xfrm>
          <a:custGeom>
            <a:avLst/>
            <a:gdLst/>
            <a:ahLst/>
            <a:cxnLst/>
            <a:rect l="l" t="t" r="r" b="b"/>
            <a:pathLst>
              <a:path w="1993602" h="709383">
                <a:moveTo>
                  <a:pt x="0" y="0"/>
                </a:moveTo>
                <a:lnTo>
                  <a:pt x="1993602" y="0"/>
                </a:lnTo>
                <a:lnTo>
                  <a:pt x="1993602" y="709383"/>
                </a:lnTo>
                <a:lnTo>
                  <a:pt x="0" y="709383"/>
                </a:lnTo>
                <a:lnTo>
                  <a:pt x="0" y="0"/>
                </a:lnTo>
                <a:close/>
              </a:path>
            </a:pathLst>
          </a:custGeom>
          <a:blipFill>
            <a:blip r:embed="rId4"/>
            <a:stretch>
              <a:fillRect l="-26202" r="-26202" b="-30079"/>
            </a:stretch>
          </a:blipFill>
        </p:spPr>
        <p:txBody>
          <a:bodyPr/>
          <a:lstStyle/>
          <a:p>
            <a:endParaRPr lang="fr-FR"/>
          </a:p>
        </p:txBody>
      </p:sp>
      <p:sp>
        <p:nvSpPr>
          <p:cNvPr id="16" name="AutoShape 16"/>
          <p:cNvSpPr/>
          <p:nvPr/>
        </p:nvSpPr>
        <p:spPr>
          <a:xfrm>
            <a:off x="452186" y="7763943"/>
            <a:ext cx="6664229" cy="0"/>
          </a:xfrm>
          <a:prstGeom prst="line">
            <a:avLst/>
          </a:prstGeom>
          <a:ln w="19050" cap="flat">
            <a:solidFill>
              <a:srgbClr val="6D6D87"/>
            </a:solidFill>
            <a:prstDash val="solid"/>
            <a:headEnd type="none" w="sm" len="sm"/>
            <a:tailEnd type="none" w="sm" len="sm"/>
          </a:ln>
        </p:spPr>
        <p:txBody>
          <a:bodyPr/>
          <a:lstStyle/>
          <a:p>
            <a:endParaRPr lang="fr-FR"/>
          </a:p>
        </p:txBody>
      </p:sp>
      <p:sp>
        <p:nvSpPr>
          <p:cNvPr id="17" name="AutoShape 17"/>
          <p:cNvSpPr/>
          <p:nvPr/>
        </p:nvSpPr>
        <p:spPr>
          <a:xfrm flipV="1">
            <a:off x="955072" y="7321869"/>
            <a:ext cx="0" cy="560505"/>
          </a:xfrm>
          <a:prstGeom prst="line">
            <a:avLst/>
          </a:prstGeom>
          <a:ln w="19050" cap="flat">
            <a:solidFill>
              <a:srgbClr val="6D6D87"/>
            </a:solidFill>
            <a:prstDash val="solid"/>
            <a:headEnd type="none" w="sm" len="sm"/>
            <a:tailEnd type="none" w="sm" len="sm"/>
          </a:ln>
        </p:spPr>
        <p:txBody>
          <a:bodyPr/>
          <a:lstStyle/>
          <a:p>
            <a:endParaRPr lang="fr-FR"/>
          </a:p>
        </p:txBody>
      </p:sp>
      <p:sp>
        <p:nvSpPr>
          <p:cNvPr id="18" name="AutoShape 18"/>
          <p:cNvSpPr/>
          <p:nvPr/>
        </p:nvSpPr>
        <p:spPr>
          <a:xfrm flipV="1">
            <a:off x="2167860" y="7602122"/>
            <a:ext cx="0" cy="560505"/>
          </a:xfrm>
          <a:prstGeom prst="line">
            <a:avLst/>
          </a:prstGeom>
          <a:ln w="19050" cap="flat">
            <a:solidFill>
              <a:srgbClr val="6D6D87"/>
            </a:solidFill>
            <a:prstDash val="solid"/>
            <a:headEnd type="none" w="sm" len="sm"/>
            <a:tailEnd type="none" w="sm" len="sm"/>
          </a:ln>
        </p:spPr>
        <p:txBody>
          <a:bodyPr/>
          <a:lstStyle/>
          <a:p>
            <a:endParaRPr lang="fr-FR"/>
          </a:p>
        </p:txBody>
      </p:sp>
      <p:sp>
        <p:nvSpPr>
          <p:cNvPr id="19" name="AutoShape 19"/>
          <p:cNvSpPr/>
          <p:nvPr/>
        </p:nvSpPr>
        <p:spPr>
          <a:xfrm flipV="1">
            <a:off x="3377535" y="7325793"/>
            <a:ext cx="0" cy="560505"/>
          </a:xfrm>
          <a:prstGeom prst="line">
            <a:avLst/>
          </a:prstGeom>
          <a:ln w="19050" cap="flat">
            <a:solidFill>
              <a:srgbClr val="6D6D87"/>
            </a:solidFill>
            <a:prstDash val="solid"/>
            <a:headEnd type="none" w="sm" len="sm"/>
            <a:tailEnd type="none" w="sm" len="sm"/>
          </a:ln>
        </p:spPr>
        <p:txBody>
          <a:bodyPr/>
          <a:lstStyle/>
          <a:p>
            <a:endParaRPr lang="fr-FR"/>
          </a:p>
        </p:txBody>
      </p:sp>
      <p:sp>
        <p:nvSpPr>
          <p:cNvPr id="20" name="AutoShape 20"/>
          <p:cNvSpPr/>
          <p:nvPr/>
        </p:nvSpPr>
        <p:spPr>
          <a:xfrm flipV="1">
            <a:off x="4587210" y="7582968"/>
            <a:ext cx="0" cy="560505"/>
          </a:xfrm>
          <a:prstGeom prst="line">
            <a:avLst/>
          </a:prstGeom>
          <a:ln w="19050" cap="flat">
            <a:solidFill>
              <a:srgbClr val="6D6D87"/>
            </a:solidFill>
            <a:prstDash val="solid"/>
            <a:headEnd type="none" w="sm" len="sm"/>
            <a:tailEnd type="none" w="sm" len="sm"/>
          </a:ln>
        </p:spPr>
        <p:txBody>
          <a:bodyPr/>
          <a:lstStyle/>
          <a:p>
            <a:endParaRPr lang="fr-FR"/>
          </a:p>
        </p:txBody>
      </p:sp>
      <p:sp>
        <p:nvSpPr>
          <p:cNvPr id="21" name="AutoShape 21"/>
          <p:cNvSpPr/>
          <p:nvPr/>
        </p:nvSpPr>
        <p:spPr>
          <a:xfrm flipV="1">
            <a:off x="5796885" y="7287693"/>
            <a:ext cx="0" cy="560505"/>
          </a:xfrm>
          <a:prstGeom prst="line">
            <a:avLst/>
          </a:prstGeom>
          <a:ln w="19050" cap="flat">
            <a:solidFill>
              <a:srgbClr val="6D6D87"/>
            </a:solidFill>
            <a:prstDash val="solid"/>
            <a:headEnd type="none" w="sm" len="sm"/>
            <a:tailEnd type="none" w="sm" len="sm"/>
          </a:ln>
        </p:spPr>
        <p:txBody>
          <a:bodyPr/>
          <a:lstStyle/>
          <a:p>
            <a:endParaRPr lang="fr-FR"/>
          </a:p>
        </p:txBody>
      </p:sp>
      <p:sp>
        <p:nvSpPr>
          <p:cNvPr id="22" name="AutoShape 22"/>
          <p:cNvSpPr/>
          <p:nvPr/>
        </p:nvSpPr>
        <p:spPr>
          <a:xfrm flipV="1">
            <a:off x="7006560" y="7606046"/>
            <a:ext cx="0" cy="560505"/>
          </a:xfrm>
          <a:prstGeom prst="line">
            <a:avLst/>
          </a:prstGeom>
          <a:ln w="19050" cap="flat">
            <a:solidFill>
              <a:srgbClr val="6D6D87"/>
            </a:solidFill>
            <a:prstDash val="solid"/>
            <a:headEnd type="none" w="sm" len="sm"/>
            <a:tailEnd type="none" w="sm" len="sm"/>
          </a:ln>
        </p:spPr>
        <p:txBody>
          <a:bodyPr/>
          <a:lstStyle/>
          <a:p>
            <a:endParaRPr lang="fr-FR"/>
          </a:p>
        </p:txBody>
      </p:sp>
      <p:sp>
        <p:nvSpPr>
          <p:cNvPr id="23" name="Freeform 23"/>
          <p:cNvSpPr/>
          <p:nvPr/>
        </p:nvSpPr>
        <p:spPr>
          <a:xfrm>
            <a:off x="1313019" y="8910757"/>
            <a:ext cx="476152" cy="476152"/>
          </a:xfrm>
          <a:custGeom>
            <a:avLst/>
            <a:gdLst/>
            <a:ahLst/>
            <a:cxnLst/>
            <a:rect l="l" t="t" r="r" b="b"/>
            <a:pathLst>
              <a:path w="476152" h="476152">
                <a:moveTo>
                  <a:pt x="0" y="0"/>
                </a:moveTo>
                <a:lnTo>
                  <a:pt x="476152" y="0"/>
                </a:lnTo>
                <a:lnTo>
                  <a:pt x="476152" y="476152"/>
                </a:lnTo>
                <a:lnTo>
                  <a:pt x="0" y="4761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24" name="Freeform 24"/>
          <p:cNvSpPr/>
          <p:nvPr/>
        </p:nvSpPr>
        <p:spPr>
          <a:xfrm>
            <a:off x="2423619" y="8910757"/>
            <a:ext cx="476152" cy="476152"/>
          </a:xfrm>
          <a:custGeom>
            <a:avLst/>
            <a:gdLst/>
            <a:ahLst/>
            <a:cxnLst/>
            <a:rect l="l" t="t" r="r" b="b"/>
            <a:pathLst>
              <a:path w="476152" h="476152">
                <a:moveTo>
                  <a:pt x="0" y="0"/>
                </a:moveTo>
                <a:lnTo>
                  <a:pt x="476151" y="0"/>
                </a:lnTo>
                <a:lnTo>
                  <a:pt x="476151" y="476152"/>
                </a:lnTo>
                <a:lnTo>
                  <a:pt x="0" y="4761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25" name="Freeform 25"/>
          <p:cNvSpPr/>
          <p:nvPr/>
        </p:nvSpPr>
        <p:spPr>
          <a:xfrm>
            <a:off x="3534218" y="8910757"/>
            <a:ext cx="491564" cy="491564"/>
          </a:xfrm>
          <a:custGeom>
            <a:avLst/>
            <a:gdLst/>
            <a:ahLst/>
            <a:cxnLst/>
            <a:rect l="l" t="t" r="r" b="b"/>
            <a:pathLst>
              <a:path w="491564" h="491564">
                <a:moveTo>
                  <a:pt x="0" y="0"/>
                </a:moveTo>
                <a:lnTo>
                  <a:pt x="491564" y="0"/>
                </a:lnTo>
                <a:lnTo>
                  <a:pt x="491564" y="491564"/>
                </a:lnTo>
                <a:lnTo>
                  <a:pt x="0" y="491564"/>
                </a:lnTo>
                <a:lnTo>
                  <a:pt x="0" y="0"/>
                </a:lnTo>
                <a:close/>
              </a:path>
            </a:pathLst>
          </a:custGeom>
          <a:blipFill>
            <a:blip r:embed="rId9"/>
            <a:stretch>
              <a:fillRect/>
            </a:stretch>
          </a:blipFill>
        </p:spPr>
        <p:txBody>
          <a:bodyPr/>
          <a:lstStyle/>
          <a:p>
            <a:endParaRPr lang="fr-FR"/>
          </a:p>
        </p:txBody>
      </p:sp>
      <p:sp>
        <p:nvSpPr>
          <p:cNvPr id="26" name="Freeform 26"/>
          <p:cNvSpPr/>
          <p:nvPr/>
        </p:nvSpPr>
        <p:spPr>
          <a:xfrm>
            <a:off x="4663957" y="8962171"/>
            <a:ext cx="504491" cy="373324"/>
          </a:xfrm>
          <a:custGeom>
            <a:avLst/>
            <a:gdLst/>
            <a:ahLst/>
            <a:cxnLst/>
            <a:rect l="l" t="t" r="r" b="b"/>
            <a:pathLst>
              <a:path w="504491" h="373324">
                <a:moveTo>
                  <a:pt x="0" y="0"/>
                </a:moveTo>
                <a:lnTo>
                  <a:pt x="504491" y="0"/>
                </a:lnTo>
                <a:lnTo>
                  <a:pt x="504491" y="373324"/>
                </a:lnTo>
                <a:lnTo>
                  <a:pt x="0" y="3733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27" name="Freeform 27"/>
          <p:cNvSpPr/>
          <p:nvPr/>
        </p:nvSpPr>
        <p:spPr>
          <a:xfrm>
            <a:off x="5755601" y="8895345"/>
            <a:ext cx="491564" cy="491564"/>
          </a:xfrm>
          <a:custGeom>
            <a:avLst/>
            <a:gdLst/>
            <a:ahLst/>
            <a:cxnLst/>
            <a:rect l="l" t="t" r="r" b="b"/>
            <a:pathLst>
              <a:path w="491564" h="491564">
                <a:moveTo>
                  <a:pt x="0" y="0"/>
                </a:moveTo>
                <a:lnTo>
                  <a:pt x="491564" y="0"/>
                </a:lnTo>
                <a:lnTo>
                  <a:pt x="491564" y="491564"/>
                </a:lnTo>
                <a:lnTo>
                  <a:pt x="0" y="491564"/>
                </a:lnTo>
                <a:lnTo>
                  <a:pt x="0" y="0"/>
                </a:lnTo>
                <a:close/>
              </a:path>
            </a:pathLst>
          </a:custGeom>
          <a:blipFill>
            <a:blip r:embed="rId12"/>
            <a:stretch>
              <a:fillRect/>
            </a:stretch>
          </a:blipFill>
        </p:spPr>
        <p:txBody>
          <a:bodyPr/>
          <a:lstStyle/>
          <a:p>
            <a:endParaRPr lang="fr-FR"/>
          </a:p>
        </p:txBody>
      </p:sp>
      <p:sp>
        <p:nvSpPr>
          <p:cNvPr id="28" name="TextBox 28"/>
          <p:cNvSpPr txBox="1"/>
          <p:nvPr/>
        </p:nvSpPr>
        <p:spPr>
          <a:xfrm>
            <a:off x="489086" y="5395086"/>
            <a:ext cx="2714330" cy="1175239"/>
          </a:xfrm>
          <a:prstGeom prst="rect">
            <a:avLst/>
          </a:prstGeom>
        </p:spPr>
        <p:txBody>
          <a:bodyPr lIns="0" tIns="0" rIns="0" bIns="0" rtlCol="0" anchor="t">
            <a:spAutoFit/>
          </a:bodyPr>
          <a:lstStyle/>
          <a:p>
            <a:pPr algn="l">
              <a:lnSpc>
                <a:spcPts val="1898"/>
              </a:lnSpc>
            </a:pPr>
            <a:r>
              <a:rPr lang="en-US" sz="1355" spc="33">
                <a:solidFill>
                  <a:srgbClr val="454F93"/>
                </a:solidFill>
                <a:latin typeface="Inter"/>
                <a:ea typeface="Inter"/>
                <a:cs typeface="Inter"/>
                <a:sym typeface="Inter"/>
              </a:rPr>
              <a:t>Consultez le projet du Club</a:t>
            </a:r>
          </a:p>
          <a:p>
            <a:pPr algn="l">
              <a:lnSpc>
                <a:spcPts val="1898"/>
              </a:lnSpc>
            </a:pPr>
            <a:endParaRPr lang="en-US" sz="1355" spc="33">
              <a:solidFill>
                <a:srgbClr val="454F93"/>
              </a:solidFill>
              <a:latin typeface="Inter"/>
              <a:ea typeface="Inter"/>
              <a:cs typeface="Inter"/>
              <a:sym typeface="Inter"/>
            </a:endParaRPr>
          </a:p>
          <a:p>
            <a:pPr algn="l">
              <a:lnSpc>
                <a:spcPts val="1898"/>
              </a:lnSpc>
            </a:pPr>
            <a:endParaRPr lang="en-US" sz="1355" spc="33">
              <a:solidFill>
                <a:srgbClr val="454F93"/>
              </a:solidFill>
              <a:latin typeface="Inter"/>
              <a:ea typeface="Inter"/>
              <a:cs typeface="Inter"/>
              <a:sym typeface="Inter"/>
            </a:endParaRPr>
          </a:p>
          <a:p>
            <a:pPr algn="l">
              <a:lnSpc>
                <a:spcPts val="1898"/>
              </a:lnSpc>
            </a:pPr>
            <a:r>
              <a:rPr lang="en-US" sz="1355" spc="33">
                <a:solidFill>
                  <a:srgbClr val="454F93"/>
                </a:solidFill>
                <a:latin typeface="Inter"/>
                <a:ea typeface="Inter"/>
                <a:cs typeface="Inter"/>
                <a:sym typeface="Inter"/>
              </a:rPr>
              <a:t>Découvrez les membres de l’équipe dirigeante</a:t>
            </a:r>
          </a:p>
        </p:txBody>
      </p:sp>
      <p:pic>
        <p:nvPicPr>
          <p:cNvPr id="29" name="Picture 29"/>
          <p:cNvPicPr>
            <a:picLocks noChangeAspect="1"/>
          </p:cNvPicPr>
          <p:nvPr/>
        </p:nvPicPr>
        <p:blipFill>
          <a:blip r:embed="rId13"/>
          <a:stretch>
            <a:fillRect/>
          </a:stretch>
        </p:blipFill>
        <p:spPr>
          <a:xfrm>
            <a:off x="3101254" y="5363068"/>
            <a:ext cx="630960" cy="630960"/>
          </a:xfrm>
          <a:prstGeom prst="rect">
            <a:avLst/>
          </a:prstGeom>
        </p:spPr>
      </p:pic>
      <p:grpSp>
        <p:nvGrpSpPr>
          <p:cNvPr id="30" name="Group 30"/>
          <p:cNvGrpSpPr/>
          <p:nvPr/>
        </p:nvGrpSpPr>
        <p:grpSpPr>
          <a:xfrm>
            <a:off x="1320845" y="9678134"/>
            <a:ext cx="4918310" cy="1013866"/>
            <a:chOff x="0" y="0"/>
            <a:chExt cx="6557747" cy="1351821"/>
          </a:xfrm>
        </p:grpSpPr>
        <p:sp>
          <p:nvSpPr>
            <p:cNvPr id="31" name="AutoShape 31"/>
            <p:cNvSpPr/>
            <p:nvPr/>
          </p:nvSpPr>
          <p:spPr>
            <a:xfrm>
              <a:off x="0" y="0"/>
              <a:ext cx="6557747" cy="1351821"/>
            </a:xfrm>
            <a:prstGeom prst="rect">
              <a:avLst/>
            </a:prstGeom>
            <a:solidFill>
              <a:srgbClr val="6D6D87"/>
            </a:solidFill>
          </p:spPr>
          <p:txBody>
            <a:bodyPr/>
            <a:lstStyle/>
            <a:p>
              <a:endParaRPr lang="fr-FR"/>
            </a:p>
          </p:txBody>
        </p:sp>
      </p:grpSp>
      <p:sp>
        <p:nvSpPr>
          <p:cNvPr id="32" name="Freeform 32"/>
          <p:cNvSpPr/>
          <p:nvPr/>
        </p:nvSpPr>
        <p:spPr>
          <a:xfrm>
            <a:off x="489086" y="424113"/>
            <a:ext cx="1715674" cy="479536"/>
          </a:xfrm>
          <a:custGeom>
            <a:avLst/>
            <a:gdLst/>
            <a:ahLst/>
            <a:cxnLst/>
            <a:rect l="l" t="t" r="r" b="b"/>
            <a:pathLst>
              <a:path w="1715674" h="479536">
                <a:moveTo>
                  <a:pt x="0" y="0"/>
                </a:moveTo>
                <a:lnTo>
                  <a:pt x="1715674" y="0"/>
                </a:lnTo>
                <a:lnTo>
                  <a:pt x="1715674" y="479536"/>
                </a:lnTo>
                <a:lnTo>
                  <a:pt x="0" y="479536"/>
                </a:lnTo>
                <a:lnTo>
                  <a:pt x="0" y="0"/>
                </a:lnTo>
                <a:close/>
              </a:path>
            </a:pathLst>
          </a:custGeom>
          <a:blipFill>
            <a:blip r:embed="rId14"/>
            <a:stretch>
              <a:fillRect/>
            </a:stretch>
          </a:blipFill>
        </p:spPr>
        <p:txBody>
          <a:bodyPr/>
          <a:lstStyle/>
          <a:p>
            <a:endParaRPr lang="fr-FR"/>
          </a:p>
        </p:txBody>
      </p:sp>
      <p:sp>
        <p:nvSpPr>
          <p:cNvPr id="33" name="TextBox 33"/>
          <p:cNvSpPr txBox="1"/>
          <p:nvPr/>
        </p:nvSpPr>
        <p:spPr>
          <a:xfrm>
            <a:off x="955072" y="2893144"/>
            <a:ext cx="2214710" cy="388438"/>
          </a:xfrm>
          <a:prstGeom prst="rect">
            <a:avLst/>
          </a:prstGeom>
        </p:spPr>
        <p:txBody>
          <a:bodyPr lIns="0" tIns="0" rIns="0" bIns="0" rtlCol="0" anchor="t">
            <a:spAutoFit/>
          </a:bodyPr>
          <a:lstStyle/>
          <a:p>
            <a:pPr algn="ctr">
              <a:lnSpc>
                <a:spcPts val="3265"/>
              </a:lnSpc>
            </a:pPr>
            <a:r>
              <a:rPr lang="en-US" sz="2332" b="1" spc="-158">
                <a:solidFill>
                  <a:srgbClr val="6D6D87"/>
                </a:solidFill>
                <a:latin typeface="Cardo Bold"/>
                <a:ea typeface="Cardo Bold"/>
                <a:cs typeface="Cardo Bold"/>
                <a:sym typeface="Cardo Bold"/>
              </a:rPr>
              <a:t>Notre philosophie</a:t>
            </a:r>
          </a:p>
        </p:txBody>
      </p:sp>
      <p:sp>
        <p:nvSpPr>
          <p:cNvPr id="34" name="TextBox 34"/>
          <p:cNvSpPr txBox="1"/>
          <p:nvPr/>
        </p:nvSpPr>
        <p:spPr>
          <a:xfrm>
            <a:off x="4375186" y="2919428"/>
            <a:ext cx="2214710" cy="388438"/>
          </a:xfrm>
          <a:prstGeom prst="rect">
            <a:avLst/>
          </a:prstGeom>
        </p:spPr>
        <p:txBody>
          <a:bodyPr lIns="0" tIns="0" rIns="0" bIns="0" rtlCol="0" anchor="t">
            <a:spAutoFit/>
          </a:bodyPr>
          <a:lstStyle/>
          <a:p>
            <a:pPr algn="ctr">
              <a:lnSpc>
                <a:spcPts val="3265"/>
              </a:lnSpc>
            </a:pPr>
            <a:r>
              <a:rPr lang="en-US" sz="2332" b="1" spc="-158">
                <a:solidFill>
                  <a:srgbClr val="6D6D87"/>
                </a:solidFill>
                <a:latin typeface="Cardo Bold"/>
                <a:ea typeface="Cardo Bold"/>
                <a:cs typeface="Cardo Bold"/>
                <a:sym typeface="Cardo Bold"/>
              </a:rPr>
              <a:t>Chiffres clés</a:t>
            </a:r>
          </a:p>
        </p:txBody>
      </p:sp>
      <p:sp>
        <p:nvSpPr>
          <p:cNvPr id="35" name="TextBox 35"/>
          <p:cNvSpPr txBox="1"/>
          <p:nvPr/>
        </p:nvSpPr>
        <p:spPr>
          <a:xfrm>
            <a:off x="568610" y="3649667"/>
            <a:ext cx="2965608" cy="381635"/>
          </a:xfrm>
          <a:prstGeom prst="rect">
            <a:avLst/>
          </a:prstGeom>
        </p:spPr>
        <p:txBody>
          <a:bodyPr lIns="0" tIns="0" rIns="0" bIns="0" rtlCol="0" anchor="t">
            <a:spAutoFit/>
          </a:bodyPr>
          <a:lstStyle/>
          <a:p>
            <a:pPr algn="l">
              <a:lnSpc>
                <a:spcPts val="1540"/>
              </a:lnSpc>
            </a:pPr>
            <a:r>
              <a:rPr lang="en-US" sz="1100" spc="27">
                <a:solidFill>
                  <a:srgbClr val="454F93"/>
                </a:solidFill>
                <a:latin typeface="Inter"/>
                <a:ea typeface="Inter"/>
                <a:cs typeface="Inter"/>
                <a:sym typeface="Inter"/>
              </a:rPr>
              <a:t>Les Grandes lignes du projet du club, ses points forts, ses engagements, etc… </a:t>
            </a:r>
          </a:p>
        </p:txBody>
      </p:sp>
      <p:sp>
        <p:nvSpPr>
          <p:cNvPr id="36" name="TextBox 36"/>
          <p:cNvSpPr txBox="1"/>
          <p:nvPr/>
        </p:nvSpPr>
        <p:spPr>
          <a:xfrm>
            <a:off x="4590339" y="3577209"/>
            <a:ext cx="1041493" cy="306448"/>
          </a:xfrm>
          <a:prstGeom prst="rect">
            <a:avLst/>
          </a:prstGeom>
        </p:spPr>
        <p:txBody>
          <a:bodyPr lIns="0" tIns="0" rIns="0" bIns="0" rtlCol="0" anchor="t">
            <a:spAutoFit/>
          </a:bodyPr>
          <a:lstStyle/>
          <a:p>
            <a:pPr algn="r">
              <a:lnSpc>
                <a:spcPts val="2623"/>
              </a:lnSpc>
            </a:pPr>
            <a:r>
              <a:rPr lang="en-US" sz="1873" spc="46">
                <a:solidFill>
                  <a:srgbClr val="454F93"/>
                </a:solidFill>
                <a:latin typeface="Anton"/>
                <a:ea typeface="Anton"/>
                <a:cs typeface="Anton"/>
                <a:sym typeface="Anton"/>
              </a:rPr>
              <a:t>CHIFFRES</a:t>
            </a:r>
          </a:p>
        </p:txBody>
      </p:sp>
      <p:sp>
        <p:nvSpPr>
          <p:cNvPr id="37" name="TextBox 37"/>
          <p:cNvSpPr txBox="1"/>
          <p:nvPr/>
        </p:nvSpPr>
        <p:spPr>
          <a:xfrm>
            <a:off x="4230492" y="3837514"/>
            <a:ext cx="1371421" cy="2097575"/>
          </a:xfrm>
          <a:prstGeom prst="rect">
            <a:avLst/>
          </a:prstGeom>
        </p:spPr>
        <p:txBody>
          <a:bodyPr lIns="0" tIns="0" rIns="0" bIns="0" rtlCol="0" anchor="t">
            <a:spAutoFit/>
          </a:bodyPr>
          <a:lstStyle/>
          <a:p>
            <a:pPr algn="r">
              <a:lnSpc>
                <a:spcPts val="1697"/>
              </a:lnSpc>
            </a:pPr>
            <a:r>
              <a:rPr lang="en-US" sz="1212" spc="30">
                <a:solidFill>
                  <a:srgbClr val="454F93"/>
                </a:solidFill>
                <a:latin typeface="Inter"/>
                <a:ea typeface="Inter"/>
                <a:cs typeface="Inter"/>
                <a:sym typeface="Inter"/>
              </a:rPr>
              <a:t>NOMBRE DE LICENCIÉS, LABELS, NOMBRE DE JEUNES, NOMBRE DE FÉMININES, DE COMPÉTITEURS, DE BÉNÉVOLES, ETC….</a:t>
            </a:r>
          </a:p>
        </p:txBody>
      </p:sp>
      <p:sp>
        <p:nvSpPr>
          <p:cNvPr id="38" name="TextBox 38"/>
          <p:cNvSpPr txBox="1"/>
          <p:nvPr/>
        </p:nvSpPr>
        <p:spPr>
          <a:xfrm>
            <a:off x="1997373" y="6627475"/>
            <a:ext cx="5119043" cy="355418"/>
          </a:xfrm>
          <a:prstGeom prst="rect">
            <a:avLst/>
          </a:prstGeom>
        </p:spPr>
        <p:txBody>
          <a:bodyPr lIns="0" tIns="0" rIns="0" bIns="0" rtlCol="0" anchor="t">
            <a:spAutoFit/>
          </a:bodyPr>
          <a:lstStyle/>
          <a:p>
            <a:pPr algn="r">
              <a:lnSpc>
                <a:spcPts val="2985"/>
              </a:lnSpc>
            </a:pPr>
            <a:r>
              <a:rPr lang="en-US" sz="2132" b="1" spc="-144">
                <a:solidFill>
                  <a:srgbClr val="6D6D87"/>
                </a:solidFill>
                <a:latin typeface="Cardo Bold"/>
                <a:ea typeface="Cardo Bold"/>
                <a:cs typeface="Cardo Bold"/>
                <a:sym typeface="Cardo Bold"/>
              </a:rPr>
              <a:t>Temps Forts</a:t>
            </a:r>
          </a:p>
        </p:txBody>
      </p:sp>
      <p:sp>
        <p:nvSpPr>
          <p:cNvPr id="39" name="TextBox 39"/>
          <p:cNvSpPr txBox="1"/>
          <p:nvPr/>
        </p:nvSpPr>
        <p:spPr>
          <a:xfrm>
            <a:off x="433921" y="7908413"/>
            <a:ext cx="1194070" cy="317335"/>
          </a:xfrm>
          <a:prstGeom prst="rect">
            <a:avLst/>
          </a:prstGeom>
        </p:spPr>
        <p:txBody>
          <a:bodyPr lIns="0" tIns="0" rIns="0" bIns="0" rtlCol="0" anchor="t">
            <a:spAutoFit/>
          </a:bodyPr>
          <a:lstStyle/>
          <a:p>
            <a:pPr algn="ctr">
              <a:lnSpc>
                <a:spcPts val="865"/>
              </a:lnSpc>
            </a:pPr>
            <a:r>
              <a:rPr lang="en-US" sz="618" b="1" spc="15">
                <a:solidFill>
                  <a:srgbClr val="454F93"/>
                </a:solidFill>
                <a:latin typeface="Inter Bold"/>
                <a:ea typeface="Inter Bold"/>
                <a:cs typeface="Inter Bold"/>
                <a:sym typeface="Inter Bold"/>
              </a:rPr>
              <a:t>3/4 MOMENTS CLES (TOURNOI, JOURNÉE COHÉSION, AG ETC.)</a:t>
            </a:r>
          </a:p>
        </p:txBody>
      </p:sp>
      <p:sp>
        <p:nvSpPr>
          <p:cNvPr id="40" name="TextBox 40"/>
          <p:cNvSpPr txBox="1"/>
          <p:nvPr/>
        </p:nvSpPr>
        <p:spPr>
          <a:xfrm>
            <a:off x="1313019" y="9453597"/>
            <a:ext cx="854841" cy="93619"/>
          </a:xfrm>
          <a:prstGeom prst="rect">
            <a:avLst/>
          </a:prstGeom>
        </p:spPr>
        <p:txBody>
          <a:bodyPr lIns="0" tIns="0" rIns="0" bIns="0" rtlCol="0" anchor="t">
            <a:spAutoFit/>
          </a:bodyPr>
          <a:lstStyle/>
          <a:p>
            <a:pPr algn="l">
              <a:lnSpc>
                <a:spcPts val="725"/>
              </a:lnSpc>
            </a:pPr>
            <a:r>
              <a:rPr lang="en-US" sz="518" b="1" spc="12">
                <a:solidFill>
                  <a:srgbClr val="6D6D87"/>
                </a:solidFill>
                <a:latin typeface="Inter Bold"/>
                <a:ea typeface="Inter Bold"/>
                <a:cs typeface="Inter Bold"/>
                <a:sym typeface="Inter Bold"/>
              </a:rPr>
              <a:t>vos réseaux</a:t>
            </a:r>
          </a:p>
        </p:txBody>
      </p:sp>
      <p:sp>
        <p:nvSpPr>
          <p:cNvPr id="41" name="TextBox 41"/>
          <p:cNvSpPr txBox="1"/>
          <p:nvPr/>
        </p:nvSpPr>
        <p:spPr>
          <a:xfrm>
            <a:off x="2167860" y="9447017"/>
            <a:ext cx="1035557" cy="93619"/>
          </a:xfrm>
          <a:prstGeom prst="rect">
            <a:avLst/>
          </a:prstGeom>
        </p:spPr>
        <p:txBody>
          <a:bodyPr lIns="0" tIns="0" rIns="0" bIns="0" rtlCol="0" anchor="t">
            <a:spAutoFit/>
          </a:bodyPr>
          <a:lstStyle/>
          <a:p>
            <a:pPr algn="ctr">
              <a:lnSpc>
                <a:spcPts val="725"/>
              </a:lnSpc>
            </a:pPr>
            <a:r>
              <a:rPr lang="en-US" sz="518" b="1" spc="12">
                <a:solidFill>
                  <a:srgbClr val="6D6D87"/>
                </a:solidFill>
                <a:latin typeface="Inter Bold"/>
                <a:ea typeface="Inter Bold"/>
                <a:cs typeface="Inter Bold"/>
                <a:sym typeface="Inter Bold"/>
              </a:rPr>
              <a:t>...</a:t>
            </a:r>
          </a:p>
        </p:txBody>
      </p:sp>
      <p:sp>
        <p:nvSpPr>
          <p:cNvPr id="42" name="TextBox 42"/>
          <p:cNvSpPr txBox="1"/>
          <p:nvPr/>
        </p:nvSpPr>
        <p:spPr>
          <a:xfrm>
            <a:off x="3377535" y="9454867"/>
            <a:ext cx="822365" cy="93619"/>
          </a:xfrm>
          <a:prstGeom prst="rect">
            <a:avLst/>
          </a:prstGeom>
        </p:spPr>
        <p:txBody>
          <a:bodyPr lIns="0" tIns="0" rIns="0" bIns="0" rtlCol="0" anchor="t">
            <a:spAutoFit/>
          </a:bodyPr>
          <a:lstStyle/>
          <a:p>
            <a:pPr algn="ctr">
              <a:lnSpc>
                <a:spcPts val="725"/>
              </a:lnSpc>
            </a:pPr>
            <a:r>
              <a:rPr lang="en-US" sz="518" b="1" spc="12">
                <a:solidFill>
                  <a:srgbClr val="6D6D87"/>
                </a:solidFill>
                <a:latin typeface="Inter Bold"/>
                <a:ea typeface="Inter Bold"/>
                <a:cs typeface="Inter Bold"/>
                <a:sym typeface="Inter Bold"/>
              </a:rPr>
              <a:t>...</a:t>
            </a:r>
          </a:p>
        </p:txBody>
      </p:sp>
      <p:sp>
        <p:nvSpPr>
          <p:cNvPr id="43" name="TextBox 43"/>
          <p:cNvSpPr txBox="1"/>
          <p:nvPr/>
        </p:nvSpPr>
        <p:spPr>
          <a:xfrm>
            <a:off x="4371350" y="9447017"/>
            <a:ext cx="967593" cy="93619"/>
          </a:xfrm>
          <a:prstGeom prst="rect">
            <a:avLst/>
          </a:prstGeom>
        </p:spPr>
        <p:txBody>
          <a:bodyPr lIns="0" tIns="0" rIns="0" bIns="0" rtlCol="0" anchor="t">
            <a:spAutoFit/>
          </a:bodyPr>
          <a:lstStyle/>
          <a:p>
            <a:pPr algn="ctr">
              <a:lnSpc>
                <a:spcPts val="725"/>
              </a:lnSpc>
            </a:pPr>
            <a:r>
              <a:rPr lang="en-US" sz="518" b="1" spc="12">
                <a:solidFill>
                  <a:srgbClr val="6D6D87"/>
                </a:solidFill>
                <a:latin typeface="Inter Bold"/>
                <a:ea typeface="Inter Bold"/>
                <a:cs typeface="Inter Bold"/>
                <a:sym typeface="Inter Bold"/>
              </a:rPr>
              <a:t>...</a:t>
            </a:r>
          </a:p>
        </p:txBody>
      </p:sp>
      <p:sp>
        <p:nvSpPr>
          <p:cNvPr id="44" name="TextBox 44"/>
          <p:cNvSpPr txBox="1"/>
          <p:nvPr/>
        </p:nvSpPr>
        <p:spPr>
          <a:xfrm>
            <a:off x="5273107" y="9447017"/>
            <a:ext cx="964986" cy="93619"/>
          </a:xfrm>
          <a:prstGeom prst="rect">
            <a:avLst/>
          </a:prstGeom>
        </p:spPr>
        <p:txBody>
          <a:bodyPr lIns="0" tIns="0" rIns="0" bIns="0" rtlCol="0" anchor="t">
            <a:spAutoFit/>
          </a:bodyPr>
          <a:lstStyle/>
          <a:p>
            <a:pPr algn="r">
              <a:lnSpc>
                <a:spcPts val="725"/>
              </a:lnSpc>
            </a:pPr>
            <a:r>
              <a:rPr lang="en-US" sz="518" b="1" spc="12">
                <a:solidFill>
                  <a:srgbClr val="6D6D87"/>
                </a:solidFill>
                <a:latin typeface="Inter Bold"/>
                <a:ea typeface="Inter Bold"/>
                <a:cs typeface="Inter Bold"/>
                <a:sym typeface="Inter Bold"/>
              </a:rPr>
              <a:t>...</a:t>
            </a:r>
          </a:p>
        </p:txBody>
      </p:sp>
      <p:sp>
        <p:nvSpPr>
          <p:cNvPr id="45" name="TextBox 45"/>
          <p:cNvSpPr txBox="1"/>
          <p:nvPr/>
        </p:nvSpPr>
        <p:spPr>
          <a:xfrm>
            <a:off x="396485" y="8254322"/>
            <a:ext cx="1117174" cy="108012"/>
          </a:xfrm>
          <a:prstGeom prst="rect">
            <a:avLst/>
          </a:prstGeom>
        </p:spPr>
        <p:txBody>
          <a:bodyPr lIns="0" tIns="0" rIns="0" bIns="0" rtlCol="0" anchor="t">
            <a:spAutoFit/>
          </a:bodyPr>
          <a:lstStyle/>
          <a:p>
            <a:pPr algn="ctr">
              <a:lnSpc>
                <a:spcPts val="865"/>
              </a:lnSpc>
            </a:pPr>
            <a:r>
              <a:rPr lang="en-US" sz="618" i="1" spc="15">
                <a:solidFill>
                  <a:srgbClr val="454F93"/>
                </a:solidFill>
                <a:latin typeface="Inter Italics"/>
                <a:ea typeface="Inter Italics"/>
                <a:cs typeface="Inter Italics"/>
                <a:sym typeface="Inter Italics"/>
              </a:rPr>
              <a:t>date 2025</a:t>
            </a:r>
          </a:p>
        </p:txBody>
      </p:sp>
      <p:sp>
        <p:nvSpPr>
          <p:cNvPr id="46" name="TextBox 46"/>
          <p:cNvSpPr txBox="1"/>
          <p:nvPr/>
        </p:nvSpPr>
        <p:spPr>
          <a:xfrm>
            <a:off x="3679634" y="681900"/>
            <a:ext cx="5119043" cy="355418"/>
          </a:xfrm>
          <a:prstGeom prst="rect">
            <a:avLst/>
          </a:prstGeom>
        </p:spPr>
        <p:txBody>
          <a:bodyPr lIns="0" tIns="0" rIns="0" bIns="0" rtlCol="0" anchor="t">
            <a:spAutoFit/>
          </a:bodyPr>
          <a:lstStyle/>
          <a:p>
            <a:pPr algn="ctr">
              <a:lnSpc>
                <a:spcPts val="2985"/>
              </a:lnSpc>
            </a:pPr>
            <a:r>
              <a:rPr lang="en-US" sz="2132" b="1" spc="-144">
                <a:solidFill>
                  <a:srgbClr val="6D6D87"/>
                </a:solidFill>
                <a:latin typeface="Cardo Bold"/>
                <a:ea typeface="Cardo Bold"/>
                <a:cs typeface="Cardo Bold"/>
                <a:sym typeface="Cardo Bold"/>
              </a:rPr>
              <a:t>Mot d’accueil</a:t>
            </a:r>
          </a:p>
        </p:txBody>
      </p:sp>
      <p:sp>
        <p:nvSpPr>
          <p:cNvPr id="47" name="TextBox 47"/>
          <p:cNvSpPr txBox="1"/>
          <p:nvPr/>
        </p:nvSpPr>
        <p:spPr>
          <a:xfrm>
            <a:off x="1072056" y="10046471"/>
            <a:ext cx="5415888" cy="286717"/>
          </a:xfrm>
          <a:prstGeom prst="rect">
            <a:avLst/>
          </a:prstGeom>
        </p:spPr>
        <p:txBody>
          <a:bodyPr lIns="0" tIns="0" rIns="0" bIns="0" rtlCol="0" anchor="t">
            <a:spAutoFit/>
          </a:bodyPr>
          <a:lstStyle/>
          <a:p>
            <a:pPr algn="ctr">
              <a:lnSpc>
                <a:spcPts val="2206"/>
              </a:lnSpc>
            </a:pPr>
            <a:r>
              <a:rPr lang="en-US" sz="1970" b="1" spc="49">
                <a:solidFill>
                  <a:srgbClr val="FFFFFF"/>
                </a:solidFill>
                <a:latin typeface="Cardo Bold"/>
                <a:ea typeface="Cardo Bold"/>
                <a:cs typeface="Cardo Bold"/>
                <a:sym typeface="Cardo Bold"/>
              </a:rPr>
              <a:t>CLUB</a:t>
            </a:r>
          </a:p>
        </p:txBody>
      </p:sp>
      <p:pic>
        <p:nvPicPr>
          <p:cNvPr id="48" name="Picture 48"/>
          <p:cNvPicPr>
            <a:picLocks noChangeAspect="1"/>
          </p:cNvPicPr>
          <p:nvPr/>
        </p:nvPicPr>
        <p:blipFill>
          <a:blip r:embed="rId15"/>
          <a:stretch>
            <a:fillRect/>
          </a:stretch>
        </p:blipFill>
        <p:spPr>
          <a:xfrm>
            <a:off x="3105629" y="6060317"/>
            <a:ext cx="630960" cy="6309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10692000"/>
            <a:chOff x="0" y="0"/>
            <a:chExt cx="2709333" cy="3831771"/>
          </a:xfrm>
        </p:grpSpPr>
        <p:sp>
          <p:nvSpPr>
            <p:cNvPr id="3" name="Freeform 3"/>
            <p:cNvSpPr/>
            <p:nvPr/>
          </p:nvSpPr>
          <p:spPr>
            <a:xfrm>
              <a:off x="0" y="0"/>
              <a:ext cx="2709333" cy="3831772"/>
            </a:xfrm>
            <a:custGeom>
              <a:avLst/>
              <a:gdLst/>
              <a:ahLst/>
              <a:cxnLst/>
              <a:rect l="l" t="t" r="r" b="b"/>
              <a:pathLst>
                <a:path w="2709333" h="3831772">
                  <a:moveTo>
                    <a:pt x="0" y="0"/>
                  </a:moveTo>
                  <a:lnTo>
                    <a:pt x="2709333" y="0"/>
                  </a:lnTo>
                  <a:lnTo>
                    <a:pt x="2709333" y="3831772"/>
                  </a:lnTo>
                  <a:lnTo>
                    <a:pt x="0" y="3831772"/>
                  </a:lnTo>
                  <a:close/>
                </a:path>
              </a:pathLst>
            </a:custGeom>
            <a:solidFill>
              <a:srgbClr val="000000">
                <a:alpha val="0"/>
              </a:srgbClr>
            </a:solidFill>
            <a:ln w="285750" cap="sq">
              <a:solidFill>
                <a:srgbClr val="E3E3ED"/>
              </a:solidFill>
              <a:prstDash val="solid"/>
              <a:miter/>
            </a:ln>
          </p:spPr>
          <p:txBody>
            <a:bodyPr/>
            <a:lstStyle/>
            <a:p>
              <a:endParaRPr lang="fr-FR"/>
            </a:p>
          </p:txBody>
        </p:sp>
        <p:sp>
          <p:nvSpPr>
            <p:cNvPr id="4" name="TextBox 4"/>
            <p:cNvSpPr txBox="1"/>
            <p:nvPr/>
          </p:nvSpPr>
          <p:spPr>
            <a:xfrm>
              <a:off x="0" y="-28575"/>
              <a:ext cx="2709333" cy="3860346"/>
            </a:xfrm>
            <a:prstGeom prst="rect">
              <a:avLst/>
            </a:prstGeom>
          </p:spPr>
          <p:txBody>
            <a:bodyPr lIns="50800" tIns="50800" rIns="50800" bIns="50800" rtlCol="0" anchor="ctr"/>
            <a:lstStyle/>
            <a:p>
              <a:pPr algn="ctr">
                <a:lnSpc>
                  <a:spcPts val="1805"/>
                </a:lnSpc>
              </a:pPr>
              <a:endParaRPr/>
            </a:p>
          </p:txBody>
        </p:sp>
      </p:grpSp>
      <p:grpSp>
        <p:nvGrpSpPr>
          <p:cNvPr id="5" name="Group 5"/>
          <p:cNvGrpSpPr/>
          <p:nvPr/>
        </p:nvGrpSpPr>
        <p:grpSpPr>
          <a:xfrm>
            <a:off x="1320845" y="9678134"/>
            <a:ext cx="4918310" cy="1013866"/>
            <a:chOff x="0" y="0"/>
            <a:chExt cx="6557747" cy="1351821"/>
          </a:xfrm>
        </p:grpSpPr>
        <p:sp>
          <p:nvSpPr>
            <p:cNvPr id="6" name="AutoShape 6"/>
            <p:cNvSpPr/>
            <p:nvPr/>
          </p:nvSpPr>
          <p:spPr>
            <a:xfrm>
              <a:off x="0" y="0"/>
              <a:ext cx="6557747" cy="1351821"/>
            </a:xfrm>
            <a:prstGeom prst="rect">
              <a:avLst/>
            </a:prstGeom>
            <a:solidFill>
              <a:srgbClr val="6D6D87"/>
            </a:solidFill>
          </p:spPr>
          <p:txBody>
            <a:bodyPr/>
            <a:lstStyle/>
            <a:p>
              <a:endParaRPr lang="fr-FR"/>
            </a:p>
          </p:txBody>
        </p:sp>
      </p:grpSp>
      <p:sp>
        <p:nvSpPr>
          <p:cNvPr id="7" name="Freeform 7"/>
          <p:cNvSpPr/>
          <p:nvPr/>
        </p:nvSpPr>
        <p:spPr>
          <a:xfrm>
            <a:off x="489086" y="424113"/>
            <a:ext cx="1715674" cy="479536"/>
          </a:xfrm>
          <a:custGeom>
            <a:avLst/>
            <a:gdLst/>
            <a:ahLst/>
            <a:cxnLst/>
            <a:rect l="l" t="t" r="r" b="b"/>
            <a:pathLst>
              <a:path w="1715674" h="479536">
                <a:moveTo>
                  <a:pt x="0" y="0"/>
                </a:moveTo>
                <a:lnTo>
                  <a:pt x="1715674" y="0"/>
                </a:lnTo>
                <a:lnTo>
                  <a:pt x="1715674" y="479536"/>
                </a:lnTo>
                <a:lnTo>
                  <a:pt x="0" y="479536"/>
                </a:lnTo>
                <a:lnTo>
                  <a:pt x="0" y="0"/>
                </a:lnTo>
                <a:close/>
              </a:path>
            </a:pathLst>
          </a:custGeom>
          <a:blipFill>
            <a:blip r:embed="rId2"/>
            <a:stretch>
              <a:fillRect/>
            </a:stretch>
          </a:blipFill>
        </p:spPr>
        <p:txBody>
          <a:bodyPr/>
          <a:lstStyle/>
          <a:p>
            <a:endParaRPr lang="fr-FR"/>
          </a:p>
        </p:txBody>
      </p:sp>
      <p:graphicFrame>
        <p:nvGraphicFramePr>
          <p:cNvPr id="8" name="Table 8"/>
          <p:cNvGraphicFramePr>
            <a:graphicFrameLocks noGrp="1"/>
          </p:cNvGraphicFramePr>
          <p:nvPr/>
        </p:nvGraphicFramePr>
        <p:xfrm>
          <a:off x="489086" y="1364368"/>
          <a:ext cx="4849857" cy="2407304"/>
        </p:xfrm>
        <a:graphic>
          <a:graphicData uri="http://schemas.openxmlformats.org/drawingml/2006/table">
            <a:tbl>
              <a:tblPr/>
              <a:tblGrid>
                <a:gridCol w="1616619">
                  <a:extLst>
                    <a:ext uri="{9D8B030D-6E8A-4147-A177-3AD203B41FA5}">
                      <a16:colId xmlns:a16="http://schemas.microsoft.com/office/drawing/2014/main" val="20000"/>
                    </a:ext>
                  </a:extLst>
                </a:gridCol>
                <a:gridCol w="1616619">
                  <a:extLst>
                    <a:ext uri="{9D8B030D-6E8A-4147-A177-3AD203B41FA5}">
                      <a16:colId xmlns:a16="http://schemas.microsoft.com/office/drawing/2014/main" val="20001"/>
                    </a:ext>
                  </a:extLst>
                </a:gridCol>
                <a:gridCol w="1616619">
                  <a:extLst>
                    <a:ext uri="{9D8B030D-6E8A-4147-A177-3AD203B41FA5}">
                      <a16:colId xmlns:a16="http://schemas.microsoft.com/office/drawing/2014/main" val="20002"/>
                    </a:ext>
                  </a:extLst>
                </a:gridCol>
              </a:tblGrid>
              <a:tr h="564412">
                <a:tc>
                  <a:txBody>
                    <a:bodyPr/>
                    <a:lstStyle/>
                    <a:p>
                      <a:pPr algn="ctr">
                        <a:lnSpc>
                          <a:spcPts val="1540"/>
                        </a:lnSpc>
                        <a:defRPr/>
                      </a:pPr>
                      <a:r>
                        <a:rPr lang="en-US" sz="1100" b="1">
                          <a:solidFill>
                            <a:srgbClr val="FFFFFF"/>
                          </a:solidFill>
                          <a:latin typeface="Inter Bold"/>
                          <a:ea typeface="Inter Bold"/>
                          <a:cs typeface="Inter Bold"/>
                          <a:sym typeface="Inter Bold"/>
                        </a:rPr>
                        <a:t>JOURS/ HORAIRES</a:t>
                      </a:r>
                      <a:endParaRPr lang="en-US" sz="1100"/>
                    </a:p>
                  </a:txBody>
                  <a:tcPr marL="47625" marR="47625" marT="47625" marB="4762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6C6C86"/>
                    </a:solidFill>
                  </a:tcPr>
                </a:tc>
                <a:tc>
                  <a:txBody>
                    <a:bodyPr/>
                    <a:lstStyle/>
                    <a:p>
                      <a:pPr algn="ctr">
                        <a:lnSpc>
                          <a:spcPts val="1540"/>
                        </a:lnSpc>
                        <a:defRPr/>
                      </a:pPr>
                      <a:r>
                        <a:rPr lang="en-US" sz="1100" b="1">
                          <a:solidFill>
                            <a:srgbClr val="FFFFFF"/>
                          </a:solidFill>
                          <a:latin typeface="Inter Bold"/>
                          <a:ea typeface="Inter Bold"/>
                          <a:cs typeface="Inter Bold"/>
                          <a:sym typeface="Inter Bold"/>
                        </a:rPr>
                        <a:t>PUBLIC</a:t>
                      </a:r>
                      <a:endParaRPr lang="en-US" sz="1100"/>
                    </a:p>
                  </a:txBody>
                  <a:tcPr marL="47625" marR="47625" marT="47625" marB="4762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6C6C86"/>
                    </a:solidFill>
                  </a:tcPr>
                </a:tc>
                <a:tc>
                  <a:txBody>
                    <a:bodyPr/>
                    <a:lstStyle/>
                    <a:p>
                      <a:pPr algn="ctr">
                        <a:lnSpc>
                          <a:spcPts val="1540"/>
                        </a:lnSpc>
                        <a:defRPr/>
                      </a:pPr>
                      <a:r>
                        <a:rPr lang="en-US" sz="1100" b="1">
                          <a:solidFill>
                            <a:srgbClr val="FFFFFF"/>
                          </a:solidFill>
                          <a:latin typeface="Inter Bold"/>
                          <a:ea typeface="Inter Bold"/>
                          <a:cs typeface="Inter Bold"/>
                          <a:sym typeface="Inter Bold"/>
                        </a:rPr>
                        <a:t>GYMNASE</a:t>
                      </a:r>
                      <a:endParaRPr lang="en-US" sz="1100"/>
                    </a:p>
                  </a:txBody>
                  <a:tcPr marL="47625" marR="47625" marT="47625" marB="4762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6C6C86"/>
                    </a:solidFill>
                  </a:tcPr>
                </a:tc>
                <a:extLst>
                  <a:ext uri="{0D108BD9-81ED-4DB2-BD59-A6C34878D82A}">
                    <a16:rowId xmlns:a16="http://schemas.microsoft.com/office/drawing/2014/main" val="10000"/>
                  </a:ext>
                </a:extLst>
              </a:tr>
              <a:tr h="372164">
                <a:tc>
                  <a:txBody>
                    <a:bodyPr/>
                    <a:lstStyle/>
                    <a:p>
                      <a:pPr algn="ctr">
                        <a:lnSpc>
                          <a:spcPts val="1540"/>
                        </a:lnSpc>
                        <a:defRPr/>
                      </a:pPr>
                      <a:endParaRPr lang="en-US" sz="1100"/>
                    </a:p>
                  </a:txBody>
                  <a:tcPr marL="47625" marR="47625" marT="47625" marB="4762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3ED"/>
                    </a:solidFill>
                  </a:tcPr>
                </a:tc>
                <a:tc>
                  <a:txBody>
                    <a:bodyPr/>
                    <a:lstStyle/>
                    <a:p>
                      <a:pPr algn="ctr">
                        <a:lnSpc>
                          <a:spcPts val="1540"/>
                        </a:lnSpc>
                        <a:defRPr/>
                      </a:pPr>
                      <a:endParaRPr lang="en-US" sz="1100"/>
                    </a:p>
                  </a:txBody>
                  <a:tcPr marL="47625" marR="47625" marT="47625" marB="4762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3ED"/>
                    </a:solidFill>
                  </a:tcPr>
                </a:tc>
                <a:tc>
                  <a:txBody>
                    <a:bodyPr/>
                    <a:lstStyle/>
                    <a:p>
                      <a:pPr algn="ctr">
                        <a:lnSpc>
                          <a:spcPts val="1540"/>
                        </a:lnSpc>
                        <a:defRPr/>
                      </a:pPr>
                      <a:endParaRPr lang="en-US" sz="1100"/>
                    </a:p>
                  </a:txBody>
                  <a:tcPr marL="47625" marR="47625" marT="47625" marB="4762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3ED"/>
                    </a:solidFill>
                  </a:tcPr>
                </a:tc>
                <a:extLst>
                  <a:ext uri="{0D108BD9-81ED-4DB2-BD59-A6C34878D82A}">
                    <a16:rowId xmlns:a16="http://schemas.microsoft.com/office/drawing/2014/main" val="10001"/>
                  </a:ext>
                </a:extLst>
              </a:tr>
              <a:tr h="367682">
                <a:tc>
                  <a:txBody>
                    <a:bodyPr/>
                    <a:lstStyle/>
                    <a:p>
                      <a:pPr algn="ctr">
                        <a:lnSpc>
                          <a:spcPts val="1540"/>
                        </a:lnSpc>
                        <a:defRPr/>
                      </a:pPr>
                      <a:endParaRPr lang="en-US" sz="1100"/>
                    </a:p>
                  </a:txBody>
                  <a:tcPr marL="47625" marR="47625" marT="47625" marB="4762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3ED"/>
                    </a:solidFill>
                  </a:tcPr>
                </a:tc>
                <a:tc>
                  <a:txBody>
                    <a:bodyPr/>
                    <a:lstStyle/>
                    <a:p>
                      <a:pPr algn="ctr">
                        <a:lnSpc>
                          <a:spcPts val="1540"/>
                        </a:lnSpc>
                        <a:defRPr/>
                      </a:pPr>
                      <a:endParaRPr lang="en-US" sz="1100"/>
                    </a:p>
                  </a:txBody>
                  <a:tcPr marL="47625" marR="47625" marT="47625" marB="4762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3ED"/>
                    </a:solidFill>
                  </a:tcPr>
                </a:tc>
                <a:tc>
                  <a:txBody>
                    <a:bodyPr/>
                    <a:lstStyle/>
                    <a:p>
                      <a:pPr algn="ctr">
                        <a:lnSpc>
                          <a:spcPts val="1540"/>
                        </a:lnSpc>
                        <a:defRPr/>
                      </a:pPr>
                      <a:endParaRPr lang="en-US" sz="1100"/>
                    </a:p>
                  </a:txBody>
                  <a:tcPr marL="47625" marR="47625" marT="47625" marB="4762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3ED"/>
                    </a:solidFill>
                  </a:tcPr>
                </a:tc>
                <a:extLst>
                  <a:ext uri="{0D108BD9-81ED-4DB2-BD59-A6C34878D82A}">
                    <a16:rowId xmlns:a16="http://schemas.microsoft.com/office/drawing/2014/main" val="10002"/>
                  </a:ext>
                </a:extLst>
              </a:tr>
              <a:tr h="367682">
                <a:tc>
                  <a:txBody>
                    <a:bodyPr/>
                    <a:lstStyle/>
                    <a:p>
                      <a:pPr algn="ctr">
                        <a:lnSpc>
                          <a:spcPts val="1540"/>
                        </a:lnSpc>
                        <a:defRPr/>
                      </a:pPr>
                      <a:endParaRPr lang="en-US" sz="1100"/>
                    </a:p>
                  </a:txBody>
                  <a:tcPr marL="47625" marR="47625" marT="47625" marB="4762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3ED"/>
                    </a:solidFill>
                  </a:tcPr>
                </a:tc>
                <a:tc>
                  <a:txBody>
                    <a:bodyPr/>
                    <a:lstStyle/>
                    <a:p>
                      <a:pPr algn="ctr">
                        <a:lnSpc>
                          <a:spcPts val="1540"/>
                        </a:lnSpc>
                        <a:defRPr/>
                      </a:pPr>
                      <a:endParaRPr lang="en-US" sz="1100"/>
                    </a:p>
                  </a:txBody>
                  <a:tcPr marL="47625" marR="47625" marT="47625" marB="4762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3ED"/>
                    </a:solidFill>
                  </a:tcPr>
                </a:tc>
                <a:tc>
                  <a:txBody>
                    <a:bodyPr/>
                    <a:lstStyle/>
                    <a:p>
                      <a:pPr algn="ctr">
                        <a:lnSpc>
                          <a:spcPts val="1540"/>
                        </a:lnSpc>
                        <a:defRPr/>
                      </a:pPr>
                      <a:endParaRPr lang="en-US" sz="1100"/>
                    </a:p>
                  </a:txBody>
                  <a:tcPr marL="47625" marR="47625" marT="47625" marB="4762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3ED"/>
                    </a:solidFill>
                  </a:tcPr>
                </a:tc>
                <a:extLst>
                  <a:ext uri="{0D108BD9-81ED-4DB2-BD59-A6C34878D82A}">
                    <a16:rowId xmlns:a16="http://schemas.microsoft.com/office/drawing/2014/main" val="10003"/>
                  </a:ext>
                </a:extLst>
              </a:tr>
              <a:tr h="367682">
                <a:tc>
                  <a:txBody>
                    <a:bodyPr/>
                    <a:lstStyle/>
                    <a:p>
                      <a:pPr algn="ctr">
                        <a:lnSpc>
                          <a:spcPts val="1540"/>
                        </a:lnSpc>
                        <a:defRPr/>
                      </a:pPr>
                      <a:endParaRPr lang="en-US" sz="1100"/>
                    </a:p>
                  </a:txBody>
                  <a:tcPr marL="47625" marR="47625" marT="47625" marB="4762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3ED"/>
                    </a:solidFill>
                  </a:tcPr>
                </a:tc>
                <a:tc>
                  <a:txBody>
                    <a:bodyPr/>
                    <a:lstStyle/>
                    <a:p>
                      <a:pPr algn="ctr">
                        <a:lnSpc>
                          <a:spcPts val="1540"/>
                        </a:lnSpc>
                        <a:defRPr/>
                      </a:pPr>
                      <a:endParaRPr lang="en-US" sz="1100"/>
                    </a:p>
                  </a:txBody>
                  <a:tcPr marL="47625" marR="47625" marT="47625" marB="4762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3ED"/>
                    </a:solidFill>
                  </a:tcPr>
                </a:tc>
                <a:tc>
                  <a:txBody>
                    <a:bodyPr/>
                    <a:lstStyle/>
                    <a:p>
                      <a:pPr algn="ctr">
                        <a:lnSpc>
                          <a:spcPts val="1540"/>
                        </a:lnSpc>
                        <a:defRPr/>
                      </a:pPr>
                      <a:endParaRPr lang="en-US" sz="1100"/>
                    </a:p>
                  </a:txBody>
                  <a:tcPr marL="47625" marR="47625" marT="47625" marB="4762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3ED"/>
                    </a:solidFill>
                  </a:tcPr>
                </a:tc>
                <a:extLst>
                  <a:ext uri="{0D108BD9-81ED-4DB2-BD59-A6C34878D82A}">
                    <a16:rowId xmlns:a16="http://schemas.microsoft.com/office/drawing/2014/main" val="10004"/>
                  </a:ext>
                </a:extLst>
              </a:tr>
              <a:tr h="367682">
                <a:tc>
                  <a:txBody>
                    <a:bodyPr/>
                    <a:lstStyle/>
                    <a:p>
                      <a:pPr algn="ctr">
                        <a:lnSpc>
                          <a:spcPts val="1540"/>
                        </a:lnSpc>
                        <a:defRPr/>
                      </a:pPr>
                      <a:endParaRPr lang="en-US" sz="1100"/>
                    </a:p>
                  </a:txBody>
                  <a:tcPr marL="47625" marR="47625" marT="47625" marB="4762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3ED"/>
                    </a:solidFill>
                  </a:tcPr>
                </a:tc>
                <a:tc>
                  <a:txBody>
                    <a:bodyPr/>
                    <a:lstStyle/>
                    <a:p>
                      <a:pPr algn="ctr">
                        <a:lnSpc>
                          <a:spcPts val="1540"/>
                        </a:lnSpc>
                        <a:defRPr/>
                      </a:pPr>
                      <a:endParaRPr lang="en-US" sz="1100"/>
                    </a:p>
                  </a:txBody>
                  <a:tcPr marL="47625" marR="47625" marT="47625" marB="4762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3ED"/>
                    </a:solidFill>
                  </a:tcPr>
                </a:tc>
                <a:tc>
                  <a:txBody>
                    <a:bodyPr/>
                    <a:lstStyle/>
                    <a:p>
                      <a:pPr algn="ctr">
                        <a:lnSpc>
                          <a:spcPts val="1540"/>
                        </a:lnSpc>
                        <a:defRPr/>
                      </a:pPr>
                      <a:endParaRPr lang="en-US" sz="1100"/>
                    </a:p>
                  </a:txBody>
                  <a:tcPr marL="47625" marR="47625" marT="47625" marB="4762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3ED"/>
                    </a:solidFill>
                  </a:tcPr>
                </a:tc>
                <a:extLst>
                  <a:ext uri="{0D108BD9-81ED-4DB2-BD59-A6C34878D82A}">
                    <a16:rowId xmlns:a16="http://schemas.microsoft.com/office/drawing/2014/main" val="10005"/>
                  </a:ext>
                </a:extLst>
              </a:tr>
            </a:tbl>
          </a:graphicData>
        </a:graphic>
      </p:graphicFrame>
      <p:sp>
        <p:nvSpPr>
          <p:cNvPr id="9" name="TextBox 9"/>
          <p:cNvSpPr txBox="1"/>
          <p:nvPr/>
        </p:nvSpPr>
        <p:spPr>
          <a:xfrm>
            <a:off x="2167860" y="9447017"/>
            <a:ext cx="1035557" cy="93619"/>
          </a:xfrm>
          <a:prstGeom prst="rect">
            <a:avLst/>
          </a:prstGeom>
        </p:spPr>
        <p:txBody>
          <a:bodyPr lIns="0" tIns="0" rIns="0" bIns="0" rtlCol="0" anchor="t">
            <a:spAutoFit/>
          </a:bodyPr>
          <a:lstStyle/>
          <a:p>
            <a:pPr algn="ctr">
              <a:lnSpc>
                <a:spcPts val="725"/>
              </a:lnSpc>
            </a:pPr>
            <a:r>
              <a:rPr lang="en-US" sz="518" b="1" spc="12">
                <a:solidFill>
                  <a:srgbClr val="6D6D87"/>
                </a:solidFill>
                <a:latin typeface="Inter Bold"/>
                <a:ea typeface="Inter Bold"/>
                <a:cs typeface="Inter Bold"/>
                <a:sym typeface="Inter Bold"/>
              </a:rPr>
              <a:t>...</a:t>
            </a:r>
          </a:p>
        </p:txBody>
      </p:sp>
      <p:sp>
        <p:nvSpPr>
          <p:cNvPr id="10" name="TextBox 10"/>
          <p:cNvSpPr txBox="1"/>
          <p:nvPr/>
        </p:nvSpPr>
        <p:spPr>
          <a:xfrm>
            <a:off x="3377535" y="9454867"/>
            <a:ext cx="822365" cy="93619"/>
          </a:xfrm>
          <a:prstGeom prst="rect">
            <a:avLst/>
          </a:prstGeom>
        </p:spPr>
        <p:txBody>
          <a:bodyPr lIns="0" tIns="0" rIns="0" bIns="0" rtlCol="0" anchor="t">
            <a:spAutoFit/>
          </a:bodyPr>
          <a:lstStyle/>
          <a:p>
            <a:pPr algn="ctr">
              <a:lnSpc>
                <a:spcPts val="725"/>
              </a:lnSpc>
            </a:pPr>
            <a:r>
              <a:rPr lang="en-US" sz="518" b="1" spc="12">
                <a:solidFill>
                  <a:srgbClr val="6D6D87"/>
                </a:solidFill>
                <a:latin typeface="Inter Bold"/>
                <a:ea typeface="Inter Bold"/>
                <a:cs typeface="Inter Bold"/>
                <a:sym typeface="Inter Bold"/>
              </a:rPr>
              <a:t>...</a:t>
            </a:r>
          </a:p>
        </p:txBody>
      </p:sp>
      <p:sp>
        <p:nvSpPr>
          <p:cNvPr id="11" name="TextBox 11"/>
          <p:cNvSpPr txBox="1"/>
          <p:nvPr/>
        </p:nvSpPr>
        <p:spPr>
          <a:xfrm>
            <a:off x="4371350" y="9447017"/>
            <a:ext cx="967593" cy="93619"/>
          </a:xfrm>
          <a:prstGeom prst="rect">
            <a:avLst/>
          </a:prstGeom>
        </p:spPr>
        <p:txBody>
          <a:bodyPr lIns="0" tIns="0" rIns="0" bIns="0" rtlCol="0" anchor="t">
            <a:spAutoFit/>
          </a:bodyPr>
          <a:lstStyle/>
          <a:p>
            <a:pPr algn="ctr">
              <a:lnSpc>
                <a:spcPts val="725"/>
              </a:lnSpc>
            </a:pPr>
            <a:r>
              <a:rPr lang="en-US" sz="518" b="1" spc="12">
                <a:solidFill>
                  <a:srgbClr val="6D6D87"/>
                </a:solidFill>
                <a:latin typeface="Inter Bold"/>
                <a:ea typeface="Inter Bold"/>
                <a:cs typeface="Inter Bold"/>
                <a:sym typeface="Inter Bold"/>
              </a:rPr>
              <a:t>...</a:t>
            </a:r>
          </a:p>
        </p:txBody>
      </p:sp>
      <p:sp>
        <p:nvSpPr>
          <p:cNvPr id="12" name="TextBox 12"/>
          <p:cNvSpPr txBox="1"/>
          <p:nvPr/>
        </p:nvSpPr>
        <p:spPr>
          <a:xfrm>
            <a:off x="5273107" y="9447017"/>
            <a:ext cx="964986" cy="93619"/>
          </a:xfrm>
          <a:prstGeom prst="rect">
            <a:avLst/>
          </a:prstGeom>
        </p:spPr>
        <p:txBody>
          <a:bodyPr lIns="0" tIns="0" rIns="0" bIns="0" rtlCol="0" anchor="t">
            <a:spAutoFit/>
          </a:bodyPr>
          <a:lstStyle/>
          <a:p>
            <a:pPr algn="r">
              <a:lnSpc>
                <a:spcPts val="725"/>
              </a:lnSpc>
            </a:pPr>
            <a:r>
              <a:rPr lang="en-US" sz="518" b="1" spc="12">
                <a:solidFill>
                  <a:srgbClr val="6D6D87"/>
                </a:solidFill>
                <a:latin typeface="Inter Bold"/>
                <a:ea typeface="Inter Bold"/>
                <a:cs typeface="Inter Bold"/>
                <a:sym typeface="Inter Bold"/>
              </a:rPr>
              <a:t>...</a:t>
            </a:r>
          </a:p>
        </p:txBody>
      </p:sp>
      <p:sp>
        <p:nvSpPr>
          <p:cNvPr id="13" name="TextBox 13"/>
          <p:cNvSpPr txBox="1"/>
          <p:nvPr/>
        </p:nvSpPr>
        <p:spPr>
          <a:xfrm>
            <a:off x="3377535" y="625781"/>
            <a:ext cx="5119043" cy="355418"/>
          </a:xfrm>
          <a:prstGeom prst="rect">
            <a:avLst/>
          </a:prstGeom>
        </p:spPr>
        <p:txBody>
          <a:bodyPr lIns="0" tIns="0" rIns="0" bIns="0" rtlCol="0" anchor="t">
            <a:spAutoFit/>
          </a:bodyPr>
          <a:lstStyle/>
          <a:p>
            <a:pPr algn="ctr">
              <a:lnSpc>
                <a:spcPts val="2985"/>
              </a:lnSpc>
            </a:pPr>
            <a:r>
              <a:rPr lang="en-US" sz="2132" b="1" spc="-144">
                <a:solidFill>
                  <a:srgbClr val="6D6D87"/>
                </a:solidFill>
                <a:latin typeface="Cardo Bold"/>
                <a:ea typeface="Cardo Bold"/>
                <a:cs typeface="Cardo Bold"/>
                <a:sym typeface="Cardo Bold"/>
              </a:rPr>
              <a:t>Créneaux/ Gymnases</a:t>
            </a:r>
          </a:p>
        </p:txBody>
      </p:sp>
      <p:sp>
        <p:nvSpPr>
          <p:cNvPr id="14" name="TextBox 14"/>
          <p:cNvSpPr txBox="1"/>
          <p:nvPr/>
        </p:nvSpPr>
        <p:spPr>
          <a:xfrm>
            <a:off x="1072056" y="10046471"/>
            <a:ext cx="5415888" cy="286717"/>
          </a:xfrm>
          <a:prstGeom prst="rect">
            <a:avLst/>
          </a:prstGeom>
        </p:spPr>
        <p:txBody>
          <a:bodyPr lIns="0" tIns="0" rIns="0" bIns="0" rtlCol="0" anchor="t">
            <a:spAutoFit/>
          </a:bodyPr>
          <a:lstStyle/>
          <a:p>
            <a:pPr algn="ctr">
              <a:lnSpc>
                <a:spcPts val="2206"/>
              </a:lnSpc>
            </a:pPr>
            <a:r>
              <a:rPr lang="en-US" sz="1970" b="1" spc="49">
                <a:solidFill>
                  <a:srgbClr val="FFFFFF"/>
                </a:solidFill>
                <a:latin typeface="Cardo Bold"/>
                <a:ea typeface="Cardo Bold"/>
                <a:cs typeface="Cardo Bold"/>
                <a:sym typeface="Cardo Bold"/>
              </a:rPr>
              <a:t>CLUB</a:t>
            </a:r>
          </a:p>
        </p:txBody>
      </p:sp>
      <p:pic>
        <p:nvPicPr>
          <p:cNvPr id="15" name="Picture 15"/>
          <p:cNvPicPr>
            <a:picLocks noChangeAspect="1"/>
          </p:cNvPicPr>
          <p:nvPr/>
        </p:nvPicPr>
        <p:blipFill>
          <a:blip r:embed="rId3"/>
          <a:stretch>
            <a:fillRect/>
          </a:stretch>
        </p:blipFill>
        <p:spPr>
          <a:xfrm>
            <a:off x="5515402" y="2389487"/>
            <a:ext cx="1586383" cy="1586383"/>
          </a:xfrm>
          <a:prstGeom prst="rect">
            <a:avLst/>
          </a:prstGeom>
        </p:spPr>
      </p:pic>
      <p:sp>
        <p:nvSpPr>
          <p:cNvPr id="16" name="TextBox 16"/>
          <p:cNvSpPr txBox="1"/>
          <p:nvPr/>
        </p:nvSpPr>
        <p:spPr>
          <a:xfrm>
            <a:off x="5372682" y="1948859"/>
            <a:ext cx="1871824" cy="424627"/>
          </a:xfrm>
          <a:prstGeom prst="rect">
            <a:avLst/>
          </a:prstGeom>
        </p:spPr>
        <p:txBody>
          <a:bodyPr lIns="0" tIns="0" rIns="0" bIns="0" rtlCol="0" anchor="t">
            <a:spAutoFit/>
          </a:bodyPr>
          <a:lstStyle/>
          <a:p>
            <a:pPr algn="ctr">
              <a:lnSpc>
                <a:spcPts val="1795"/>
              </a:lnSpc>
            </a:pPr>
            <a:r>
              <a:rPr lang="en-US" sz="1282" i="1" spc="32">
                <a:solidFill>
                  <a:srgbClr val="454F93"/>
                </a:solidFill>
                <a:latin typeface="Inter Italics"/>
                <a:ea typeface="Inter Italics"/>
                <a:cs typeface="Inter Italics"/>
                <a:sym typeface="Inter Italics"/>
              </a:rPr>
              <a:t>Consultez le détail de tous les créneaux</a:t>
            </a:r>
          </a:p>
        </p:txBody>
      </p:sp>
      <p:sp>
        <p:nvSpPr>
          <p:cNvPr id="17" name="TextBox 17"/>
          <p:cNvSpPr txBox="1"/>
          <p:nvPr/>
        </p:nvSpPr>
        <p:spPr>
          <a:xfrm>
            <a:off x="381086" y="3967050"/>
            <a:ext cx="3127032" cy="205552"/>
          </a:xfrm>
          <a:prstGeom prst="rect">
            <a:avLst/>
          </a:prstGeom>
        </p:spPr>
        <p:txBody>
          <a:bodyPr lIns="0" tIns="0" rIns="0" bIns="0" rtlCol="0" anchor="t">
            <a:spAutoFit/>
          </a:bodyPr>
          <a:lstStyle/>
          <a:p>
            <a:pPr algn="ctr">
              <a:lnSpc>
                <a:spcPts val="1795"/>
              </a:lnSpc>
            </a:pPr>
            <a:r>
              <a:rPr lang="en-US" sz="1282" i="1" spc="32">
                <a:solidFill>
                  <a:srgbClr val="454F93"/>
                </a:solidFill>
                <a:latin typeface="Inter Italics"/>
                <a:ea typeface="Inter Italics"/>
                <a:cs typeface="Inter Italics"/>
                <a:sym typeface="Inter Italics"/>
              </a:rPr>
              <a:t> * Créneaux hors vacances scolaires </a:t>
            </a:r>
          </a:p>
        </p:txBody>
      </p:sp>
      <p:sp>
        <p:nvSpPr>
          <p:cNvPr id="18" name="TextBox 18"/>
          <p:cNvSpPr txBox="1"/>
          <p:nvPr/>
        </p:nvSpPr>
        <p:spPr>
          <a:xfrm>
            <a:off x="-919142" y="4877734"/>
            <a:ext cx="5119043" cy="355418"/>
          </a:xfrm>
          <a:prstGeom prst="rect">
            <a:avLst/>
          </a:prstGeom>
        </p:spPr>
        <p:txBody>
          <a:bodyPr lIns="0" tIns="0" rIns="0" bIns="0" rtlCol="0" anchor="t">
            <a:spAutoFit/>
          </a:bodyPr>
          <a:lstStyle/>
          <a:p>
            <a:pPr algn="ctr">
              <a:lnSpc>
                <a:spcPts val="2985"/>
              </a:lnSpc>
            </a:pPr>
            <a:r>
              <a:rPr lang="en-US" sz="2132" b="1" spc="-144">
                <a:solidFill>
                  <a:srgbClr val="6D6D87"/>
                </a:solidFill>
                <a:latin typeface="Cardo Bold"/>
                <a:ea typeface="Cardo Bold"/>
                <a:cs typeface="Cardo Bold"/>
                <a:sym typeface="Cardo Bold"/>
              </a:rPr>
              <a:t>Contacts importants</a:t>
            </a:r>
          </a:p>
        </p:txBody>
      </p:sp>
      <p:sp>
        <p:nvSpPr>
          <p:cNvPr id="19" name="TextBox 19"/>
          <p:cNvSpPr txBox="1"/>
          <p:nvPr/>
        </p:nvSpPr>
        <p:spPr>
          <a:xfrm>
            <a:off x="542510" y="5585576"/>
            <a:ext cx="2965608" cy="572135"/>
          </a:xfrm>
          <a:prstGeom prst="rect">
            <a:avLst/>
          </a:prstGeom>
        </p:spPr>
        <p:txBody>
          <a:bodyPr lIns="0" tIns="0" rIns="0" bIns="0" rtlCol="0" anchor="t">
            <a:spAutoFit/>
          </a:bodyPr>
          <a:lstStyle/>
          <a:p>
            <a:pPr algn="l">
              <a:lnSpc>
                <a:spcPts val="1540"/>
              </a:lnSpc>
            </a:pPr>
            <a:r>
              <a:rPr lang="en-US" sz="1100" spc="27">
                <a:solidFill>
                  <a:srgbClr val="454F93"/>
                </a:solidFill>
                <a:latin typeface="Inter"/>
                <a:ea typeface="Inter"/>
                <a:cs typeface="Inter"/>
                <a:sym typeface="Inter"/>
              </a:rPr>
              <a:t>Référent accueil, responsable créneaux, volants, tournois, etc… AVEC PHOTO ET NUMERO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1416</Words>
  <Application>Microsoft Office PowerPoint</Application>
  <PresentationFormat>Personnalisé</PresentationFormat>
  <Paragraphs>329</Paragraphs>
  <Slides>12</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12</vt:i4>
      </vt:variant>
    </vt:vector>
  </HeadingPairs>
  <TitlesOfParts>
    <vt:vector size="23" baseType="lpstr">
      <vt:lpstr>Cardo Bold</vt:lpstr>
      <vt:lpstr>Wingdings</vt:lpstr>
      <vt:lpstr>Inter</vt:lpstr>
      <vt:lpstr>Vollkorn Italics</vt:lpstr>
      <vt:lpstr>Inter Bold</vt:lpstr>
      <vt:lpstr>Inter Bold Italics</vt:lpstr>
      <vt:lpstr>Arial</vt:lpstr>
      <vt:lpstr>Calibri</vt:lpstr>
      <vt:lpstr>Inter Italics</vt:lpstr>
      <vt:lpstr>Anton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Livret d’accueil du licencié 2025-2026</dc:title>
  <dc:creator>Judicaël</dc:creator>
  <cp:lastModifiedBy>judicael rellier</cp:lastModifiedBy>
  <cp:revision>14</cp:revision>
  <dcterms:created xsi:type="dcterms:W3CDTF">2006-08-16T00:00:00Z</dcterms:created>
  <dcterms:modified xsi:type="dcterms:W3CDTF">2025-08-19T13:47:05Z</dcterms:modified>
  <dc:identifier>DAGkySWyWws</dc:identifier>
</cp:coreProperties>
</file>